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Montserrat" pitchFamily="2" charset="77"/>
      <p:regular r:id="rId28"/>
      <p:bold r:id="rId29"/>
      <p:italic r:id="rId30"/>
      <p:boldItalic r:id="rId31"/>
    </p:embeddedFont>
    <p:embeddedFont>
      <p:font typeface="Montserrat Medium" panose="020F0502020204030204" pitchFamily="34" charset="0"/>
      <p:regular r:id="rId32"/>
      <p:bold r:id="rId33"/>
      <p:italic r:id="rId34"/>
      <p:boldItalic r:id="rId35"/>
    </p:embeddedFont>
    <p:embeddedFont>
      <p:font typeface="Montserrat SemiBold" panose="020F0502020204030204" pitchFamily="3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SemiBold" panose="020B06060305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u/i6SpEPRk0S2WtyHTq3p0FohW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893DBB-55B5-472D-820E-D33C3F5D2ACC}">
  <a:tblStyle styleId="{2D893DBB-55B5-472D-820E-D33C3F5D2A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9"/>
  </p:normalViewPr>
  <p:slideViewPr>
    <p:cSldViewPr snapToGrid="0">
      <p:cViewPr varScale="1">
        <p:scale>
          <a:sx n="102" d="100"/>
          <a:sy n="102"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hackerrank.com/skills-verification/python_basic"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7aee1d368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7aee1d368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Đây là giao diện đầu tiên sau khi đăng ký/đăng nhập.</a:t>
            </a:r>
            <a:endParaRPr/>
          </a:p>
        </p:txBody>
      </p:sp>
      <p:sp>
        <p:nvSpPr>
          <p:cNvPr id="157" name="Google Shape;157;g2c7aee1d368_0_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7aee1d368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2c7aee1d368_0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g2c7aee1d368_0_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7aee1d368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c7aee1d368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Các em có thể chọn alays chứng chỉ (sau khi hoàn thành bài kiểm tra).</a:t>
            </a:r>
            <a:endParaRPr/>
          </a:p>
          <a:p>
            <a:pPr marL="0" lvl="0" indent="0" algn="l" rtl="0">
              <a:spcBef>
                <a:spcPts val="0"/>
              </a:spcBef>
              <a:spcAft>
                <a:spcPts val="0"/>
              </a:spcAft>
              <a:buNone/>
            </a:pPr>
            <a:r>
              <a:rPr lang="en-US"/>
              <a:t>hoặc khám phá các thử thách theo chủ đề.</a:t>
            </a:r>
            <a:endParaRPr/>
          </a:p>
          <a:p>
            <a:pPr marL="0" lvl="0" indent="0" algn="l" rtl="0">
              <a:spcBef>
                <a:spcPts val="0"/>
              </a:spcBef>
              <a:spcAft>
                <a:spcPts val="0"/>
              </a:spcAft>
              <a:buNone/>
            </a:pPr>
            <a:endParaRPr/>
          </a:p>
          <a:p>
            <a:pPr marL="0" lvl="0" indent="0" algn="l" rtl="0">
              <a:spcBef>
                <a:spcPts val="0"/>
              </a:spcBef>
              <a:spcAft>
                <a:spcPts val="0"/>
              </a:spcAft>
              <a:buNone/>
            </a:pPr>
            <a:r>
              <a:rPr lang="en-US"/>
              <a:t>Trước tiên, chúng ta học cách giải quyết các bài toán lập trình. Chọn Python trong mục Prepare by Topics đê dẫn đến các bài tập Python</a:t>
            </a:r>
            <a:endParaRPr/>
          </a:p>
          <a:p>
            <a:pPr marL="0" lvl="0" indent="0" algn="l" rtl="0">
              <a:spcBef>
                <a:spcPts val="0"/>
              </a:spcBef>
              <a:spcAft>
                <a:spcPts val="0"/>
              </a:spcAft>
              <a:buNone/>
            </a:pPr>
            <a:endParaRPr/>
          </a:p>
        </p:txBody>
      </p:sp>
      <p:sp>
        <p:nvSpPr>
          <p:cNvPr id="169" name="Google Shape;169;g2c7aee1d368_0_8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7aee1d368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c7aee1d368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Giải thích các mục trên giao diện cho học sinh. Sau đó click vào Solve Challenge bài đầu tiên (Say “Hello, World" With Python") để hướng dẫn cách giải quyết thử thách trên HackerRank.</a:t>
            </a:r>
            <a:endParaRPr/>
          </a:p>
        </p:txBody>
      </p:sp>
      <p:sp>
        <p:nvSpPr>
          <p:cNvPr id="176" name="Google Shape;176;g2c7aee1d368_0_10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c7aee1d368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c7aee1d368_0_1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c7aee1d368_0_1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7aee1d368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c7aee1d368_0_1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c7aee1d368_0_1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c7aee1d368_0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c7aee1d368_0_1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c7aee1d368_0_1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c7aee1d368_0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c7aee1d368_0_1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c7aee1d368_0_1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c7aee1d368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c7aee1d368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c7aee1d368_0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c7aee1d368_0_1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c7aee1d368_0_1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Thực hành: Các em lần lượt giải quyết các thử thách còn lại để hiểu rõ cách luyện tập kỹ năng lập trình Python trên HackerRank.</a:t>
            </a:r>
            <a:endParaRPr/>
          </a:p>
        </p:txBody>
      </p:sp>
      <p:sp>
        <p:nvSpPr>
          <p:cNvPr id="239" name="Google Shape;239;g2c7aee1d368_0_1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0472d0a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f0472d0a2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06" name="Google Shape;106;gf0472d0a2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c7aee1d368_0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2c7aee1d368_0_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g2c7aee1d368_0_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c7aee1d368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c7aee1d368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u="sng" dirty="0">
                <a:solidFill>
                  <a:schemeClr val="hlink"/>
                </a:solidFill>
                <a:hlinkClick r:id="rId3"/>
              </a:rPr>
              <a:t>https://www.hackerrank.com/skills-verification/python_basic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err="1"/>
              <a:t>Phần</a:t>
            </a:r>
            <a:r>
              <a:rPr lang="en-US" dirty="0"/>
              <a:t> </a:t>
            </a:r>
            <a:r>
              <a:rPr lang="en-US" dirty="0" err="1"/>
              <a:t>này</a:t>
            </a:r>
            <a:r>
              <a:rPr lang="en-US" dirty="0"/>
              <a:t>, </a:t>
            </a:r>
            <a:r>
              <a:rPr lang="en-US" dirty="0" err="1"/>
              <a:t>chúng</a:t>
            </a:r>
            <a:r>
              <a:rPr lang="en-US" dirty="0"/>
              <a:t> ta </a:t>
            </a:r>
            <a:r>
              <a:rPr lang="en-US" dirty="0" err="1"/>
              <a:t>có</a:t>
            </a:r>
            <a:r>
              <a:rPr lang="en-US" dirty="0"/>
              <a:t> </a:t>
            </a:r>
            <a:r>
              <a:rPr lang="en-US" dirty="0" err="1"/>
              <a:t>thể</a:t>
            </a:r>
            <a:r>
              <a:rPr lang="en-US" dirty="0"/>
              <a:t> quay </a:t>
            </a:r>
            <a:r>
              <a:rPr lang="en-US" dirty="0" err="1"/>
              <a:t>lại</a:t>
            </a:r>
            <a:r>
              <a:rPr lang="en-US" dirty="0"/>
              <a:t> </a:t>
            </a:r>
            <a:r>
              <a:rPr lang="en-US" dirty="0" err="1"/>
              <a:t>ở</a:t>
            </a:r>
            <a:r>
              <a:rPr lang="en-US" dirty="0"/>
              <a:t> </a:t>
            </a:r>
            <a:r>
              <a:rPr lang="en-US" dirty="0" err="1"/>
              <a:t>Học</a:t>
            </a:r>
            <a:r>
              <a:rPr lang="en-US" dirty="0"/>
              <a:t> </a:t>
            </a:r>
            <a:r>
              <a:rPr lang="en-US" dirty="0" err="1"/>
              <a:t>phần</a:t>
            </a:r>
            <a:r>
              <a:rPr lang="en-US" dirty="0"/>
              <a:t> 2 </a:t>
            </a:r>
            <a:r>
              <a:rPr lang="en-US" dirty="0" err="1"/>
              <a:t>để</a:t>
            </a:r>
            <a:r>
              <a:rPr lang="en-US" dirty="0"/>
              <a:t> </a:t>
            </a:r>
            <a:r>
              <a:rPr lang="en-US" dirty="0" err="1"/>
              <a:t>lấy</a:t>
            </a:r>
            <a:r>
              <a:rPr lang="en-US" dirty="0"/>
              <a:t> </a:t>
            </a:r>
            <a:r>
              <a:rPr lang="en-US" dirty="0" err="1"/>
              <a:t>chứng</a:t>
            </a:r>
            <a:r>
              <a:rPr lang="en-US" dirty="0"/>
              <a:t> </a:t>
            </a:r>
            <a:r>
              <a:rPr lang="en-US" dirty="0" err="1"/>
              <a:t>chỉ</a:t>
            </a:r>
            <a:r>
              <a:rPr lang="en-US" dirty="0"/>
              <a:t> </a:t>
            </a:r>
            <a:r>
              <a:rPr lang="en-US" dirty="0" err="1"/>
              <a:t>HackerRank</a:t>
            </a:r>
            <a:r>
              <a:rPr lang="en-US" dirty="0"/>
              <a:t> Python (Basic)</a:t>
            </a:r>
            <a:endParaRPr dirty="0"/>
          </a:p>
        </p:txBody>
      </p:sp>
      <p:sp>
        <p:nvSpPr>
          <p:cNvPr id="252" name="Google Shape;252;g2c7aee1d368_0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0472d0a26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gf0472d0a26_0_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f0472d0a26_0_8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7aee1d368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2c7aee1d368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2c7aee1d368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c7aee1d368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c7aee1d368_0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HackerRank là một nền tảng lập trình thi đấu trực tuyến, nơi lập trình viên có thể cải thiện kỹ năng lập trình của mình bằng cách giải quyết hàng nghìn bài tập từ các chủ đề lập trình khác nhau. Nền tảng này cung cấp một loạt các thử thách lập trình trong nhiều ngôn ngữ lập trình, bao gồm Python, Java, C++, Ruby, và nhiều ngôn ngữ khác. HackerRank được thiết kế để phục vụ một loạt các đối tượng, từ những người mới bắt đầu học lập trình cho đến các kỹ sư phần mềm chuyên nghiệp.</a:t>
            </a:r>
            <a:endParaRPr/>
          </a:p>
        </p:txBody>
      </p:sp>
      <p:sp>
        <p:nvSpPr>
          <p:cNvPr id="126" name="Google Shape;126;g2c7aee1d368_0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7aee1d368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2c7aee1d368_0_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g2c7aee1d368_0_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7aee1d368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2c7aee1d368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g2c7aee1d368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7aee1d368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7aee1d368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Chọn “I'm here to practice and prepare" để đăng ký với vai trò là lập trình viên (Developer). Với vai trò này, người dùng có thể tìm và giải quyết các thử thách.</a:t>
            </a:r>
            <a:endParaRPr/>
          </a:p>
        </p:txBody>
      </p:sp>
      <p:sp>
        <p:nvSpPr>
          <p:cNvPr id="145" name="Google Shape;145;g2c7aee1d368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7aee1d368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7aee1d368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Bước tiếp theo là nhập thông tin. Các em có thể chọn đăng ký với tài khoản Facebook hoặc Google. (Và cả GitHub nếu đã có tài khoản).</a:t>
            </a:r>
            <a:endParaRPr/>
          </a:p>
        </p:txBody>
      </p:sp>
      <p:sp>
        <p:nvSpPr>
          <p:cNvPr id="151" name="Google Shape;151;g2c7aee1d368_0_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g28eb55ba6cd_0_1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g28eb55ba6cd_0_1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g28eb55ba6cd_0_1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g28eb55ba6cd_0_122"/>
          <p:cNvPicPr preferRelativeResize="0"/>
          <p:nvPr/>
        </p:nvPicPr>
        <p:blipFill rotWithShape="1">
          <a:blip r:embed="rId3">
            <a:alphaModFix/>
          </a:blip>
          <a:srcRect/>
          <a:stretch/>
        </p:blipFill>
        <p:spPr>
          <a:xfrm>
            <a:off x="8225643" y="251100"/>
            <a:ext cx="1312907" cy="471000"/>
          </a:xfrm>
          <a:prstGeom prst="rect">
            <a:avLst/>
          </a:prstGeom>
          <a:noFill/>
          <a:ln>
            <a:noFill/>
          </a:ln>
        </p:spPr>
      </p:pic>
      <p:pic>
        <p:nvPicPr>
          <p:cNvPr id="18" name="Google Shape;18;g28eb55ba6cd_0_122"/>
          <p:cNvPicPr preferRelativeResize="0"/>
          <p:nvPr/>
        </p:nvPicPr>
        <p:blipFill rotWithShape="1">
          <a:blip r:embed="rId4">
            <a:alphaModFix/>
          </a:blip>
          <a:srcRect/>
          <a:stretch/>
        </p:blipFill>
        <p:spPr>
          <a:xfrm>
            <a:off x="9732058" y="281289"/>
            <a:ext cx="2042975" cy="440816"/>
          </a:xfrm>
          <a:prstGeom prst="rect">
            <a:avLst/>
          </a:prstGeom>
          <a:noFill/>
          <a:ln>
            <a:noFill/>
          </a:ln>
        </p:spPr>
      </p:pic>
      <p:sp>
        <p:nvSpPr>
          <p:cNvPr id="19" name="Google Shape;19;g28eb55ba6cd_0_122"/>
          <p:cNvSpPr txBox="1"/>
          <p:nvPr/>
        </p:nvSpPr>
        <p:spPr>
          <a:xfrm>
            <a:off x="353176" y="420000"/>
            <a:ext cx="3010200" cy="4248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000000"/>
              </a:buClr>
              <a:buSzPts val="2700"/>
              <a:buFont typeface="Arial"/>
              <a:buNone/>
            </a:pPr>
            <a:r>
              <a:rPr lang="en-US" sz="2700" b="0" i="0" u="none" strike="noStrike" cap="none">
                <a:solidFill>
                  <a:srgbClr val="FFFFFF"/>
                </a:solidFill>
                <a:latin typeface="Montserrat"/>
                <a:ea typeface="Montserrat"/>
                <a:cs typeface="Montserrat"/>
                <a:sym typeface="Montserrat"/>
              </a:rPr>
              <a:t>Python căn bản</a:t>
            </a:r>
            <a:endParaRPr sz="1400" b="0" i="0" u="none" strike="noStrike" cap="none">
              <a:solidFill>
                <a:srgbClr val="14AA96"/>
              </a:solidFill>
              <a:latin typeface="Arial"/>
              <a:ea typeface="Arial"/>
              <a:cs typeface="Arial"/>
              <a:sym typeface="Arial"/>
            </a:endParaRPr>
          </a:p>
        </p:txBody>
      </p:sp>
      <p:sp>
        <p:nvSpPr>
          <p:cNvPr id="20" name="Google Shape;20;g28eb55ba6cd_0_122"/>
          <p:cNvSpPr txBox="1"/>
          <p:nvPr/>
        </p:nvSpPr>
        <p:spPr>
          <a:xfrm>
            <a:off x="366075" y="206959"/>
            <a:ext cx="3283500" cy="25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FFFFFF"/>
                </a:solidFill>
                <a:latin typeface="Montserrat"/>
                <a:ea typeface="Montserrat"/>
                <a:cs typeface="Montserrat"/>
                <a:sym typeface="Montserrat"/>
              </a:rPr>
              <a:t>PATHWAY</a:t>
            </a:r>
            <a:endParaRPr sz="1400" b="0" i="0" u="none" strike="noStrike" cap="none">
              <a:solidFill>
                <a:srgbClr val="FFFFFF"/>
              </a:solidFill>
              <a:latin typeface="Arial"/>
              <a:ea typeface="Arial"/>
              <a:cs typeface="Arial"/>
              <a:sym typeface="Arial"/>
            </a:endParaRPr>
          </a:p>
        </p:txBody>
      </p:sp>
      <p:sp>
        <p:nvSpPr>
          <p:cNvPr id="21" name="Google Shape;21;g28eb55ba6cd_0_122"/>
          <p:cNvSpPr/>
          <p:nvPr/>
        </p:nvSpPr>
        <p:spPr>
          <a:xfrm>
            <a:off x="269122" y="251094"/>
            <a:ext cx="53100" cy="471000"/>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0" i="0" u="none" strike="noStrike" cap="none">
              <a:solidFill>
                <a:srgbClr val="FFFFFF"/>
              </a:solidFill>
              <a:latin typeface="Calibri"/>
              <a:ea typeface="Calibri"/>
              <a:cs typeface="Calibri"/>
              <a:sym typeface="Calibri"/>
            </a:endParaRPr>
          </a:p>
        </p:txBody>
      </p:sp>
      <p:grpSp>
        <p:nvGrpSpPr>
          <p:cNvPr id="22" name="Google Shape;22;g28eb55ba6cd_0_122"/>
          <p:cNvGrpSpPr/>
          <p:nvPr/>
        </p:nvGrpSpPr>
        <p:grpSpPr>
          <a:xfrm>
            <a:off x="453386" y="839575"/>
            <a:ext cx="2664485" cy="45750"/>
            <a:chOff x="3657600" y="3868674"/>
            <a:chExt cx="1828873" cy="36600"/>
          </a:xfrm>
        </p:grpSpPr>
        <p:sp>
          <p:nvSpPr>
            <p:cNvPr id="23" name="Google Shape;23;g28eb55ba6cd_0_122"/>
            <p:cNvSpPr/>
            <p:nvPr/>
          </p:nvSpPr>
          <p:spPr>
            <a:xfrm>
              <a:off x="3657600" y="3868674"/>
              <a:ext cx="305100" cy="36600"/>
            </a:xfrm>
            <a:prstGeom prst="rect">
              <a:avLst/>
            </a:prstGeom>
            <a:solidFill>
              <a:srgbClr val="447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24" name="Google Shape;24;g28eb55ba6cd_0_122"/>
            <p:cNvSpPr/>
            <p:nvPr/>
          </p:nvSpPr>
          <p:spPr>
            <a:xfrm>
              <a:off x="3962355" y="3868674"/>
              <a:ext cx="305100" cy="36600"/>
            </a:xfrm>
            <a:prstGeom prst="rect">
              <a:avLst/>
            </a:prstGeom>
            <a:solidFill>
              <a:srgbClr val="ED7D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25" name="Google Shape;25;g28eb55ba6cd_0_122"/>
            <p:cNvSpPr/>
            <p:nvPr/>
          </p:nvSpPr>
          <p:spPr>
            <a:xfrm>
              <a:off x="4267110" y="3868674"/>
              <a:ext cx="305100" cy="366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26" name="Google Shape;26;g28eb55ba6cd_0_122"/>
            <p:cNvSpPr/>
            <p:nvPr/>
          </p:nvSpPr>
          <p:spPr>
            <a:xfrm>
              <a:off x="4571865" y="3868674"/>
              <a:ext cx="305100" cy="36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27" name="Google Shape;27;g28eb55ba6cd_0_122"/>
            <p:cNvSpPr/>
            <p:nvPr/>
          </p:nvSpPr>
          <p:spPr>
            <a:xfrm>
              <a:off x="4876620" y="3868674"/>
              <a:ext cx="305100" cy="36600"/>
            </a:xfrm>
            <a:prstGeom prst="rect">
              <a:avLst/>
            </a:prstGeom>
            <a:solidFill>
              <a:srgbClr val="5B9B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28" name="Google Shape;28;g28eb55ba6cd_0_122"/>
            <p:cNvSpPr/>
            <p:nvPr/>
          </p:nvSpPr>
          <p:spPr>
            <a:xfrm>
              <a:off x="5181373" y="3868674"/>
              <a:ext cx="305100" cy="36600"/>
            </a:xfrm>
            <a:prstGeom prst="rect">
              <a:avLst/>
            </a:prstGeom>
            <a:solidFill>
              <a:srgbClr val="70AD4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g28eb55ba6cd_0_113"/>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63" name="Google Shape;63;g28eb55ba6cd_0_11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g28eb55ba6cd_0_116"/>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66" name="Google Shape;66;g28eb55ba6cd_0_116"/>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67" name="Google Shape;67;g28eb55ba6cd_0_11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g28eb55ba6cd_0_12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70"/>
        <p:cNvGrpSpPr/>
        <p:nvPr/>
      </p:nvGrpSpPr>
      <p:grpSpPr>
        <a:xfrm>
          <a:off x="0" y="0"/>
          <a:ext cx="0" cy="0"/>
          <a:chOff x="0" y="0"/>
          <a:chExt cx="0" cy="0"/>
        </a:xfrm>
      </p:grpSpPr>
      <p:sp>
        <p:nvSpPr>
          <p:cNvPr id="71" name="Google Shape;71;g28eb55ba6cd_0_12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28eb55ba6cd_0_12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3" name="Google Shape;73;g28eb55ba6cd_0_1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g28eb55ba6cd_0_1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 name="Google Shape;75;g28eb55ba6cd_0_1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6"/>
        <p:cNvGrpSpPr/>
        <p:nvPr/>
      </p:nvGrpSpPr>
      <p:grpSpPr>
        <a:xfrm>
          <a:off x="0" y="0"/>
          <a:ext cx="0" cy="0"/>
          <a:chOff x="0" y="0"/>
          <a:chExt cx="0" cy="0"/>
        </a:xfrm>
      </p:grpSpPr>
      <p:sp>
        <p:nvSpPr>
          <p:cNvPr id="77" name="Google Shape;77;g28eb55ba6cd_0_13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28eb55ba6cd_0_13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406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g28eb55ba6cd_0_1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0" name="Google Shape;80;g28eb55ba6cd_0_1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 name="Google Shape;81;g28eb55ba6cd_0_1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2"/>
        <p:cNvGrpSpPr/>
        <p:nvPr/>
      </p:nvGrpSpPr>
      <p:grpSpPr>
        <a:xfrm>
          <a:off x="0" y="0"/>
          <a:ext cx="0" cy="0"/>
          <a:chOff x="0" y="0"/>
          <a:chExt cx="0" cy="0"/>
        </a:xfrm>
      </p:grpSpPr>
      <p:sp>
        <p:nvSpPr>
          <p:cNvPr id="83" name="Google Shape;83;g28eb55ba6cd_0_138"/>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g28eb55ba6cd_0_13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g28eb55ba6cd_0_138"/>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g28eb55ba6cd_0_1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 name="Google Shape;87;g28eb55ba6cd_0_1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8" name="Google Shape;88;g28eb55ba6cd_0_1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g28eb55ba6cd_0_81"/>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31" name="Google Shape;31;g28eb55ba6cd_0_81"/>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32" name="Google Shape;32;g28eb55ba6cd_0_8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g28eb55ba6cd_0_85"/>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35" name="Google Shape;35;g28eb55ba6cd_0_8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g28eb55ba6cd_0_8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8" name="Google Shape;38;g28eb55ba6cd_0_88"/>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39" name="Google Shape;39;g28eb55ba6cd_0_8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g28eb55ba6cd_0_9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2" name="Google Shape;42;g28eb55ba6cd_0_92"/>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43" name="Google Shape;43;g28eb55ba6cd_0_92"/>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44" name="Google Shape;44;g28eb55ba6cd_0_9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g28eb55ba6cd_0_97"/>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47" name="Google Shape;47;g28eb55ba6cd_0_9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g28eb55ba6cd_0_100"/>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50" name="Google Shape;50;g28eb55ba6cd_0_100"/>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51" name="Google Shape;51;g28eb55ba6cd_0_10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g28eb55ba6cd_0_104"/>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54" name="Google Shape;54;g28eb55ba6cd_0_10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g28eb55ba6cd_0_107"/>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28eb55ba6cd_0_107"/>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58" name="Google Shape;58;g28eb55ba6cd_0_107"/>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9" name="Google Shape;59;g28eb55ba6cd_0_107"/>
          <p:cNvSpPr txBox="1">
            <a:spLocks noGrp="1"/>
          </p:cNvSpPr>
          <p:nvPr>
            <p:ph type="body" idx="2"/>
          </p:nvPr>
        </p:nvSpPr>
        <p:spPr>
          <a:xfrm>
            <a:off x="6586000" y="965600"/>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Clr>
                <a:schemeClr val="dk1"/>
              </a:buClr>
              <a:buSzPts val="2400"/>
              <a:buChar char="●"/>
              <a:defRPr>
                <a:solidFill>
                  <a:schemeClr val="dk1"/>
                </a:solidFill>
              </a:defRPr>
            </a:lvl1pPr>
            <a:lvl2pPr marL="914400" lvl="1" indent="-349250" algn="l">
              <a:lnSpc>
                <a:spcPct val="115000"/>
              </a:lnSpc>
              <a:spcBef>
                <a:spcPts val="0"/>
              </a:spcBef>
              <a:spcAft>
                <a:spcPts val="0"/>
              </a:spcAft>
              <a:buClr>
                <a:schemeClr val="dk1"/>
              </a:buClr>
              <a:buSzPts val="1900"/>
              <a:buChar char="○"/>
              <a:defRPr>
                <a:solidFill>
                  <a:schemeClr val="dk1"/>
                </a:solidFill>
              </a:defRPr>
            </a:lvl2pPr>
            <a:lvl3pPr marL="1371600" lvl="2" indent="-349250" algn="l">
              <a:lnSpc>
                <a:spcPct val="115000"/>
              </a:lnSpc>
              <a:spcBef>
                <a:spcPts val="0"/>
              </a:spcBef>
              <a:spcAft>
                <a:spcPts val="0"/>
              </a:spcAft>
              <a:buClr>
                <a:schemeClr val="dk1"/>
              </a:buClr>
              <a:buSzPts val="1900"/>
              <a:buChar char="■"/>
              <a:defRPr>
                <a:solidFill>
                  <a:schemeClr val="dk1"/>
                </a:solidFill>
              </a:defRPr>
            </a:lvl3pPr>
            <a:lvl4pPr marL="1828800" lvl="3" indent="-349250" algn="l">
              <a:lnSpc>
                <a:spcPct val="115000"/>
              </a:lnSpc>
              <a:spcBef>
                <a:spcPts val="0"/>
              </a:spcBef>
              <a:spcAft>
                <a:spcPts val="0"/>
              </a:spcAft>
              <a:buClr>
                <a:schemeClr val="dk1"/>
              </a:buClr>
              <a:buSzPts val="1900"/>
              <a:buChar char="●"/>
              <a:defRPr>
                <a:solidFill>
                  <a:schemeClr val="dk1"/>
                </a:solidFill>
              </a:defRPr>
            </a:lvl4pPr>
            <a:lvl5pPr marL="2286000" lvl="4" indent="-349250" algn="l">
              <a:lnSpc>
                <a:spcPct val="115000"/>
              </a:lnSpc>
              <a:spcBef>
                <a:spcPts val="0"/>
              </a:spcBef>
              <a:spcAft>
                <a:spcPts val="0"/>
              </a:spcAft>
              <a:buClr>
                <a:schemeClr val="dk1"/>
              </a:buClr>
              <a:buSzPts val="1900"/>
              <a:buChar char="○"/>
              <a:defRPr>
                <a:solidFill>
                  <a:schemeClr val="dk1"/>
                </a:solidFill>
              </a:defRPr>
            </a:lvl5pPr>
            <a:lvl6pPr marL="2743200" lvl="5" indent="-349250" algn="l">
              <a:lnSpc>
                <a:spcPct val="115000"/>
              </a:lnSpc>
              <a:spcBef>
                <a:spcPts val="0"/>
              </a:spcBef>
              <a:spcAft>
                <a:spcPts val="0"/>
              </a:spcAft>
              <a:buClr>
                <a:schemeClr val="dk1"/>
              </a:buClr>
              <a:buSzPts val="1900"/>
              <a:buChar char="■"/>
              <a:defRPr>
                <a:solidFill>
                  <a:schemeClr val="dk1"/>
                </a:solidFill>
              </a:defRPr>
            </a:lvl6pPr>
            <a:lvl7pPr marL="3200400" lvl="6" indent="-349250" algn="l">
              <a:lnSpc>
                <a:spcPct val="115000"/>
              </a:lnSpc>
              <a:spcBef>
                <a:spcPts val="0"/>
              </a:spcBef>
              <a:spcAft>
                <a:spcPts val="0"/>
              </a:spcAft>
              <a:buClr>
                <a:schemeClr val="dk1"/>
              </a:buClr>
              <a:buSzPts val="1900"/>
              <a:buChar char="●"/>
              <a:defRPr>
                <a:solidFill>
                  <a:schemeClr val="dk1"/>
                </a:solidFill>
              </a:defRPr>
            </a:lvl7pPr>
            <a:lvl8pPr marL="3657600" lvl="7" indent="-349250" algn="l">
              <a:lnSpc>
                <a:spcPct val="115000"/>
              </a:lnSpc>
              <a:spcBef>
                <a:spcPts val="0"/>
              </a:spcBef>
              <a:spcAft>
                <a:spcPts val="0"/>
              </a:spcAft>
              <a:buClr>
                <a:schemeClr val="dk1"/>
              </a:buClr>
              <a:buSzPts val="1900"/>
              <a:buChar char="○"/>
              <a:defRPr>
                <a:solidFill>
                  <a:schemeClr val="dk1"/>
                </a:solidFill>
              </a:defRPr>
            </a:lvl8pPr>
            <a:lvl9pPr marL="4114800" lvl="8" indent="-349250" algn="l">
              <a:lnSpc>
                <a:spcPct val="115000"/>
              </a:lnSpc>
              <a:spcBef>
                <a:spcPts val="0"/>
              </a:spcBef>
              <a:spcAft>
                <a:spcPts val="0"/>
              </a:spcAft>
              <a:buClr>
                <a:schemeClr val="dk1"/>
              </a:buClr>
              <a:buSzPts val="1900"/>
              <a:buChar char="■"/>
              <a:defRPr>
                <a:solidFill>
                  <a:schemeClr val="dk1"/>
                </a:solidFill>
              </a:defRPr>
            </a:lvl9pPr>
          </a:lstStyle>
          <a:p>
            <a:endParaRPr/>
          </a:p>
        </p:txBody>
      </p:sp>
      <p:sp>
        <p:nvSpPr>
          <p:cNvPr id="60" name="Google Shape;60;g28eb55ba6cd_0_10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9"/>
        <p:cNvGrpSpPr/>
        <p:nvPr/>
      </p:nvGrpSpPr>
      <p:grpSpPr>
        <a:xfrm>
          <a:off x="0" y="0"/>
          <a:ext cx="0" cy="0"/>
          <a:chOff x="0" y="0"/>
          <a:chExt cx="0" cy="0"/>
        </a:xfrm>
      </p:grpSpPr>
      <p:sp>
        <p:nvSpPr>
          <p:cNvPr id="10" name="Google Shape;10;g28eb55ba6cd_0_77"/>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Montserrat"/>
              <a:buNone/>
              <a:defRPr sz="37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700"/>
              <a:buFont typeface="Montserrat"/>
              <a:buNone/>
              <a:defRPr sz="37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700"/>
              <a:buFont typeface="Montserrat"/>
              <a:buNone/>
              <a:defRPr sz="37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700"/>
              <a:buFont typeface="Montserrat"/>
              <a:buNone/>
              <a:defRPr sz="37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700"/>
              <a:buFont typeface="Montserrat"/>
              <a:buNone/>
              <a:defRPr sz="37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700"/>
              <a:buFont typeface="Montserrat"/>
              <a:buNone/>
              <a:defRPr sz="37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700"/>
              <a:buFont typeface="Montserrat"/>
              <a:buNone/>
              <a:defRPr sz="37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700"/>
              <a:buFont typeface="Montserrat"/>
              <a:buNone/>
              <a:defRPr sz="37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700"/>
              <a:buFont typeface="Montserrat"/>
              <a:buNone/>
              <a:defRPr sz="3700" b="0" i="0" u="none" strike="noStrike" cap="none">
                <a:solidFill>
                  <a:schemeClr val="dk1"/>
                </a:solidFill>
                <a:latin typeface="Montserrat"/>
                <a:ea typeface="Montserrat"/>
                <a:cs typeface="Montserrat"/>
                <a:sym typeface="Montserrat"/>
              </a:defRPr>
            </a:lvl9pPr>
          </a:lstStyle>
          <a:p>
            <a:endParaRPr/>
          </a:p>
        </p:txBody>
      </p:sp>
      <p:sp>
        <p:nvSpPr>
          <p:cNvPr id="11" name="Google Shape;11;g28eb55ba6cd_0_77"/>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1"/>
              </a:buClr>
              <a:buSzPts val="2400"/>
              <a:buFont typeface="Montserrat"/>
              <a:buChar char="●"/>
              <a:defRPr sz="2400" b="0" i="0" u="none" strike="noStrike" cap="none">
                <a:solidFill>
                  <a:schemeClr val="dk1"/>
                </a:solidFill>
                <a:latin typeface="Montserrat"/>
                <a:ea typeface="Montserrat"/>
                <a:cs typeface="Montserrat"/>
                <a:sym typeface="Montserrat"/>
              </a:defRPr>
            </a:lvl1pPr>
            <a:lvl2pPr marL="914400" marR="0" lvl="1" indent="-349250" algn="l" rtl="0">
              <a:lnSpc>
                <a:spcPct val="115000"/>
              </a:lnSpc>
              <a:spcBef>
                <a:spcPts val="0"/>
              </a:spcBef>
              <a:spcAft>
                <a:spcPts val="0"/>
              </a:spcAft>
              <a:buClr>
                <a:schemeClr val="dk1"/>
              </a:buClr>
              <a:buSzPts val="1900"/>
              <a:buFont typeface="Montserrat"/>
              <a:buChar char="○"/>
              <a:defRPr sz="1900" b="0" i="0" u="none" strike="noStrike" cap="none">
                <a:solidFill>
                  <a:schemeClr val="dk1"/>
                </a:solidFill>
                <a:latin typeface="Montserrat"/>
                <a:ea typeface="Montserrat"/>
                <a:cs typeface="Montserrat"/>
                <a:sym typeface="Montserrat"/>
              </a:defRPr>
            </a:lvl2pPr>
            <a:lvl3pPr marL="1371600" marR="0" lvl="2" indent="-349250" algn="l" rtl="0">
              <a:lnSpc>
                <a:spcPct val="115000"/>
              </a:lnSpc>
              <a:spcBef>
                <a:spcPts val="0"/>
              </a:spcBef>
              <a:spcAft>
                <a:spcPts val="0"/>
              </a:spcAft>
              <a:buClr>
                <a:schemeClr val="dk1"/>
              </a:buClr>
              <a:buSzPts val="1900"/>
              <a:buFont typeface="Montserrat"/>
              <a:buChar char="■"/>
              <a:defRPr sz="1900" b="0" i="0" u="none" strike="noStrike" cap="none">
                <a:solidFill>
                  <a:schemeClr val="dk1"/>
                </a:solidFill>
                <a:latin typeface="Montserrat"/>
                <a:ea typeface="Montserrat"/>
                <a:cs typeface="Montserrat"/>
                <a:sym typeface="Montserrat"/>
              </a:defRPr>
            </a:lvl3pPr>
            <a:lvl4pPr marL="1828800" marR="0" lvl="3" indent="-349250" algn="l" rtl="0">
              <a:lnSpc>
                <a:spcPct val="115000"/>
              </a:lnSpc>
              <a:spcBef>
                <a:spcPts val="0"/>
              </a:spcBef>
              <a:spcAft>
                <a:spcPts val="0"/>
              </a:spcAft>
              <a:buClr>
                <a:schemeClr val="dk1"/>
              </a:buClr>
              <a:buSzPts val="1900"/>
              <a:buFont typeface="Montserrat"/>
              <a:buChar char="●"/>
              <a:defRPr sz="1900" b="0" i="0" u="none" strike="noStrike" cap="none">
                <a:solidFill>
                  <a:schemeClr val="dk1"/>
                </a:solidFill>
                <a:latin typeface="Montserrat"/>
                <a:ea typeface="Montserrat"/>
                <a:cs typeface="Montserrat"/>
                <a:sym typeface="Montserrat"/>
              </a:defRPr>
            </a:lvl4pPr>
            <a:lvl5pPr marL="2286000" marR="0" lvl="4" indent="-349250" algn="l" rtl="0">
              <a:lnSpc>
                <a:spcPct val="115000"/>
              </a:lnSpc>
              <a:spcBef>
                <a:spcPts val="0"/>
              </a:spcBef>
              <a:spcAft>
                <a:spcPts val="0"/>
              </a:spcAft>
              <a:buClr>
                <a:schemeClr val="dk1"/>
              </a:buClr>
              <a:buSzPts val="1900"/>
              <a:buFont typeface="Montserrat"/>
              <a:buChar char="○"/>
              <a:defRPr sz="1900" b="0" i="0" u="none" strike="noStrike" cap="none">
                <a:solidFill>
                  <a:schemeClr val="dk1"/>
                </a:solidFill>
                <a:latin typeface="Montserrat"/>
                <a:ea typeface="Montserrat"/>
                <a:cs typeface="Montserrat"/>
                <a:sym typeface="Montserrat"/>
              </a:defRPr>
            </a:lvl5pPr>
            <a:lvl6pPr marL="2743200" marR="0" lvl="5" indent="-349250" algn="l" rtl="0">
              <a:lnSpc>
                <a:spcPct val="115000"/>
              </a:lnSpc>
              <a:spcBef>
                <a:spcPts val="0"/>
              </a:spcBef>
              <a:spcAft>
                <a:spcPts val="0"/>
              </a:spcAft>
              <a:buClr>
                <a:schemeClr val="dk1"/>
              </a:buClr>
              <a:buSzPts val="1900"/>
              <a:buFont typeface="Montserrat"/>
              <a:buChar char="■"/>
              <a:defRPr sz="1900" b="0" i="0" u="none" strike="noStrike" cap="none">
                <a:solidFill>
                  <a:schemeClr val="dk1"/>
                </a:solidFill>
                <a:latin typeface="Montserrat"/>
                <a:ea typeface="Montserrat"/>
                <a:cs typeface="Montserrat"/>
                <a:sym typeface="Montserrat"/>
              </a:defRPr>
            </a:lvl6pPr>
            <a:lvl7pPr marL="3200400" marR="0" lvl="6" indent="-349250" algn="l" rtl="0">
              <a:lnSpc>
                <a:spcPct val="115000"/>
              </a:lnSpc>
              <a:spcBef>
                <a:spcPts val="0"/>
              </a:spcBef>
              <a:spcAft>
                <a:spcPts val="0"/>
              </a:spcAft>
              <a:buClr>
                <a:schemeClr val="dk1"/>
              </a:buClr>
              <a:buSzPts val="1900"/>
              <a:buFont typeface="Montserrat"/>
              <a:buChar char="●"/>
              <a:defRPr sz="1900" b="0" i="0" u="none" strike="noStrike" cap="none">
                <a:solidFill>
                  <a:schemeClr val="dk1"/>
                </a:solidFill>
                <a:latin typeface="Montserrat"/>
                <a:ea typeface="Montserrat"/>
                <a:cs typeface="Montserrat"/>
                <a:sym typeface="Montserrat"/>
              </a:defRPr>
            </a:lvl7pPr>
            <a:lvl8pPr marL="3657600" marR="0" lvl="7" indent="-349250" algn="l" rtl="0">
              <a:lnSpc>
                <a:spcPct val="115000"/>
              </a:lnSpc>
              <a:spcBef>
                <a:spcPts val="0"/>
              </a:spcBef>
              <a:spcAft>
                <a:spcPts val="0"/>
              </a:spcAft>
              <a:buClr>
                <a:schemeClr val="dk1"/>
              </a:buClr>
              <a:buSzPts val="1900"/>
              <a:buFont typeface="Montserrat"/>
              <a:buChar char="○"/>
              <a:defRPr sz="1900" b="0" i="0" u="none" strike="noStrike" cap="none">
                <a:solidFill>
                  <a:schemeClr val="dk1"/>
                </a:solidFill>
                <a:latin typeface="Montserrat"/>
                <a:ea typeface="Montserrat"/>
                <a:cs typeface="Montserrat"/>
                <a:sym typeface="Montserrat"/>
              </a:defRPr>
            </a:lvl8pPr>
            <a:lvl9pPr marL="4114800" marR="0" lvl="8" indent="-349250" algn="l" rtl="0">
              <a:lnSpc>
                <a:spcPct val="115000"/>
              </a:lnSpc>
              <a:spcBef>
                <a:spcPts val="0"/>
              </a:spcBef>
              <a:spcAft>
                <a:spcPts val="0"/>
              </a:spcAft>
              <a:buClr>
                <a:schemeClr val="dk1"/>
              </a:buClr>
              <a:buSzPts val="1900"/>
              <a:buFont typeface="Montserrat"/>
              <a:buChar char="■"/>
              <a:defRPr sz="1900" b="0" i="0" u="none" strike="noStrike" cap="none">
                <a:solidFill>
                  <a:schemeClr val="dk1"/>
                </a:solidFill>
                <a:latin typeface="Montserrat"/>
                <a:ea typeface="Montserrat"/>
                <a:cs typeface="Montserrat"/>
                <a:sym typeface="Montserrat"/>
              </a:defRPr>
            </a:lvl9pPr>
          </a:lstStyle>
          <a:p>
            <a:endParaRPr/>
          </a:p>
        </p:txBody>
      </p:sp>
      <p:sp>
        <p:nvSpPr>
          <p:cNvPr id="12" name="Google Shape;12;g28eb55ba6cd_0_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idx="4294967295"/>
          </p:nvPr>
        </p:nvSpPr>
        <p:spPr>
          <a:xfrm>
            <a:off x="1336431" y="1122362"/>
            <a:ext cx="9612923" cy="2738437"/>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6000"/>
              <a:buFont typeface="Open Sans"/>
              <a:buNone/>
            </a:pPr>
            <a:r>
              <a:rPr lang="vi-VN" sz="3700" b="0" i="0" u="none" strike="noStrike" cap="none" dirty="0">
                <a:solidFill>
                  <a:schemeClr val="dk1"/>
                </a:solidFill>
                <a:latin typeface="Montserrat"/>
                <a:ea typeface="Montserrat"/>
                <a:cs typeface="Montserrat"/>
                <a:sym typeface="Montserrat"/>
              </a:rPr>
              <a:t>Hoàn thành 5 thử thách HackerRank</a:t>
            </a:r>
            <a:endParaRPr sz="3700" b="0" i="0" u="none" strike="noStrike" cap="none" dirty="0">
              <a:solidFill>
                <a:schemeClr val="dk1"/>
              </a:solidFill>
              <a:latin typeface="Montserrat"/>
              <a:ea typeface="Montserrat"/>
              <a:cs typeface="Montserrat"/>
              <a:sym typeface="Montserrat"/>
            </a:endParaRPr>
          </a:p>
        </p:txBody>
      </p:sp>
      <p:sp>
        <p:nvSpPr>
          <p:cNvPr id="95" name="Google Shape;95;p1"/>
          <p:cNvSpPr txBox="1">
            <a:spLocks noGrp="1"/>
          </p:cNvSpPr>
          <p:nvPr>
            <p:ph type="subTitle" idx="4294967295"/>
          </p:nvPr>
        </p:nvSpPr>
        <p:spPr>
          <a:xfrm>
            <a:off x="1524000" y="4160838"/>
            <a:ext cx="9144000" cy="1655762"/>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Montserrat"/>
              <a:buNone/>
            </a:pPr>
            <a:r>
              <a:rPr lang="en-US" sz="2400" b="0" i="0" u="none" strike="noStrike" cap="none" dirty="0" err="1">
                <a:solidFill>
                  <a:schemeClr val="lt2"/>
                </a:solidFill>
                <a:latin typeface="Montserrat"/>
                <a:ea typeface="Montserrat"/>
                <a:cs typeface="Montserrat"/>
                <a:sym typeface="Montserrat"/>
              </a:rPr>
              <a:t>Khóa</a:t>
            </a:r>
            <a:r>
              <a:rPr lang="en-US" sz="2400" b="0" i="0" u="none" strike="noStrike" cap="none" dirty="0">
                <a:solidFill>
                  <a:schemeClr val="lt2"/>
                </a:solidFill>
                <a:latin typeface="Montserrat"/>
                <a:ea typeface="Montserrat"/>
                <a:cs typeface="Montserrat"/>
                <a:sym typeface="Montserrat"/>
              </a:rPr>
              <a:t> </a:t>
            </a:r>
            <a:r>
              <a:rPr lang="en-US" sz="2400" b="0" i="0" u="none" strike="noStrike" cap="none" dirty="0" err="1">
                <a:solidFill>
                  <a:schemeClr val="lt2"/>
                </a:solidFill>
                <a:latin typeface="Montserrat"/>
                <a:ea typeface="Montserrat"/>
                <a:cs typeface="Montserrat"/>
                <a:sym typeface="Montserrat"/>
              </a:rPr>
              <a:t>học</a:t>
            </a:r>
            <a:r>
              <a:rPr lang="en-US" sz="2400" b="0" i="0" u="none" strike="noStrike" cap="none" dirty="0">
                <a:solidFill>
                  <a:schemeClr val="lt2"/>
                </a:solidFill>
                <a:latin typeface="Montserrat"/>
                <a:ea typeface="Montserrat"/>
                <a:cs typeface="Montserrat"/>
                <a:sym typeface="Montserrat"/>
              </a:rPr>
              <a:t>: Python </a:t>
            </a:r>
            <a:r>
              <a:rPr lang="en-US" sz="2400" b="0" i="0" u="none" strike="noStrike" cap="none" dirty="0" err="1">
                <a:solidFill>
                  <a:schemeClr val="lt2"/>
                </a:solidFill>
                <a:latin typeface="Montserrat"/>
                <a:ea typeface="Montserrat"/>
                <a:cs typeface="Montserrat"/>
                <a:sym typeface="Montserrat"/>
              </a:rPr>
              <a:t>căn</a:t>
            </a:r>
            <a:r>
              <a:rPr lang="en-US" sz="2400" b="0" i="0" u="none" strike="noStrike" cap="none" dirty="0">
                <a:solidFill>
                  <a:schemeClr val="lt2"/>
                </a:solidFill>
                <a:latin typeface="Montserrat"/>
                <a:ea typeface="Montserrat"/>
                <a:cs typeface="Montserrat"/>
                <a:sym typeface="Montserrat"/>
              </a:rPr>
              <a:t> </a:t>
            </a:r>
            <a:r>
              <a:rPr lang="en-US" sz="2400" b="0" i="0" u="none" strike="noStrike" cap="none" dirty="0" err="1">
                <a:solidFill>
                  <a:schemeClr val="lt2"/>
                </a:solidFill>
                <a:latin typeface="Montserrat"/>
                <a:ea typeface="Montserrat"/>
                <a:cs typeface="Montserrat"/>
                <a:sym typeface="Montserrat"/>
              </a:rPr>
              <a:t>bản</a:t>
            </a:r>
            <a:endParaRPr sz="2400" b="0" i="0" u="none" strike="noStrike" cap="none" dirty="0">
              <a:solidFill>
                <a:schemeClr val="lt2"/>
              </a:solidFill>
              <a:latin typeface="Montserrat"/>
              <a:ea typeface="Montserrat"/>
              <a:cs typeface="Montserrat"/>
              <a:sym typeface="Montserrat"/>
            </a:endParaRPr>
          </a:p>
        </p:txBody>
      </p:sp>
      <p:grpSp>
        <p:nvGrpSpPr>
          <p:cNvPr id="96" name="Google Shape;96;p1"/>
          <p:cNvGrpSpPr/>
          <p:nvPr/>
        </p:nvGrpSpPr>
        <p:grpSpPr>
          <a:xfrm>
            <a:off x="453386" y="839575"/>
            <a:ext cx="2664485" cy="45750"/>
            <a:chOff x="3657600" y="3868674"/>
            <a:chExt cx="1828873" cy="36600"/>
          </a:xfrm>
        </p:grpSpPr>
        <p:sp>
          <p:nvSpPr>
            <p:cNvPr id="97" name="Google Shape;97;p1"/>
            <p:cNvSpPr/>
            <p:nvPr/>
          </p:nvSpPr>
          <p:spPr>
            <a:xfrm>
              <a:off x="3657600" y="3868674"/>
              <a:ext cx="305100" cy="36600"/>
            </a:xfrm>
            <a:prstGeom prst="rect">
              <a:avLst/>
            </a:prstGeom>
            <a:solidFill>
              <a:srgbClr val="447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98" name="Google Shape;98;p1"/>
            <p:cNvSpPr/>
            <p:nvPr/>
          </p:nvSpPr>
          <p:spPr>
            <a:xfrm>
              <a:off x="3962355" y="3868674"/>
              <a:ext cx="305100" cy="36600"/>
            </a:xfrm>
            <a:prstGeom prst="rect">
              <a:avLst/>
            </a:prstGeom>
            <a:solidFill>
              <a:srgbClr val="ED7D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99" name="Google Shape;99;p1"/>
            <p:cNvSpPr/>
            <p:nvPr/>
          </p:nvSpPr>
          <p:spPr>
            <a:xfrm>
              <a:off x="4267110" y="3868674"/>
              <a:ext cx="305100" cy="36600"/>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100" name="Google Shape;100;p1"/>
            <p:cNvSpPr/>
            <p:nvPr/>
          </p:nvSpPr>
          <p:spPr>
            <a:xfrm>
              <a:off x="4571865" y="3868674"/>
              <a:ext cx="305100" cy="36600"/>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101" name="Google Shape;101;p1"/>
            <p:cNvSpPr/>
            <p:nvPr/>
          </p:nvSpPr>
          <p:spPr>
            <a:xfrm>
              <a:off x="4876620" y="3868674"/>
              <a:ext cx="305100" cy="36600"/>
            </a:xfrm>
            <a:prstGeom prst="rect">
              <a:avLst/>
            </a:prstGeom>
            <a:solidFill>
              <a:srgbClr val="5B9B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102" name="Google Shape;102;p1"/>
            <p:cNvSpPr/>
            <p:nvPr/>
          </p:nvSpPr>
          <p:spPr>
            <a:xfrm>
              <a:off x="5181373" y="3868674"/>
              <a:ext cx="305100" cy="36600"/>
            </a:xfrm>
            <a:prstGeom prst="rect">
              <a:avLst/>
            </a:prstGeom>
            <a:solidFill>
              <a:srgbClr val="70AD4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2c7aee1d368_0_79"/>
          <p:cNvPicPr preferRelativeResize="0"/>
          <p:nvPr/>
        </p:nvPicPr>
        <p:blipFill>
          <a:blip r:embed="rId3">
            <a:alphaModFix/>
          </a:blip>
          <a:stretch>
            <a:fillRect/>
          </a:stretch>
        </p:blipFill>
        <p:spPr>
          <a:xfrm>
            <a:off x="1317200" y="1012150"/>
            <a:ext cx="9557602" cy="568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c7aee1d368_0_49"/>
          <p:cNvSpPr txBox="1">
            <a:spLocks noGrp="1"/>
          </p:cNvSpPr>
          <p:nvPr>
            <p:ph type="title" idx="4294967295"/>
          </p:nvPr>
        </p:nvSpPr>
        <p:spPr>
          <a:xfrm>
            <a:off x="568000" y="3020200"/>
            <a:ext cx="11360700" cy="11223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a:t>Sử dụng HackerRank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g2c7aee1d368_0_88"/>
          <p:cNvPicPr preferRelativeResize="0"/>
          <p:nvPr/>
        </p:nvPicPr>
        <p:blipFill>
          <a:blip r:embed="rId3">
            <a:alphaModFix/>
          </a:blip>
          <a:stretch>
            <a:fillRect/>
          </a:stretch>
        </p:blipFill>
        <p:spPr>
          <a:xfrm>
            <a:off x="1580638" y="1581975"/>
            <a:ext cx="9030725" cy="1827025"/>
          </a:xfrm>
          <a:prstGeom prst="rect">
            <a:avLst/>
          </a:prstGeom>
          <a:noFill/>
          <a:ln>
            <a:noFill/>
          </a:ln>
        </p:spPr>
      </p:pic>
      <p:pic>
        <p:nvPicPr>
          <p:cNvPr id="172" name="Google Shape;172;g2c7aee1d368_0_88"/>
          <p:cNvPicPr preferRelativeResize="0"/>
          <p:nvPr/>
        </p:nvPicPr>
        <p:blipFill>
          <a:blip r:embed="rId4">
            <a:alphaModFix/>
          </a:blip>
          <a:stretch>
            <a:fillRect/>
          </a:stretch>
        </p:blipFill>
        <p:spPr>
          <a:xfrm>
            <a:off x="1580638" y="3621375"/>
            <a:ext cx="9030725" cy="27260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pSp>
        <p:nvGrpSpPr>
          <p:cNvPr id="178" name="Google Shape;178;g2c7aee1d368_0_109"/>
          <p:cNvGrpSpPr/>
          <p:nvPr/>
        </p:nvGrpSpPr>
        <p:grpSpPr>
          <a:xfrm>
            <a:off x="1398438" y="1395800"/>
            <a:ext cx="9395125" cy="4686199"/>
            <a:chOff x="2581350" y="1445775"/>
            <a:chExt cx="9395125" cy="4686199"/>
          </a:xfrm>
        </p:grpSpPr>
        <p:pic>
          <p:nvPicPr>
            <p:cNvPr id="179" name="Google Shape;179;g2c7aee1d368_0_109"/>
            <p:cNvPicPr preferRelativeResize="0"/>
            <p:nvPr/>
          </p:nvPicPr>
          <p:blipFill>
            <a:blip r:embed="rId3">
              <a:alphaModFix/>
            </a:blip>
            <a:stretch>
              <a:fillRect/>
            </a:stretch>
          </p:blipFill>
          <p:spPr>
            <a:xfrm>
              <a:off x="2581350" y="1445775"/>
              <a:ext cx="7029298" cy="4686199"/>
            </a:xfrm>
            <a:prstGeom prst="rect">
              <a:avLst/>
            </a:prstGeom>
            <a:noFill/>
            <a:ln>
              <a:noFill/>
            </a:ln>
          </p:spPr>
        </p:pic>
        <p:sp>
          <p:nvSpPr>
            <p:cNvPr id="180" name="Google Shape;180;g2c7aee1d368_0_109"/>
            <p:cNvSpPr/>
            <p:nvPr/>
          </p:nvSpPr>
          <p:spPr>
            <a:xfrm>
              <a:off x="10426975" y="1445775"/>
              <a:ext cx="1549500" cy="679800"/>
            </a:xfrm>
            <a:prstGeom prst="flowChartAlternate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Montserrat SemiBold"/>
                  <a:ea typeface="Montserrat SemiBold"/>
                  <a:cs typeface="Montserrat SemiBold"/>
                  <a:sym typeface="Montserrat SemiBold"/>
                </a:rPr>
                <a:t>Điểm và xếp hạng</a:t>
              </a:r>
              <a:endParaRPr>
                <a:latin typeface="Montserrat SemiBold"/>
                <a:ea typeface="Montserrat SemiBold"/>
                <a:cs typeface="Montserrat SemiBold"/>
                <a:sym typeface="Montserrat SemiBold"/>
              </a:endParaRPr>
            </a:p>
          </p:txBody>
        </p:sp>
        <p:sp>
          <p:nvSpPr>
            <p:cNvPr id="181" name="Google Shape;181;g2c7aee1d368_0_109"/>
            <p:cNvSpPr/>
            <p:nvPr/>
          </p:nvSpPr>
          <p:spPr>
            <a:xfrm>
              <a:off x="10426975" y="3089100"/>
              <a:ext cx="1549500" cy="679800"/>
            </a:xfrm>
            <a:prstGeom prst="flowChartAlternate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Montserrat SemiBold"/>
                  <a:ea typeface="Montserrat SemiBold"/>
                  <a:cs typeface="Montserrat SemiBold"/>
                  <a:sym typeface="Montserrat SemiBold"/>
                </a:rPr>
                <a:t>Kỹ năng và độ khó</a:t>
              </a:r>
              <a:endParaRPr>
                <a:latin typeface="Montserrat SemiBold"/>
                <a:ea typeface="Montserrat SemiBold"/>
                <a:cs typeface="Montserrat SemiBold"/>
                <a:sym typeface="Montserrat SemiBold"/>
              </a:endParaRPr>
            </a:p>
          </p:txBody>
        </p:sp>
        <p:sp>
          <p:nvSpPr>
            <p:cNvPr id="182" name="Google Shape;182;g2c7aee1d368_0_109"/>
            <p:cNvSpPr/>
            <p:nvPr/>
          </p:nvSpPr>
          <p:spPr>
            <a:xfrm>
              <a:off x="10426975" y="5070975"/>
              <a:ext cx="1549500" cy="679800"/>
            </a:xfrm>
            <a:prstGeom prst="flowChartAlternate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Montserrat Medium"/>
                  <a:ea typeface="Montserrat Medium"/>
                  <a:cs typeface="Montserrat Medium"/>
                  <a:sym typeface="Montserrat Medium"/>
                </a:rPr>
                <a:t>Chủ đề của thử thách</a:t>
              </a:r>
              <a:endParaRPr>
                <a:latin typeface="Montserrat Medium"/>
                <a:ea typeface="Montserrat Medium"/>
                <a:cs typeface="Montserrat Medium"/>
                <a:sym typeface="Montserrat Medium"/>
              </a:endParaRPr>
            </a:p>
          </p:txBody>
        </p:sp>
        <p:cxnSp>
          <p:nvCxnSpPr>
            <p:cNvPr id="183" name="Google Shape;183;g2c7aee1d368_0_109"/>
            <p:cNvCxnSpPr>
              <a:stCxn id="182" idx="1"/>
            </p:cNvCxnSpPr>
            <p:nvPr/>
          </p:nvCxnSpPr>
          <p:spPr>
            <a:xfrm rot="10800000">
              <a:off x="8827375" y="5088675"/>
              <a:ext cx="1599600" cy="322200"/>
            </a:xfrm>
            <a:prstGeom prst="straightConnector1">
              <a:avLst/>
            </a:prstGeom>
            <a:noFill/>
            <a:ln w="38100" cap="flat" cmpd="sng">
              <a:solidFill>
                <a:srgbClr val="CC4125"/>
              </a:solidFill>
              <a:prstDash val="solid"/>
              <a:round/>
              <a:headEnd type="none" w="med" len="med"/>
              <a:tailEnd type="triangle" w="med" len="med"/>
            </a:ln>
          </p:spPr>
        </p:cxnSp>
        <p:cxnSp>
          <p:nvCxnSpPr>
            <p:cNvPr id="184" name="Google Shape;184;g2c7aee1d368_0_109"/>
            <p:cNvCxnSpPr>
              <a:stCxn id="181" idx="1"/>
            </p:cNvCxnSpPr>
            <p:nvPr/>
          </p:nvCxnSpPr>
          <p:spPr>
            <a:xfrm rot="10800000">
              <a:off x="8847475" y="3059100"/>
              <a:ext cx="1579500" cy="369900"/>
            </a:xfrm>
            <a:prstGeom prst="straightConnector1">
              <a:avLst/>
            </a:prstGeom>
            <a:noFill/>
            <a:ln w="38100" cap="flat" cmpd="sng">
              <a:solidFill>
                <a:srgbClr val="CC4125"/>
              </a:solidFill>
              <a:prstDash val="solid"/>
              <a:round/>
              <a:headEnd type="none" w="med" len="med"/>
              <a:tailEnd type="triangle" w="med" len="med"/>
            </a:ln>
          </p:spPr>
        </p:cxnSp>
        <p:cxnSp>
          <p:nvCxnSpPr>
            <p:cNvPr id="185" name="Google Shape;185;g2c7aee1d368_0_109"/>
            <p:cNvCxnSpPr>
              <a:stCxn id="181" idx="1"/>
            </p:cNvCxnSpPr>
            <p:nvPr/>
          </p:nvCxnSpPr>
          <p:spPr>
            <a:xfrm flipH="1">
              <a:off x="8827375" y="3429000"/>
              <a:ext cx="1599600" cy="729900"/>
            </a:xfrm>
            <a:prstGeom prst="straightConnector1">
              <a:avLst/>
            </a:prstGeom>
            <a:noFill/>
            <a:ln w="38100" cap="flat" cmpd="sng">
              <a:solidFill>
                <a:srgbClr val="CC4125"/>
              </a:solidFill>
              <a:prstDash val="solid"/>
              <a:round/>
              <a:headEnd type="none" w="med" len="med"/>
              <a:tailEnd type="triangle" w="med" len="med"/>
            </a:ln>
          </p:spPr>
        </p:cxnSp>
        <p:cxnSp>
          <p:nvCxnSpPr>
            <p:cNvPr id="186" name="Google Shape;186;g2c7aee1d368_0_109"/>
            <p:cNvCxnSpPr>
              <a:stCxn id="180" idx="1"/>
            </p:cNvCxnSpPr>
            <p:nvPr/>
          </p:nvCxnSpPr>
          <p:spPr>
            <a:xfrm rot="10800000">
              <a:off x="8997475" y="1739475"/>
              <a:ext cx="1429500" cy="46200"/>
            </a:xfrm>
            <a:prstGeom prst="straightConnector1">
              <a:avLst/>
            </a:prstGeom>
            <a:noFill/>
            <a:ln w="38100" cap="flat" cmpd="sng">
              <a:solidFill>
                <a:srgbClr val="CC4125"/>
              </a:solidFill>
              <a:prstDash val="solid"/>
              <a:round/>
              <a:headEnd type="none" w="med" len="med"/>
              <a:tailEnd type="triangl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g2c7aee1d368_0_105"/>
          <p:cNvPicPr preferRelativeResize="0"/>
          <p:nvPr/>
        </p:nvPicPr>
        <p:blipFill>
          <a:blip r:embed="rId3">
            <a:alphaModFix/>
          </a:blip>
          <a:stretch>
            <a:fillRect/>
          </a:stretch>
        </p:blipFill>
        <p:spPr>
          <a:xfrm>
            <a:off x="1729350" y="1462025"/>
            <a:ext cx="8733301" cy="4786176"/>
          </a:xfrm>
          <a:prstGeom prst="rect">
            <a:avLst/>
          </a:prstGeom>
          <a:noFill/>
          <a:ln>
            <a:noFill/>
          </a:ln>
        </p:spPr>
      </p:pic>
      <p:grpSp>
        <p:nvGrpSpPr>
          <p:cNvPr id="193" name="Google Shape;193;g2c7aee1d368_0_105"/>
          <p:cNvGrpSpPr/>
          <p:nvPr/>
        </p:nvGrpSpPr>
        <p:grpSpPr>
          <a:xfrm>
            <a:off x="9134163" y="1325825"/>
            <a:ext cx="2979000" cy="679800"/>
            <a:chOff x="8997475" y="1445775"/>
            <a:chExt cx="2979000" cy="679800"/>
          </a:xfrm>
        </p:grpSpPr>
        <p:sp>
          <p:nvSpPr>
            <p:cNvPr id="194" name="Google Shape;194;g2c7aee1d368_0_105"/>
            <p:cNvSpPr/>
            <p:nvPr/>
          </p:nvSpPr>
          <p:spPr>
            <a:xfrm>
              <a:off x="10426975" y="1445775"/>
              <a:ext cx="1549500" cy="679800"/>
            </a:xfrm>
            <a:prstGeom prst="flowChartAlternate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Montserrat SemiBold"/>
                  <a:ea typeface="Montserrat SemiBold"/>
                  <a:cs typeface="Montserrat SemiBold"/>
                  <a:sym typeface="Montserrat SemiBold"/>
                </a:rPr>
                <a:t>Chọn ngôn ngữ lập trình</a:t>
              </a:r>
              <a:endParaRPr>
                <a:latin typeface="Montserrat SemiBold"/>
                <a:ea typeface="Montserrat SemiBold"/>
                <a:cs typeface="Montserrat SemiBold"/>
                <a:sym typeface="Montserrat SemiBold"/>
              </a:endParaRPr>
            </a:p>
          </p:txBody>
        </p:sp>
        <p:cxnSp>
          <p:nvCxnSpPr>
            <p:cNvPr id="195" name="Google Shape;195;g2c7aee1d368_0_105"/>
            <p:cNvCxnSpPr>
              <a:stCxn id="194" idx="1"/>
            </p:cNvCxnSpPr>
            <p:nvPr/>
          </p:nvCxnSpPr>
          <p:spPr>
            <a:xfrm rot="10800000">
              <a:off x="8997475" y="1739475"/>
              <a:ext cx="1429500" cy="46200"/>
            </a:xfrm>
            <a:prstGeom prst="straightConnector1">
              <a:avLst/>
            </a:prstGeom>
            <a:noFill/>
            <a:ln w="38100" cap="flat" cmpd="sng">
              <a:solidFill>
                <a:srgbClr val="CC4125"/>
              </a:solidFill>
              <a:prstDash val="solid"/>
              <a:round/>
              <a:headEnd type="none" w="med" len="med"/>
              <a:tailEnd type="triangle" w="med" len="med"/>
            </a:ln>
          </p:spPr>
        </p:cxnSp>
      </p:grpSp>
      <p:sp>
        <p:nvSpPr>
          <p:cNvPr id="196" name="Google Shape;196;g2c7aee1d368_0_105"/>
          <p:cNvSpPr/>
          <p:nvPr/>
        </p:nvSpPr>
        <p:spPr>
          <a:xfrm>
            <a:off x="153725" y="1522000"/>
            <a:ext cx="1179600" cy="679800"/>
          </a:xfrm>
          <a:prstGeom prst="flowChartAlternate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Montserrat SemiBold"/>
                <a:ea typeface="Montserrat SemiBold"/>
                <a:cs typeface="Montserrat SemiBold"/>
                <a:sym typeface="Montserrat SemiBold"/>
              </a:rPr>
              <a:t>Đề bài</a:t>
            </a:r>
            <a:endParaRPr>
              <a:latin typeface="Montserrat SemiBold"/>
              <a:ea typeface="Montserrat SemiBold"/>
              <a:cs typeface="Montserrat SemiBold"/>
              <a:sym typeface="Montserrat SemiBold"/>
            </a:endParaRPr>
          </a:p>
        </p:txBody>
      </p:sp>
      <p:cxnSp>
        <p:nvCxnSpPr>
          <p:cNvPr id="197" name="Google Shape;197;g2c7aee1d368_0_105"/>
          <p:cNvCxnSpPr>
            <a:stCxn id="196" idx="3"/>
          </p:cNvCxnSpPr>
          <p:nvPr/>
        </p:nvCxnSpPr>
        <p:spPr>
          <a:xfrm>
            <a:off x="1333325" y="1861900"/>
            <a:ext cx="636000" cy="37500"/>
          </a:xfrm>
          <a:prstGeom prst="straightConnector1">
            <a:avLst/>
          </a:prstGeom>
          <a:noFill/>
          <a:ln w="38100" cap="flat" cmpd="sng">
            <a:solidFill>
              <a:srgbClr val="CC4125"/>
            </a:solidFill>
            <a:prstDash val="solid"/>
            <a:round/>
            <a:headEnd type="none" w="med" len="med"/>
            <a:tailEnd type="stealth" w="med" len="med"/>
          </a:ln>
        </p:spPr>
      </p:cxnSp>
      <p:sp>
        <p:nvSpPr>
          <p:cNvPr id="198" name="Google Shape;198;g2c7aee1d368_0_105"/>
          <p:cNvSpPr/>
          <p:nvPr/>
        </p:nvSpPr>
        <p:spPr>
          <a:xfrm>
            <a:off x="153725" y="3515225"/>
            <a:ext cx="1255800" cy="679800"/>
          </a:xfrm>
          <a:prstGeom prst="flowChartAlternate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Montserrat SemiBold"/>
                <a:ea typeface="Montserrat SemiBold"/>
                <a:cs typeface="Montserrat SemiBold"/>
                <a:sym typeface="Montserrat SemiBold"/>
              </a:rPr>
              <a:t>Đầu ra của bài toán</a:t>
            </a:r>
            <a:endParaRPr>
              <a:latin typeface="Montserrat SemiBold"/>
              <a:ea typeface="Montserrat SemiBold"/>
              <a:cs typeface="Montserrat SemiBold"/>
              <a:sym typeface="Montserrat SemiBold"/>
            </a:endParaRPr>
          </a:p>
        </p:txBody>
      </p:sp>
      <p:cxnSp>
        <p:nvCxnSpPr>
          <p:cNvPr id="199" name="Google Shape;199;g2c7aee1d368_0_105"/>
          <p:cNvCxnSpPr>
            <a:stCxn id="198" idx="3"/>
          </p:cNvCxnSpPr>
          <p:nvPr/>
        </p:nvCxnSpPr>
        <p:spPr>
          <a:xfrm>
            <a:off x="1409525" y="3855125"/>
            <a:ext cx="756000" cy="223800"/>
          </a:xfrm>
          <a:prstGeom prst="straightConnector1">
            <a:avLst/>
          </a:prstGeom>
          <a:noFill/>
          <a:ln w="38100" cap="flat" cmpd="sng">
            <a:solidFill>
              <a:srgbClr val="CC4125"/>
            </a:solidFill>
            <a:prstDash val="solid"/>
            <a:round/>
            <a:headEnd type="none" w="med" len="med"/>
            <a:tailEnd type="stealth" w="med" len="med"/>
          </a:ln>
        </p:spPr>
      </p:cxnSp>
      <p:sp>
        <p:nvSpPr>
          <p:cNvPr id="200" name="Google Shape;200;g2c7aee1d368_0_105"/>
          <p:cNvSpPr/>
          <p:nvPr/>
        </p:nvSpPr>
        <p:spPr>
          <a:xfrm>
            <a:off x="1975625" y="1522000"/>
            <a:ext cx="3569100" cy="1907100"/>
          </a:xfrm>
          <a:prstGeom prst="roundRect">
            <a:avLst>
              <a:gd name="adj" fmla="val 16667"/>
            </a:avLst>
          </a:prstGeom>
          <a:noFill/>
          <a:ln w="19050"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01" name="Google Shape;201;g2c7aee1d368_0_105"/>
          <p:cNvSpPr/>
          <p:nvPr/>
        </p:nvSpPr>
        <p:spPr>
          <a:xfrm>
            <a:off x="10563663" y="5568400"/>
            <a:ext cx="1549500" cy="679800"/>
          </a:xfrm>
          <a:prstGeom prst="flowChartAlternate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Montserrat SemiBold"/>
                <a:ea typeface="Montserrat SemiBold"/>
                <a:cs typeface="Montserrat SemiBold"/>
                <a:sym typeface="Montserrat SemiBold"/>
              </a:rPr>
              <a:t>Nộp bài khi hoàn thành</a:t>
            </a:r>
            <a:endParaRPr sz="1300">
              <a:latin typeface="Montserrat SemiBold"/>
              <a:ea typeface="Montserrat SemiBold"/>
              <a:cs typeface="Montserrat SemiBold"/>
              <a:sym typeface="Montserrat SemiBold"/>
            </a:endParaRPr>
          </a:p>
        </p:txBody>
      </p:sp>
      <p:cxnSp>
        <p:nvCxnSpPr>
          <p:cNvPr id="202" name="Google Shape;202;g2c7aee1d368_0_105"/>
          <p:cNvCxnSpPr>
            <a:stCxn id="201" idx="1"/>
          </p:cNvCxnSpPr>
          <p:nvPr/>
        </p:nvCxnSpPr>
        <p:spPr>
          <a:xfrm flipH="1">
            <a:off x="10206963" y="5908300"/>
            <a:ext cx="356700" cy="110100"/>
          </a:xfrm>
          <a:prstGeom prst="straightConnector1">
            <a:avLst/>
          </a:prstGeom>
          <a:noFill/>
          <a:ln w="38100" cap="flat" cmpd="sng">
            <a:solidFill>
              <a:srgbClr val="CC4125"/>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g2c7aee1d368_0_138"/>
          <p:cNvPicPr preferRelativeResize="0"/>
          <p:nvPr/>
        </p:nvPicPr>
        <p:blipFill>
          <a:blip r:embed="rId3">
            <a:alphaModFix/>
          </a:blip>
          <a:stretch>
            <a:fillRect/>
          </a:stretch>
        </p:blipFill>
        <p:spPr>
          <a:xfrm>
            <a:off x="473850" y="1540775"/>
            <a:ext cx="8167776" cy="4476250"/>
          </a:xfrm>
          <a:prstGeom prst="rect">
            <a:avLst/>
          </a:prstGeom>
          <a:noFill/>
          <a:ln>
            <a:noFill/>
          </a:ln>
        </p:spPr>
      </p:pic>
      <p:sp>
        <p:nvSpPr>
          <p:cNvPr id="209" name="Google Shape;209;g2c7aee1d368_0_138"/>
          <p:cNvSpPr/>
          <p:nvPr/>
        </p:nvSpPr>
        <p:spPr>
          <a:xfrm>
            <a:off x="4162750" y="2701650"/>
            <a:ext cx="4422600" cy="2736900"/>
          </a:xfrm>
          <a:prstGeom prst="roundRect">
            <a:avLst>
              <a:gd name="adj" fmla="val 16667"/>
            </a:avLst>
          </a:prstGeom>
          <a:noFill/>
          <a:ln w="19050"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10" name="Google Shape;210;g2c7aee1d368_0_138"/>
          <p:cNvSpPr/>
          <p:nvPr/>
        </p:nvSpPr>
        <p:spPr>
          <a:xfrm>
            <a:off x="9278850" y="3301650"/>
            <a:ext cx="2439300" cy="1027200"/>
          </a:xfrm>
          <a:prstGeom prst="flowChartAlternate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Montserrat SemiBold"/>
                <a:ea typeface="Montserrat SemiBold"/>
                <a:cs typeface="Montserrat SemiBold"/>
                <a:sym typeface="Montserrat SemiBold"/>
              </a:rPr>
              <a:t>Thông báo kết quả bài nộp đã pass được các test case yêu cầu</a:t>
            </a:r>
            <a:endParaRPr sz="1300">
              <a:latin typeface="Montserrat SemiBold"/>
              <a:ea typeface="Montserrat SemiBold"/>
              <a:cs typeface="Montserrat SemiBold"/>
              <a:sym typeface="Montserrat SemiBold"/>
            </a:endParaRPr>
          </a:p>
        </p:txBody>
      </p:sp>
      <p:cxnSp>
        <p:nvCxnSpPr>
          <p:cNvPr id="211" name="Google Shape;211;g2c7aee1d368_0_138"/>
          <p:cNvCxnSpPr>
            <a:stCxn id="210" idx="1"/>
          </p:cNvCxnSpPr>
          <p:nvPr/>
        </p:nvCxnSpPr>
        <p:spPr>
          <a:xfrm flipH="1">
            <a:off x="6149850" y="3815250"/>
            <a:ext cx="3129000" cy="623400"/>
          </a:xfrm>
          <a:prstGeom prst="straightConnector1">
            <a:avLst/>
          </a:prstGeom>
          <a:noFill/>
          <a:ln w="38100" cap="flat" cmpd="sng">
            <a:solidFill>
              <a:srgbClr val="CC4125"/>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g2c7aee1d368_0_169"/>
          <p:cNvPicPr preferRelativeResize="0"/>
          <p:nvPr/>
        </p:nvPicPr>
        <p:blipFill>
          <a:blip r:embed="rId3">
            <a:alphaModFix/>
          </a:blip>
          <a:stretch>
            <a:fillRect/>
          </a:stretch>
        </p:blipFill>
        <p:spPr>
          <a:xfrm>
            <a:off x="483675" y="1524844"/>
            <a:ext cx="8151252" cy="4467176"/>
          </a:xfrm>
          <a:prstGeom prst="rect">
            <a:avLst/>
          </a:prstGeom>
          <a:noFill/>
          <a:ln>
            <a:noFill/>
          </a:ln>
        </p:spPr>
      </p:pic>
      <p:sp>
        <p:nvSpPr>
          <p:cNvPr id="218" name="Google Shape;218;g2c7aee1d368_0_169"/>
          <p:cNvSpPr/>
          <p:nvPr/>
        </p:nvSpPr>
        <p:spPr>
          <a:xfrm>
            <a:off x="4162750" y="2701650"/>
            <a:ext cx="4422600" cy="2736900"/>
          </a:xfrm>
          <a:prstGeom prst="roundRect">
            <a:avLst>
              <a:gd name="adj" fmla="val 16667"/>
            </a:avLst>
          </a:prstGeom>
          <a:noFill/>
          <a:ln w="19050"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19" name="Google Shape;219;g2c7aee1d368_0_169"/>
          <p:cNvSpPr/>
          <p:nvPr/>
        </p:nvSpPr>
        <p:spPr>
          <a:xfrm>
            <a:off x="9278850" y="3301650"/>
            <a:ext cx="2439300" cy="1027200"/>
          </a:xfrm>
          <a:prstGeom prst="flowChartAlternateProcess">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Montserrat SemiBold"/>
                <a:ea typeface="Montserrat SemiBold"/>
                <a:cs typeface="Montserrat SemiBold"/>
                <a:sym typeface="Montserrat SemiBold"/>
              </a:rPr>
              <a:t>Thông báo kết quả bài nộp chưa pass được các test case yêu cầu</a:t>
            </a:r>
            <a:endParaRPr sz="1300">
              <a:latin typeface="Montserrat SemiBold"/>
              <a:ea typeface="Montserrat SemiBold"/>
              <a:cs typeface="Montserrat SemiBold"/>
              <a:sym typeface="Montserrat SemiBold"/>
            </a:endParaRPr>
          </a:p>
        </p:txBody>
      </p:sp>
      <p:cxnSp>
        <p:nvCxnSpPr>
          <p:cNvPr id="220" name="Google Shape;220;g2c7aee1d368_0_169"/>
          <p:cNvCxnSpPr>
            <a:stCxn id="219" idx="1"/>
          </p:cNvCxnSpPr>
          <p:nvPr/>
        </p:nvCxnSpPr>
        <p:spPr>
          <a:xfrm flipH="1">
            <a:off x="6149850" y="3815250"/>
            <a:ext cx="3129000" cy="623400"/>
          </a:xfrm>
          <a:prstGeom prst="straightConnector1">
            <a:avLst/>
          </a:prstGeom>
          <a:noFill/>
          <a:ln w="38100" cap="flat" cmpd="sng">
            <a:solidFill>
              <a:srgbClr val="CC4125"/>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c7aee1d368_0_147"/>
          <p:cNvSpPr txBox="1">
            <a:spLocks noGrp="1"/>
          </p:cNvSpPr>
          <p:nvPr>
            <p:ph type="title" idx="4294967295"/>
          </p:nvPr>
        </p:nvSpPr>
        <p:spPr>
          <a:xfrm>
            <a:off x="838200" y="1019919"/>
            <a:ext cx="10515600" cy="814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None/>
            </a:pPr>
            <a:r>
              <a:rPr lang="en-US"/>
              <a:t>Test Case là gì?</a:t>
            </a:r>
            <a:endParaRPr/>
          </a:p>
        </p:txBody>
      </p:sp>
      <p:sp>
        <p:nvSpPr>
          <p:cNvPr id="227" name="Google Shape;227;g2c7aee1d368_0_147"/>
          <p:cNvSpPr txBox="1">
            <a:spLocks noGrp="1"/>
          </p:cNvSpPr>
          <p:nvPr>
            <p:ph type="body" idx="4294967295"/>
          </p:nvPr>
        </p:nvSpPr>
        <p:spPr>
          <a:xfrm>
            <a:off x="747000" y="2104947"/>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1000"/>
              </a:spcBef>
              <a:spcAft>
                <a:spcPts val="0"/>
              </a:spcAft>
              <a:buNone/>
            </a:pPr>
            <a:r>
              <a:rPr lang="en-US">
                <a:solidFill>
                  <a:schemeClr val="dk1"/>
                </a:solidFill>
              </a:rPr>
              <a:t>Trong HackerRank, một "test case" (trường hợp kiểm thử), giống như một bài kiểm tra nhỏ cho mã lập trình (bài nộp của bạn).</a:t>
            </a:r>
            <a:endParaRPr>
              <a:solidFill>
                <a:schemeClr val="dk1"/>
              </a:solidFill>
            </a:endParaRPr>
          </a:p>
          <a:p>
            <a:pPr marL="0" lvl="0" indent="0" algn="l" rtl="0">
              <a:lnSpc>
                <a:spcPct val="150000"/>
              </a:lnSpc>
              <a:spcBef>
                <a:spcPts val="1000"/>
              </a:spcBef>
              <a:spcAft>
                <a:spcPts val="0"/>
              </a:spcAft>
              <a:buNone/>
            </a:pPr>
            <a:br>
              <a:rPr lang="en-US" b="1">
                <a:solidFill>
                  <a:schemeClr val="dk1"/>
                </a:solidFill>
              </a:rPr>
            </a:br>
            <a:r>
              <a:rPr lang="en-US" b="1">
                <a:solidFill>
                  <a:schemeClr val="dk1"/>
                </a:solidFill>
              </a:rPr>
              <a:t>Cách Thức Hoạt Động</a:t>
            </a:r>
            <a:endParaRPr b="1">
              <a:solidFill>
                <a:schemeClr val="dk1"/>
              </a:solidFill>
            </a:endParaRPr>
          </a:p>
          <a:p>
            <a:pPr marL="457200" lvl="0" indent="-374650" algn="l" rtl="0">
              <a:lnSpc>
                <a:spcPct val="150000"/>
              </a:lnSpc>
              <a:spcBef>
                <a:spcPts val="1000"/>
              </a:spcBef>
              <a:spcAft>
                <a:spcPts val="0"/>
              </a:spcAft>
              <a:buClr>
                <a:schemeClr val="dk1"/>
              </a:buClr>
              <a:buSzPts val="2300"/>
              <a:buChar char="●"/>
            </a:pPr>
            <a:r>
              <a:rPr lang="en-US" sz="2300">
                <a:solidFill>
                  <a:schemeClr val="dk1"/>
                </a:solidFill>
              </a:rPr>
              <a:t>Dữ liệu đầu vào (Input): Đây là thông tin đầu vào của chương trình.</a:t>
            </a:r>
            <a:endParaRPr sz="2300">
              <a:solidFill>
                <a:schemeClr val="dk1"/>
              </a:solidFill>
            </a:endParaRPr>
          </a:p>
          <a:p>
            <a:pPr marL="457200" lvl="0" indent="-374650" algn="l" rtl="0">
              <a:lnSpc>
                <a:spcPct val="150000"/>
              </a:lnSpc>
              <a:spcBef>
                <a:spcPts val="0"/>
              </a:spcBef>
              <a:spcAft>
                <a:spcPts val="0"/>
              </a:spcAft>
              <a:buClr>
                <a:schemeClr val="dk1"/>
              </a:buClr>
              <a:buSzPts val="2300"/>
              <a:buChar char="●"/>
            </a:pPr>
            <a:r>
              <a:rPr lang="en-US" sz="2300">
                <a:solidFill>
                  <a:schemeClr val="dk1"/>
                </a:solidFill>
              </a:rPr>
              <a:t>Dữ liệu đầu ra mong đợi (Expected Output): Đây là kết quả mong đợi chương trình trả về.</a:t>
            </a:r>
            <a:endParaRPr sz="2300">
              <a:solidFill>
                <a:schemeClr val="dk1"/>
              </a:solidFill>
            </a:endParaRPr>
          </a:p>
          <a:p>
            <a:pPr marL="0" lvl="0" indent="0" algn="l" rtl="0">
              <a:lnSpc>
                <a:spcPct val="150000"/>
              </a:lnSpc>
              <a:spcBef>
                <a:spcPts val="1000"/>
              </a:spcBef>
              <a:spcAft>
                <a:spcPts val="0"/>
              </a:spcAft>
              <a:buNone/>
            </a:pPr>
            <a:r>
              <a:rPr lang="en-US" sz="2300">
                <a:solidFill>
                  <a:schemeClr val="dk1"/>
                </a:solidFill>
              </a:rPr>
              <a:t>Lưu ý: Một bài tập có thể có một hoặc nhiều test case.</a:t>
            </a:r>
            <a:endParaRPr sz="23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c7aee1d368_0_160"/>
          <p:cNvSpPr txBox="1">
            <a:spLocks noGrp="1"/>
          </p:cNvSpPr>
          <p:nvPr>
            <p:ph type="title" idx="4294967295"/>
          </p:nvPr>
        </p:nvSpPr>
        <p:spPr>
          <a:xfrm>
            <a:off x="838200" y="1019919"/>
            <a:ext cx="10515600" cy="814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None/>
            </a:pPr>
            <a:r>
              <a:rPr lang="en-US"/>
              <a:t>Ví dụ một số Test Case</a:t>
            </a:r>
            <a:endParaRPr/>
          </a:p>
        </p:txBody>
      </p:sp>
      <p:sp>
        <p:nvSpPr>
          <p:cNvPr id="234" name="Google Shape;234;g2c7aee1d368_0_160"/>
          <p:cNvSpPr txBox="1">
            <a:spLocks noGrp="1"/>
          </p:cNvSpPr>
          <p:nvPr>
            <p:ph type="body" idx="4294967295"/>
          </p:nvPr>
        </p:nvSpPr>
        <p:spPr>
          <a:xfrm>
            <a:off x="747000" y="2104947"/>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1000"/>
              </a:spcBef>
              <a:spcAft>
                <a:spcPts val="0"/>
              </a:spcAft>
              <a:buNone/>
            </a:pPr>
            <a:r>
              <a:rPr lang="en-US"/>
              <a:t>Hãy viết chương trình tính phép nhân, với đầu vào là 2 số nguyên (Integer).</a:t>
            </a:r>
            <a:endParaRPr/>
          </a:p>
          <a:p>
            <a:pPr marL="0" lvl="0" indent="0" algn="l" rtl="0">
              <a:lnSpc>
                <a:spcPct val="150000"/>
              </a:lnSpc>
              <a:spcBef>
                <a:spcPts val="1000"/>
              </a:spcBef>
              <a:spcAft>
                <a:spcPts val="0"/>
              </a:spcAft>
              <a:buNone/>
            </a:pPr>
            <a:r>
              <a:rPr lang="en-US" b="1"/>
              <a:t>Các test case để xác định mã lập trình đã chính xác</a:t>
            </a:r>
            <a:endParaRPr b="1"/>
          </a:p>
        </p:txBody>
      </p:sp>
      <p:graphicFrame>
        <p:nvGraphicFramePr>
          <p:cNvPr id="235" name="Google Shape;235;g2c7aee1d368_0_160"/>
          <p:cNvGraphicFramePr/>
          <p:nvPr/>
        </p:nvGraphicFramePr>
        <p:xfrm>
          <a:off x="952500" y="4000703"/>
          <a:ext cx="3000000" cy="3000000"/>
        </p:xfrm>
        <a:graphic>
          <a:graphicData uri="http://schemas.openxmlformats.org/drawingml/2006/table">
            <a:tbl>
              <a:tblPr>
                <a:noFill/>
                <a:tableStyleId>{2D893DBB-55B5-472D-820E-D33C3F5D2ACC}</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sz="2000" b="1">
                          <a:solidFill>
                            <a:schemeClr val="dk1"/>
                          </a:solidFill>
                          <a:latin typeface="Montserrat"/>
                          <a:ea typeface="Montserrat"/>
                          <a:cs typeface="Montserrat"/>
                          <a:sym typeface="Montserrat"/>
                        </a:rPr>
                        <a:t>Dữ liệu đầu vào</a:t>
                      </a:r>
                      <a:endParaRPr sz="2000" b="1">
                        <a:solidFill>
                          <a:schemeClr val="dk1"/>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US" sz="2000" b="1">
                          <a:solidFill>
                            <a:schemeClr val="dk1"/>
                          </a:solidFill>
                          <a:latin typeface="Montserrat"/>
                          <a:ea typeface="Montserrat"/>
                          <a:cs typeface="Montserrat"/>
                          <a:sym typeface="Montserrat"/>
                        </a:rPr>
                        <a:t>Dữ liệu đầu ra mong đợi</a:t>
                      </a:r>
                      <a:endParaRPr sz="2000" b="1">
                        <a:solidFill>
                          <a:schemeClr val="dk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sz="2000" b="1">
                          <a:solidFill>
                            <a:schemeClr val="dk1"/>
                          </a:solidFill>
                          <a:latin typeface="Montserrat"/>
                          <a:ea typeface="Montserrat"/>
                          <a:cs typeface="Montserrat"/>
                          <a:sym typeface="Montserrat"/>
                        </a:rPr>
                        <a:t>0  ,   0</a:t>
                      </a:r>
                      <a:endParaRPr sz="2000" b="1">
                        <a:solidFill>
                          <a:schemeClr val="dk1"/>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US" sz="2000" b="1">
                          <a:solidFill>
                            <a:schemeClr val="dk1"/>
                          </a:solidFill>
                          <a:latin typeface="Montserrat"/>
                          <a:ea typeface="Montserrat"/>
                          <a:cs typeface="Montserrat"/>
                          <a:sym typeface="Montserrat"/>
                        </a:rPr>
                        <a:t>0</a:t>
                      </a:r>
                      <a:endParaRPr sz="2000" b="1">
                        <a:solidFill>
                          <a:schemeClr val="dk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2000" b="1">
                          <a:solidFill>
                            <a:schemeClr val="dk1"/>
                          </a:solidFill>
                          <a:latin typeface="Montserrat"/>
                          <a:ea typeface="Montserrat"/>
                          <a:cs typeface="Montserrat"/>
                          <a:sym typeface="Montserrat"/>
                        </a:rPr>
                        <a:t>1   ,   2</a:t>
                      </a:r>
                      <a:endParaRPr sz="2000" b="1">
                        <a:solidFill>
                          <a:schemeClr val="dk1"/>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US" sz="2000" b="1">
                          <a:solidFill>
                            <a:schemeClr val="dk1"/>
                          </a:solidFill>
                          <a:latin typeface="Montserrat"/>
                          <a:ea typeface="Montserrat"/>
                          <a:cs typeface="Montserrat"/>
                          <a:sym typeface="Montserrat"/>
                        </a:rPr>
                        <a:t>2</a:t>
                      </a:r>
                      <a:endParaRPr sz="2000" b="1">
                        <a:solidFill>
                          <a:schemeClr val="dk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sz="2000" b="1">
                          <a:solidFill>
                            <a:schemeClr val="dk1"/>
                          </a:solidFill>
                          <a:latin typeface="Montserrat"/>
                          <a:ea typeface="Montserrat"/>
                          <a:cs typeface="Montserrat"/>
                          <a:sym typeface="Montserrat"/>
                        </a:rPr>
                        <a:t>2  ,   2</a:t>
                      </a:r>
                      <a:endParaRPr sz="2000" b="1">
                        <a:solidFill>
                          <a:schemeClr val="dk1"/>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US" sz="2000" b="1">
                          <a:solidFill>
                            <a:schemeClr val="dk1"/>
                          </a:solidFill>
                          <a:latin typeface="Montserrat"/>
                          <a:ea typeface="Montserrat"/>
                          <a:cs typeface="Montserrat"/>
                          <a:sym typeface="Montserrat"/>
                        </a:rPr>
                        <a:t>4</a:t>
                      </a:r>
                      <a:endParaRPr sz="2000" b="1">
                        <a:solidFill>
                          <a:schemeClr val="dk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sz="2000" b="1">
                          <a:solidFill>
                            <a:schemeClr val="dk1"/>
                          </a:solidFill>
                          <a:latin typeface="Montserrat"/>
                          <a:ea typeface="Montserrat"/>
                          <a:cs typeface="Montserrat"/>
                          <a:sym typeface="Montserrat"/>
                        </a:rPr>
                        <a:t>5  ,  10</a:t>
                      </a:r>
                      <a:endParaRPr sz="2000" b="1">
                        <a:solidFill>
                          <a:schemeClr val="dk1"/>
                        </a:solidFill>
                        <a:latin typeface="Montserrat"/>
                        <a:ea typeface="Montserrat"/>
                        <a:cs typeface="Montserrat"/>
                        <a:sym typeface="Montserrat"/>
                      </a:endParaRPr>
                    </a:p>
                  </a:txBody>
                  <a:tcPr marL="91425" marR="91425" marT="91425" marB="91425"/>
                </a:tc>
                <a:tc>
                  <a:txBody>
                    <a:bodyPr/>
                    <a:lstStyle/>
                    <a:p>
                      <a:pPr marL="0" lvl="0" indent="0" algn="ctr" rtl="0">
                        <a:spcBef>
                          <a:spcPts val="0"/>
                        </a:spcBef>
                        <a:spcAft>
                          <a:spcPts val="0"/>
                        </a:spcAft>
                        <a:buNone/>
                      </a:pPr>
                      <a:r>
                        <a:rPr lang="en-US" sz="2000" b="1">
                          <a:solidFill>
                            <a:schemeClr val="dk1"/>
                          </a:solidFill>
                          <a:latin typeface="Montserrat"/>
                          <a:ea typeface="Montserrat"/>
                          <a:cs typeface="Montserrat"/>
                          <a:sym typeface="Montserrat"/>
                        </a:rPr>
                        <a:t>50</a:t>
                      </a:r>
                      <a:endParaRPr sz="2000" b="1">
                        <a:solidFill>
                          <a:schemeClr val="dk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g2c7aee1d368_0_184"/>
          <p:cNvPicPr preferRelativeResize="0"/>
          <p:nvPr/>
        </p:nvPicPr>
        <p:blipFill>
          <a:blip r:embed="rId3">
            <a:alphaModFix/>
          </a:blip>
          <a:stretch>
            <a:fillRect/>
          </a:stretch>
        </p:blipFill>
        <p:spPr>
          <a:xfrm>
            <a:off x="3276250" y="1961875"/>
            <a:ext cx="5639500" cy="4576200"/>
          </a:xfrm>
          <a:prstGeom prst="rect">
            <a:avLst/>
          </a:prstGeom>
          <a:noFill/>
          <a:ln>
            <a:noFill/>
          </a:ln>
        </p:spPr>
      </p:pic>
      <p:sp>
        <p:nvSpPr>
          <p:cNvPr id="242" name="Google Shape;242;g2c7aee1d368_0_184"/>
          <p:cNvSpPr txBox="1">
            <a:spLocks noGrp="1"/>
          </p:cNvSpPr>
          <p:nvPr>
            <p:ph type="title" idx="4294967295"/>
          </p:nvPr>
        </p:nvSpPr>
        <p:spPr>
          <a:xfrm>
            <a:off x="838200" y="1019919"/>
            <a:ext cx="10515600" cy="814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None/>
            </a:pPr>
            <a:r>
              <a:rPr lang="en-US"/>
              <a:t>Thực Hành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f0472d0a26_0_0"/>
          <p:cNvSpPr txBox="1">
            <a:spLocks noGrp="1"/>
          </p:cNvSpPr>
          <p:nvPr>
            <p:ph type="title" idx="4294967295"/>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Open Sans SemiBold"/>
              <a:buNone/>
            </a:pPr>
            <a:r>
              <a:rPr lang="en-US"/>
              <a:t>Kiểm tra bài trước</a:t>
            </a:r>
            <a:endParaRPr/>
          </a:p>
        </p:txBody>
      </p:sp>
      <p:sp>
        <p:nvSpPr>
          <p:cNvPr id="109" name="Google Shape;109;gf0472d0a26_0_0"/>
          <p:cNvSpPr txBox="1">
            <a:spLocks noGrp="1"/>
          </p:cNvSpPr>
          <p:nvPr>
            <p:ph type="body" idx="4294967295"/>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Hỏi và trao đổi về các khó khăn gặp phải trong bài “Vòng lặp”</a:t>
            </a:r>
            <a:endParaRPr/>
          </a:p>
          <a:p>
            <a:pPr marL="0" lvl="0" indent="0" algn="l" rtl="0">
              <a:lnSpc>
                <a:spcPct val="90000"/>
              </a:lnSpc>
              <a:spcBef>
                <a:spcPts val="1000"/>
              </a:spcBef>
              <a:spcAft>
                <a:spcPts val="0"/>
              </a:spcAft>
              <a:buClr>
                <a:srgbClr val="888888"/>
              </a:buClr>
              <a:buSzPts val="2400"/>
              <a:buNone/>
            </a:pPr>
            <a:r>
              <a:rPr lang="en-US"/>
              <a:t>Tóm tắt lại các phần đã học từ bài “Vòng lặp”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c7aee1d368_0_94"/>
          <p:cNvSpPr txBox="1">
            <a:spLocks noGrp="1"/>
          </p:cNvSpPr>
          <p:nvPr>
            <p:ph type="title" idx="4294967295"/>
          </p:nvPr>
        </p:nvSpPr>
        <p:spPr>
          <a:xfrm>
            <a:off x="568000" y="3020200"/>
            <a:ext cx="11360700" cy="11223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a:t>Chứng chỉ Python trên HackerRank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g2c7aee1d368_0_99"/>
          <p:cNvPicPr preferRelativeResize="0"/>
          <p:nvPr/>
        </p:nvPicPr>
        <p:blipFill>
          <a:blip r:embed="rId3">
            <a:alphaModFix/>
          </a:blip>
          <a:stretch>
            <a:fillRect/>
          </a:stretch>
        </p:blipFill>
        <p:spPr>
          <a:xfrm>
            <a:off x="898113" y="1691975"/>
            <a:ext cx="10395774" cy="4186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f0472d0a26_0_83"/>
          <p:cNvSpPr txBox="1">
            <a:spLocks noGrp="1"/>
          </p:cNvSpPr>
          <p:nvPr>
            <p:ph type="title" idx="4294967295"/>
          </p:nvPr>
        </p:nvSpPr>
        <p:spPr>
          <a:xfrm>
            <a:off x="838200" y="9437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SemiBold"/>
              <a:buNone/>
            </a:pPr>
            <a:r>
              <a:rPr lang="en-US"/>
              <a:t>Mục tiêu</a:t>
            </a:r>
            <a:endParaRPr/>
          </a:p>
        </p:txBody>
      </p:sp>
      <p:sp>
        <p:nvSpPr>
          <p:cNvPr id="116" name="Google Shape;116;gf0472d0a26_0_83"/>
          <p:cNvSpPr txBox="1">
            <a:spLocks noGrp="1"/>
          </p:cNvSpPr>
          <p:nvPr>
            <p:ph type="body" idx="4294967295"/>
          </p:nvPr>
        </p:nvSpPr>
        <p:spPr>
          <a:xfrm>
            <a:off x="747000" y="2104947"/>
            <a:ext cx="10515600" cy="5056800"/>
          </a:xfrm>
          <a:prstGeom prst="rect">
            <a:avLst/>
          </a:prstGeom>
          <a:noFill/>
          <a:ln>
            <a:noFill/>
          </a:ln>
        </p:spPr>
        <p:txBody>
          <a:bodyPr spcFirstLastPara="1" wrap="square" lIns="91425" tIns="45700" rIns="91425" bIns="45700" anchor="t" anchorCtr="0">
            <a:normAutofit/>
          </a:bodyPr>
          <a:lstStyle/>
          <a:p>
            <a:pPr marL="457200" lvl="0" indent="-381000" algn="l" rtl="0">
              <a:lnSpc>
                <a:spcPct val="150000"/>
              </a:lnSpc>
              <a:spcBef>
                <a:spcPts val="1000"/>
              </a:spcBef>
              <a:spcAft>
                <a:spcPts val="0"/>
              </a:spcAft>
              <a:buClr>
                <a:schemeClr val="dk1"/>
              </a:buClr>
              <a:buSzPts val="2400"/>
              <a:buChar char="●"/>
            </a:pPr>
            <a:r>
              <a:rPr lang="en-US">
                <a:solidFill>
                  <a:schemeClr val="dk1"/>
                </a:solidFill>
              </a:rPr>
              <a:t>Tạo  tài khoản và sử dụng được HackerRank</a:t>
            </a:r>
            <a:endParaRPr>
              <a:solidFill>
                <a:schemeClr val="dk1"/>
              </a:solidFill>
            </a:endParaRPr>
          </a:p>
          <a:p>
            <a:pPr marL="457200" lvl="0" indent="-381000" algn="l" rtl="0">
              <a:lnSpc>
                <a:spcPct val="150000"/>
              </a:lnSpc>
              <a:spcBef>
                <a:spcPts val="0"/>
              </a:spcBef>
              <a:spcAft>
                <a:spcPts val="0"/>
              </a:spcAft>
              <a:buClr>
                <a:schemeClr val="dk1"/>
              </a:buClr>
              <a:buSzPts val="2400"/>
              <a:buChar char="●"/>
            </a:pPr>
            <a:r>
              <a:rPr lang="en-US">
                <a:solidFill>
                  <a:schemeClr val="dk1"/>
                </a:solidFill>
              </a:rPr>
              <a:t>Nhận biết được các thành phần cơ bản của giao diện HackerRank</a:t>
            </a:r>
            <a:endParaRPr>
              <a:solidFill>
                <a:schemeClr val="dk1"/>
              </a:solidFill>
            </a:endParaRPr>
          </a:p>
          <a:p>
            <a:pPr marL="457200" lvl="0" indent="-381000" algn="l" rtl="0">
              <a:lnSpc>
                <a:spcPct val="150000"/>
              </a:lnSpc>
              <a:spcBef>
                <a:spcPts val="0"/>
              </a:spcBef>
              <a:spcAft>
                <a:spcPts val="0"/>
              </a:spcAft>
              <a:buClr>
                <a:schemeClr val="dk1"/>
              </a:buClr>
              <a:buSzPts val="2400"/>
              <a:buChar char="●"/>
            </a:pPr>
            <a:r>
              <a:rPr lang="en-US">
                <a:solidFill>
                  <a:schemeClr val="dk1"/>
                </a:solidFill>
              </a:rPr>
              <a:t>Tìm kiếm và chọn lựa được thử thách phù hợp với trình độ của bản thân</a:t>
            </a:r>
            <a:endParaRPr>
              <a:solidFill>
                <a:schemeClr val="dk1"/>
              </a:solidFill>
            </a:endParaRPr>
          </a:p>
          <a:p>
            <a:pPr marL="457200" lvl="0" indent="-381000" algn="l" rtl="0">
              <a:lnSpc>
                <a:spcPct val="150000"/>
              </a:lnSpc>
              <a:spcBef>
                <a:spcPts val="0"/>
              </a:spcBef>
              <a:spcAft>
                <a:spcPts val="0"/>
              </a:spcAft>
              <a:buClr>
                <a:schemeClr val="dk1"/>
              </a:buClr>
              <a:buSzPts val="2400"/>
              <a:buChar char="●"/>
            </a:pPr>
            <a:r>
              <a:rPr lang="en-US">
                <a:solidFill>
                  <a:schemeClr val="dk1"/>
                </a:solidFill>
              </a:rPr>
              <a:t>Đọc hiểu được đề bài, xác định yêu cầu, và đưa ra giải pháp với các thử thách trên HackerRank</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c7aee1d368_0_10"/>
          <p:cNvSpPr txBox="1">
            <a:spLocks noGrp="1"/>
          </p:cNvSpPr>
          <p:nvPr>
            <p:ph type="title" idx="4294967295"/>
          </p:nvPr>
        </p:nvSpPr>
        <p:spPr>
          <a:xfrm>
            <a:off x="568000" y="3020200"/>
            <a:ext cx="11360700" cy="11223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a:t>Giới thiệu HackerRank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2c7aee1d368_0_70"/>
          <p:cNvPicPr preferRelativeResize="0"/>
          <p:nvPr/>
        </p:nvPicPr>
        <p:blipFill>
          <a:blip r:embed="rId3">
            <a:alphaModFix/>
          </a:blip>
          <a:stretch>
            <a:fillRect/>
          </a:stretch>
        </p:blipFill>
        <p:spPr>
          <a:xfrm>
            <a:off x="1668649" y="1302075"/>
            <a:ext cx="8854724" cy="500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c7aee1d368_0_61"/>
          <p:cNvSpPr txBox="1">
            <a:spLocks noGrp="1"/>
          </p:cNvSpPr>
          <p:nvPr>
            <p:ph type="title" idx="4294967295"/>
          </p:nvPr>
        </p:nvSpPr>
        <p:spPr>
          <a:xfrm>
            <a:off x="838200" y="10199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a:t>Tính năng chính</a:t>
            </a:r>
            <a:endParaRPr/>
          </a:p>
        </p:txBody>
      </p:sp>
      <p:sp>
        <p:nvSpPr>
          <p:cNvPr id="135" name="Google Shape;135;g2c7aee1d368_0_61"/>
          <p:cNvSpPr txBox="1">
            <a:spLocks noGrp="1"/>
          </p:cNvSpPr>
          <p:nvPr>
            <p:ph type="body" idx="4294967295"/>
          </p:nvPr>
        </p:nvSpPr>
        <p:spPr>
          <a:xfrm>
            <a:off x="747000" y="2104947"/>
            <a:ext cx="10515600" cy="5056800"/>
          </a:xfrm>
          <a:prstGeom prst="rect">
            <a:avLst/>
          </a:prstGeom>
          <a:noFill/>
          <a:ln>
            <a:noFill/>
          </a:ln>
        </p:spPr>
        <p:txBody>
          <a:bodyPr spcFirstLastPara="1" wrap="square" lIns="91425" tIns="45700" rIns="91425" bIns="45700" anchor="t" anchorCtr="0">
            <a:normAutofit/>
          </a:bodyPr>
          <a:lstStyle/>
          <a:p>
            <a:pPr marL="457200" lvl="0" indent="-381000" algn="l" rtl="0">
              <a:lnSpc>
                <a:spcPct val="150000"/>
              </a:lnSpc>
              <a:spcBef>
                <a:spcPts val="1000"/>
              </a:spcBef>
              <a:spcAft>
                <a:spcPts val="0"/>
              </a:spcAft>
              <a:buClr>
                <a:schemeClr val="dk1"/>
              </a:buClr>
              <a:buSzPts val="2400"/>
              <a:buChar char="●"/>
            </a:pPr>
            <a:r>
              <a:rPr lang="en-US">
                <a:solidFill>
                  <a:schemeClr val="dk1"/>
                </a:solidFill>
              </a:rPr>
              <a:t>HackerRank cung cấp nhiều thử thách (</a:t>
            </a:r>
            <a:r>
              <a:rPr lang="en-US"/>
              <a:t>hay bài toán lập trình)</a:t>
            </a:r>
            <a:r>
              <a:rPr lang="en-US">
                <a:solidFill>
                  <a:schemeClr val="dk1"/>
                </a:solidFill>
              </a:rPr>
              <a:t>, từ cơ bản đến nâng cao</a:t>
            </a:r>
            <a:endParaRPr>
              <a:solidFill>
                <a:schemeClr val="dk1"/>
              </a:solidFill>
            </a:endParaRPr>
          </a:p>
          <a:p>
            <a:pPr marL="457200" lvl="0" indent="-381000" algn="l" rtl="0">
              <a:lnSpc>
                <a:spcPct val="150000"/>
              </a:lnSpc>
              <a:spcBef>
                <a:spcPts val="0"/>
              </a:spcBef>
              <a:spcAft>
                <a:spcPts val="0"/>
              </a:spcAft>
              <a:buClr>
                <a:schemeClr val="dk1"/>
              </a:buClr>
              <a:buSzPts val="2400"/>
              <a:buChar char="●"/>
            </a:pPr>
            <a:r>
              <a:rPr lang="en-US">
                <a:solidFill>
                  <a:schemeClr val="dk1"/>
                </a:solidFill>
              </a:rPr>
              <a:t>HackerRank thường xuyên tổ chức các cuộc thi lập trình</a:t>
            </a:r>
            <a:endParaRPr>
              <a:solidFill>
                <a:schemeClr val="dk1"/>
              </a:solidFill>
            </a:endParaRPr>
          </a:p>
          <a:p>
            <a:pPr marL="457200" lvl="0" indent="-381000" algn="l" rtl="0">
              <a:lnSpc>
                <a:spcPct val="150000"/>
              </a:lnSpc>
              <a:spcBef>
                <a:spcPts val="0"/>
              </a:spcBef>
              <a:spcAft>
                <a:spcPts val="0"/>
              </a:spcAft>
              <a:buClr>
                <a:schemeClr val="dk1"/>
              </a:buClr>
              <a:buSzPts val="2400"/>
              <a:buChar char="●"/>
            </a:pPr>
            <a:r>
              <a:rPr lang="en-US"/>
              <a:t>Cung cấp công cụ lập trình</a:t>
            </a:r>
            <a:r>
              <a:rPr lang="en-US">
                <a:solidFill>
                  <a:schemeClr val="dk1"/>
                </a:solidFill>
              </a:rPr>
              <a:t> (IDE) </a:t>
            </a:r>
            <a:r>
              <a:rPr lang="en-US"/>
              <a:t>để trực tiếp giải quyết các thử thách trên trình duyệt</a:t>
            </a:r>
            <a:endParaRPr/>
          </a:p>
          <a:p>
            <a:pPr marL="457200" lvl="0" indent="-381000" algn="l" rtl="0">
              <a:lnSpc>
                <a:spcPct val="150000"/>
              </a:lnSpc>
              <a:spcBef>
                <a:spcPts val="0"/>
              </a:spcBef>
              <a:spcAft>
                <a:spcPts val="0"/>
              </a:spcAft>
              <a:buSzPts val="2400"/>
              <a:buChar char="●"/>
            </a:pPr>
            <a:r>
              <a:rPr lang="en-US"/>
              <a:t>Chức năng Phỏng Vấn Lập Trình</a:t>
            </a:r>
            <a:endParaRPr/>
          </a:p>
          <a:p>
            <a:pPr marL="457200" lvl="0" indent="-381000" algn="l" rtl="0">
              <a:lnSpc>
                <a:spcPct val="150000"/>
              </a:lnSpc>
              <a:spcBef>
                <a:spcPts val="0"/>
              </a:spcBef>
              <a:spcAft>
                <a:spcPts val="0"/>
              </a:spcAft>
              <a:buClr>
                <a:schemeClr val="dk1"/>
              </a:buClr>
              <a:buSzPts val="2400"/>
              <a:buChar char="●"/>
            </a:pPr>
            <a:r>
              <a:rPr lang="en-US">
                <a:solidFill>
                  <a:schemeClr val="dk1"/>
                </a:solidFill>
              </a:rPr>
              <a:t>Cộng đồng lập trình viên sôi nổi</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c7aee1d368_0_42"/>
          <p:cNvSpPr txBox="1">
            <a:spLocks noGrp="1"/>
          </p:cNvSpPr>
          <p:nvPr>
            <p:ph type="title" idx="4294967295"/>
          </p:nvPr>
        </p:nvSpPr>
        <p:spPr>
          <a:xfrm>
            <a:off x="568000" y="3020200"/>
            <a:ext cx="11360700" cy="11223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a:t>Đăng Ký &amp; Đăng Nhập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g2c7aee1d368_0_74"/>
          <p:cNvPicPr preferRelativeResize="0"/>
          <p:nvPr/>
        </p:nvPicPr>
        <p:blipFill>
          <a:blip r:embed="rId3">
            <a:alphaModFix/>
          </a:blip>
          <a:stretch>
            <a:fillRect/>
          </a:stretch>
        </p:blipFill>
        <p:spPr>
          <a:xfrm>
            <a:off x="1366600" y="1010949"/>
            <a:ext cx="9458799" cy="562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g2c7aee1d368_0_84"/>
          <p:cNvPicPr preferRelativeResize="0"/>
          <p:nvPr/>
        </p:nvPicPr>
        <p:blipFill>
          <a:blip r:embed="rId3">
            <a:alphaModFix/>
          </a:blip>
          <a:stretch>
            <a:fillRect/>
          </a:stretch>
        </p:blipFill>
        <p:spPr>
          <a:xfrm>
            <a:off x="1960375" y="1402025"/>
            <a:ext cx="8271250" cy="467620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779</Words>
  <Application>Microsoft Macintosh PowerPoint</Application>
  <PresentationFormat>Widescreen</PresentationFormat>
  <Paragraphs>83</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Open Sans</vt:lpstr>
      <vt:lpstr>Montserrat SemiBold</vt:lpstr>
      <vt:lpstr>Montserrat</vt:lpstr>
      <vt:lpstr>Montserrat Medium</vt:lpstr>
      <vt:lpstr>Arial</vt:lpstr>
      <vt:lpstr>Open Sans SemiBold</vt:lpstr>
      <vt:lpstr>Calibri</vt:lpstr>
      <vt:lpstr>Simple Dark</vt:lpstr>
      <vt:lpstr>Hoàn thành 5 thử thách HackerRank</vt:lpstr>
      <vt:lpstr>Kiểm tra bài trước</vt:lpstr>
      <vt:lpstr>Mục tiêu</vt:lpstr>
      <vt:lpstr>Giới thiệu HackerRank</vt:lpstr>
      <vt:lpstr>PowerPoint Presentation</vt:lpstr>
      <vt:lpstr>Tính năng chính</vt:lpstr>
      <vt:lpstr>Đăng Ký &amp; Đăng Nhập</vt:lpstr>
      <vt:lpstr>PowerPoint Presentation</vt:lpstr>
      <vt:lpstr>PowerPoint Presentation</vt:lpstr>
      <vt:lpstr>PowerPoint Presentation</vt:lpstr>
      <vt:lpstr>Sử dụng HackerRank</vt:lpstr>
      <vt:lpstr>PowerPoint Presentation</vt:lpstr>
      <vt:lpstr>PowerPoint Presentation</vt:lpstr>
      <vt:lpstr>PowerPoint Presentation</vt:lpstr>
      <vt:lpstr>PowerPoint Presentation</vt:lpstr>
      <vt:lpstr>PowerPoint Presentation</vt:lpstr>
      <vt:lpstr>Test Case là gì?</vt:lpstr>
      <vt:lpstr>Ví dụ một số Test Case</vt:lpstr>
      <vt:lpstr>Thực Hành</vt:lpstr>
      <vt:lpstr>Chứng chỉ Python trên HackerRank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Thuật toán &amp; HackerRank</dc:title>
  <dc:creator>Nhật Nguyễn Khắc</dc:creator>
  <cp:lastModifiedBy>Kiều Anh</cp:lastModifiedBy>
  <cp:revision>2</cp:revision>
  <dcterms:created xsi:type="dcterms:W3CDTF">2017-03-15T10:39:15Z</dcterms:created>
  <dcterms:modified xsi:type="dcterms:W3CDTF">2024-04-14T06:44:49Z</dcterms:modified>
</cp:coreProperties>
</file>