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83"/>
  </p:notesMasterIdLst>
  <p:handoutMasterIdLst>
    <p:handoutMasterId r:id="rId84"/>
  </p:handoutMasterIdLst>
  <p:sldIdLst>
    <p:sldId id="257" r:id="rId2"/>
    <p:sldId id="267" r:id="rId3"/>
    <p:sldId id="314" r:id="rId4"/>
    <p:sldId id="269" r:id="rId5"/>
    <p:sldId id="270" r:id="rId6"/>
    <p:sldId id="271" r:id="rId7"/>
    <p:sldId id="272" r:id="rId8"/>
    <p:sldId id="273" r:id="rId9"/>
    <p:sldId id="284" r:id="rId10"/>
    <p:sldId id="274" r:id="rId11"/>
    <p:sldId id="275" r:id="rId12"/>
    <p:sldId id="276" r:id="rId13"/>
    <p:sldId id="277" r:id="rId14"/>
    <p:sldId id="278" r:id="rId15"/>
    <p:sldId id="279" r:id="rId16"/>
    <p:sldId id="315" r:id="rId17"/>
    <p:sldId id="316" r:id="rId18"/>
    <p:sldId id="317" r:id="rId19"/>
    <p:sldId id="318" r:id="rId20"/>
    <p:sldId id="280" r:id="rId21"/>
    <p:sldId id="313" r:id="rId22"/>
    <p:sldId id="281" r:id="rId23"/>
    <p:sldId id="282" r:id="rId24"/>
    <p:sldId id="319" r:id="rId25"/>
    <p:sldId id="320" r:id="rId26"/>
    <p:sldId id="321" r:id="rId27"/>
    <p:sldId id="324" r:id="rId28"/>
    <p:sldId id="322" r:id="rId29"/>
    <p:sldId id="323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9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97" r:id="rId78"/>
    <p:sldId id="374" r:id="rId79"/>
    <p:sldId id="375" r:id="rId80"/>
    <p:sldId id="377" r:id="rId81"/>
    <p:sldId id="268" r:id="rId82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0" d="100"/>
          <a:sy n="70" d="100"/>
        </p:scale>
        <p:origin x="924" y="6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01/15/19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01/15/19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01/15/19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01/15/19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01/15/19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01/15/19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QA/2002/04/valid-dtd-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656445" cy="1244600"/>
          </a:xfrm>
        </p:spPr>
        <p:txBody>
          <a:bodyPr>
            <a:normAutofit/>
          </a:bodyPr>
          <a:lstStyle/>
          <a:p>
            <a:r>
              <a:rPr lang="en-US" dirty="0" smtClean="0"/>
              <a:t>Chapter 2. </a:t>
            </a:r>
          </a:p>
          <a:p>
            <a:r>
              <a:rPr lang="en-US" dirty="0" smtClean="0"/>
              <a:t>Hyper Text Markup Language (HTML)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476999" cy="3298825"/>
          </a:xfrm>
        </p:spPr>
        <p:txBody>
          <a:bodyPr>
            <a:normAutofit/>
          </a:bodyPr>
          <a:lstStyle/>
          <a:p>
            <a:r>
              <a:rPr lang="en-US" dirty="0" smtClean="0"/>
              <a:t>Web Systems 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/>
              <a:t>Tags can have </a:t>
            </a:r>
            <a:r>
              <a:rPr lang="en-US" dirty="0">
                <a:solidFill>
                  <a:srgbClr val="002060"/>
                </a:solidFill>
              </a:rPr>
              <a:t>attributes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/>
              <a:t>Attributes specify properties and behavior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spcBef>
                <a:spcPts val="300"/>
              </a:spcBef>
              <a:defRPr/>
            </a:pPr>
            <a:endParaRPr lang="en-US" dirty="0"/>
          </a:p>
          <a:p>
            <a:pPr lvl="1">
              <a:spcBef>
                <a:spcPts val="300"/>
              </a:spcBef>
              <a:defRPr/>
            </a:pPr>
            <a:r>
              <a:rPr lang="en-US" dirty="0"/>
              <a:t>Few attributes can apply to every element: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the element is hovered with the mouse</a:t>
            </a:r>
          </a:p>
          <a:p>
            <a:pPr lvl="2"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76" y="2819400"/>
            <a:ext cx="94583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2195545"/>
            <a:ext cx="6096000" cy="527804"/>
          </a:xfrm>
          <a:prstGeom prst="wedgeRoundRectCallout">
            <a:avLst>
              <a:gd name="adj1" fmla="val -56624"/>
              <a:gd name="adj2" fmla="val 980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204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HTML documents must start with a document type definition (DTD)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It tells web browsers what type is the served code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dirty="0">
                <a:latin typeface="+mj-lt"/>
              </a:rPr>
              <a:t>Example:</a:t>
            </a: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>
              <a:spcBef>
                <a:spcPct val="60000"/>
              </a:spcBef>
              <a:defRPr/>
            </a:pPr>
            <a:endParaRPr lang="en-US" dirty="0">
              <a:latin typeface="+mj-lt"/>
            </a:endParaRPr>
          </a:p>
          <a:p>
            <a:pPr lvl="1">
              <a:defRPr/>
            </a:pPr>
            <a:endParaRPr lang="en-US" dirty="0" smtClean="0">
              <a:latin typeface="+mj-lt"/>
            </a:endParaRPr>
          </a:p>
          <a:p>
            <a:pPr lvl="1">
              <a:defRPr/>
            </a:pPr>
            <a:r>
              <a:rPr lang="en-US" dirty="0" smtClean="0">
                <a:latin typeface="+mj-lt"/>
              </a:rPr>
              <a:t>See </a:t>
            </a:r>
            <a:r>
              <a:rPr lang="en-US" dirty="0">
                <a:latin typeface="+mj-lt"/>
                <a:hlinkClick r:id="rId2"/>
              </a:rPr>
              <a:t>http://w3.org/QA/2002/04/valid-dtd-list.html</a:t>
            </a:r>
            <a:r>
              <a:rPr lang="en-US" dirty="0">
                <a:latin typeface="+mj-lt"/>
              </a:rPr>
              <a:t> for a list of possible </a:t>
            </a:r>
            <a:r>
              <a:rPr lang="en-US" noProof="1">
                <a:latin typeface="+mj-lt"/>
              </a:rPr>
              <a:t>doctypes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0" y="3657600"/>
            <a:ext cx="9601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4000" dirty="0"/>
              <a:t>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declaration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&lt;head&gt; </a:t>
            </a:r>
            <a:r>
              <a:rPr lang="en-US" dirty="0"/>
              <a:t>and ends with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&lt;title&gt; </a:t>
            </a:r>
            <a:r>
              <a:rPr lang="en-US" dirty="0"/>
              <a:t>tag</a:t>
            </a:r>
          </a:p>
          <a:p>
            <a:pPr>
              <a:defRPr/>
            </a:pPr>
            <a:r>
              <a:rPr lang="en-US" dirty="0"/>
              <a:t>Can contain some other tags, e.g.</a:t>
            </a:r>
          </a:p>
          <a:p>
            <a:pPr lvl="1"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&lt;head&gt; Section: &lt;title&gt;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Title should be placed between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spcBef>
                <a:spcPts val="1800"/>
              </a:spcBef>
              <a:defRPr/>
            </a:pPr>
            <a:endParaRPr lang="en-US" dirty="0" smtClean="0"/>
          </a:p>
          <a:p>
            <a:pPr>
              <a:spcBef>
                <a:spcPts val="1800"/>
              </a:spcBef>
              <a:defRPr/>
            </a:pPr>
            <a:r>
              <a:rPr lang="en-US" dirty="0" smtClean="0"/>
              <a:t>Used </a:t>
            </a:r>
            <a:r>
              <a:rPr lang="en-US" dirty="0"/>
              <a:t>to specify a title in the window title bar</a:t>
            </a:r>
          </a:p>
          <a:p>
            <a:pPr>
              <a:defRPr/>
            </a:pPr>
            <a:r>
              <a:rPr lang="en-US" dirty="0"/>
              <a:t>Search engines and people rely on titles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4487" y="1890485"/>
            <a:ext cx="9497291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6628" y="2439920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4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&lt;head&gt; Section: &lt;meta&gt;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tags additionally describe the content contained within the page</a:t>
            </a:r>
            <a:endParaRPr lang="en-US" sz="16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1" y="2420938"/>
            <a:ext cx="102592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Brewer" /&gt; 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 /&gt;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&lt;head&gt; Section: &lt;script&gt;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n-US" dirty="0"/>
              <a:t>element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in 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sections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Supported </a:t>
            </a:r>
            <a:r>
              <a:rPr lang="en-US" dirty="0"/>
              <a:t>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&lt;script&gt; Tag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382" y="1335314"/>
            <a:ext cx="7850187" cy="499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title&gt;JavaScript Example&lt;/title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("&lt;p&gt;Hello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World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!&lt;\/p&gt;");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4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&lt;head&gt; Section: &lt;style&gt;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element embeds formatting information (CSS styles) into an HTML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" name="Picture 6" descr="style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09" y="4246817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12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Comments: &lt;!-- --&gt;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i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i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i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i="1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i="1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&lt;body&gt; Section: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1242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962400"/>
            <a:ext cx="7239000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HTML </a:t>
            </a:r>
          </a:p>
          <a:p>
            <a:r>
              <a:rPr lang="en-US" dirty="0" smtClean="0"/>
              <a:t>HTML Structure</a:t>
            </a:r>
          </a:p>
          <a:p>
            <a:r>
              <a:rPr lang="en-US" dirty="0"/>
              <a:t>HTML </a:t>
            </a:r>
            <a:r>
              <a:rPr lang="en-US" dirty="0" smtClean="0"/>
              <a:t>Basics</a:t>
            </a:r>
            <a:endParaRPr lang="en-US" dirty="0"/>
          </a:p>
          <a:p>
            <a:r>
              <a:rPr lang="en-US" dirty="0" smtClean="0"/>
              <a:t>HTML Tables</a:t>
            </a:r>
          </a:p>
          <a:p>
            <a:r>
              <a:rPr lang="en-US" dirty="0"/>
              <a:t>HTML Forms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HTML 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3276600" y="3525272"/>
            <a:ext cx="5029200" cy="5691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Text, Images, Tables, Forms</a:t>
            </a:r>
          </a:p>
        </p:txBody>
      </p:sp>
      <p:pic>
        <p:nvPicPr>
          <p:cNvPr id="6" name="Picture 5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796168" y="4464874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382" y="589193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82" y="754165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9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1035551" y="4538070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70593"/>
            <a:ext cx="1661582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01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and Paragraphs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 Tags (h1 – h6)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Paragraph </a:t>
            </a:r>
            <a:r>
              <a:rPr lang="en-US" dirty="0"/>
              <a:t>Tags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/&gt;new line&lt;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866900"/>
            <a:ext cx="70294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3695700"/>
            <a:ext cx="7058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makes “Hello” bold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Group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301329"/>
              </p:ext>
            </p:extLst>
          </p:nvPr>
        </p:nvGraphicFramePr>
        <p:xfrm>
          <a:off x="685800" y="2762026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9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2249" y="1455921"/>
            <a:ext cx="945038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09358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1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Hyperlinks: &lt;a&gt;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/>
              <a:t> on the same server in the same directory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  <a:defRPr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/>
              <a:t> on the same server in the parent directory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  <a:defRPr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/>
              <a:t> on the same server in the subdirectory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5" y="2190779"/>
            <a:ext cx="937895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5" y="4038600"/>
            <a:ext cx="937895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5867400"/>
            <a:ext cx="937895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0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Hyperlinks: &lt;a&gt; Tag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 to an external Web site:</a:t>
            </a:r>
            <a:endParaRPr lang="en-US" sz="2800" dirty="0">
              <a:latin typeface="Courier New" pitchFamily="49" charset="0"/>
            </a:endParaRPr>
          </a:p>
          <a:p>
            <a:pPr lvl="1">
              <a:defRPr/>
            </a:pPr>
            <a:endParaRPr lang="en-US" sz="2800" dirty="0"/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Always use a full URL, including "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http: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/>
              <a:t>", not just "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/>
              <a:t>"</a:t>
            </a:r>
          </a:p>
          <a:p>
            <a:pPr lvl="1">
              <a:defRPr/>
            </a:pPr>
            <a:r>
              <a:rPr lang="en-US" dirty="0"/>
              <a:t>Using the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attribute opens the link in a new window</a:t>
            </a:r>
          </a:p>
          <a:p>
            <a:pPr>
              <a:defRPr/>
            </a:pPr>
            <a:r>
              <a:rPr lang="en-US" dirty="0"/>
              <a:t>Link to an e-mail address: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976073"/>
            <a:ext cx="9601200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4800600"/>
            <a:ext cx="96012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4203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Hyperlinks: &lt;a&gt; Tag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 to a document called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defRPr/>
            </a:pPr>
            <a:r>
              <a:rPr lang="en-US" dirty="0"/>
              <a:t>On the same server, in same directory</a:t>
            </a:r>
          </a:p>
          <a:p>
            <a:pPr lvl="1">
              <a:defRPr/>
            </a:pPr>
            <a:r>
              <a:rPr lang="en-US" dirty="0"/>
              <a:t>Using an image as a link button: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Link </a:t>
            </a:r>
            <a:r>
              <a:rPr lang="en-US" dirty="0"/>
              <a:t>to a document called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defRPr/>
            </a:pPr>
            <a:r>
              <a:rPr lang="en-US" dirty="0"/>
              <a:t>On the same server</a:t>
            </a:r>
            <a:r>
              <a:rPr lang="bg-BG" dirty="0"/>
              <a:t>, </a:t>
            </a:r>
            <a:r>
              <a:rPr lang="en-US" dirty="0"/>
              <a:t>in the subdirectory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of the parent directory: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08969"/>
            <a:ext cx="9448800" cy="8165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5800" y="5529792"/>
            <a:ext cx="9448800" cy="8165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  <p:extLst>
      <p:ext uri="{BB962C8B-B14F-4D97-AF65-F5344CB8AC3E}">
        <p14:creationId xmlns:p14="http://schemas.microsoft.com/office/powerpoint/2010/main" val="22771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7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66" y="1581152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39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 and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 to another location in the same document: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spcBef>
                <a:spcPts val="3000"/>
              </a:spcBef>
              <a:defRPr/>
            </a:pPr>
            <a:r>
              <a:rPr lang="en-US" dirty="0" smtClean="0"/>
              <a:t>Link </a:t>
            </a:r>
            <a:r>
              <a:rPr lang="en-US" dirty="0"/>
              <a:t>to a specific location in another document: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1" y="1797609"/>
            <a:ext cx="10183090" cy="1188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1" y="3631401"/>
            <a:ext cx="10183090" cy="24600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Same Document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8788" y="1860350"/>
            <a:ext cx="9828212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71" y="1677581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1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HTML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432462" y="4029867"/>
            <a:ext cx="8229600" cy="5691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just" defTabSz="121898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HTML Document Structure in Depth</a:t>
            </a:r>
            <a:endParaRPr lang="en-US" dirty="0"/>
          </a:p>
        </p:txBody>
      </p:sp>
      <p:pic>
        <p:nvPicPr>
          <p:cNvPr id="6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692582" y="836920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7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1286739" y="726167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32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Inserting an image with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tag: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Image attributes:</a:t>
            </a:r>
          </a:p>
          <a:p>
            <a:pPr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745694"/>
              </p:ext>
            </p:extLst>
          </p:nvPr>
        </p:nvGraphicFramePr>
        <p:xfrm>
          <a:off x="609600" y="3100164"/>
          <a:ext cx="9525000" cy="2049780"/>
        </p:xfrm>
        <a:graphic>
          <a:graphicData uri="http://schemas.openxmlformats.org/drawingml/2006/table">
            <a:tbl>
              <a:tblPr/>
              <a:tblGrid>
                <a:gridCol w="178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609599" y="1880964"/>
            <a:ext cx="9524999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576942" y="5904401"/>
            <a:ext cx="9557657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Image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</a:t>
            </a:r>
            <a:r>
              <a:rPr lang="en-US" altLang="en-US" dirty="0" err="1"/>
              <a:t>diferrent</a:t>
            </a:r>
            <a:r>
              <a:rPr lang="en-US" altLang="en-US" dirty="0"/>
              <a:t> areas that act as links in an image.</a:t>
            </a:r>
          </a:p>
          <a:p>
            <a:pPr lvl="1"/>
            <a:r>
              <a:rPr lang="en-US" altLang="en-US" dirty="0"/>
              <a:t>Map element</a:t>
            </a:r>
          </a:p>
          <a:p>
            <a:pPr lvl="1"/>
            <a:r>
              <a:rPr lang="en-US" altLang="en-US" dirty="0"/>
              <a:t>AREA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828800"/>
            <a:ext cx="6422241" cy="389267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8" y="3165414"/>
            <a:ext cx="4628887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3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DATA: </a:t>
            </a:r>
            <a:r>
              <a:rPr lang="en-US" altLang="en-US" dirty="0" err="1"/>
              <a:t>url</a:t>
            </a:r>
            <a:r>
              <a:rPr lang="en-US" altLang="en-US" dirty="0"/>
              <a:t> of the resource</a:t>
            </a:r>
          </a:p>
          <a:p>
            <a:r>
              <a:rPr lang="en-US" altLang="en-US" dirty="0"/>
              <a:t>WIDTH</a:t>
            </a:r>
          </a:p>
          <a:p>
            <a:r>
              <a:rPr lang="en-US" altLang="en-US" dirty="0"/>
              <a:t>HEGHT</a:t>
            </a:r>
          </a:p>
          <a:p>
            <a:r>
              <a:rPr lang="en-US" altLang="en-US" dirty="0"/>
              <a:t>NAME</a:t>
            </a:r>
          </a:p>
          <a:p>
            <a:r>
              <a:rPr lang="en-US" altLang="en-US" dirty="0"/>
              <a:t>TYPE: media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&amp;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dirty="0">
                <a:latin typeface="+mj-lt"/>
              </a:rPr>
              <a:t>Media </a:t>
            </a:r>
            <a:r>
              <a:rPr lang="en-US" dirty="0" smtClean="0">
                <a:latin typeface="+mj-lt"/>
              </a:rPr>
              <a:t>Tags</a:t>
            </a:r>
          </a:p>
          <a:p>
            <a:pPr marL="709220" lvl="1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dirty="0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&lt;audio&gt;</a:t>
            </a:r>
          </a:p>
          <a:p>
            <a:pPr marL="1135865" lvl="2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dirty="0" smtClean="0">
                <a:latin typeface="+mj-lt"/>
              </a:rPr>
              <a:t>Attributes</a:t>
            </a:r>
            <a:r>
              <a:rPr lang="en-US" dirty="0">
                <a:latin typeface="+mj-lt"/>
              </a:rPr>
              <a:t>: </a:t>
            </a:r>
            <a:r>
              <a:rPr lang="en-US" noProof="1">
                <a:latin typeface="+mj-lt"/>
                <a:cs typeface="Consolas" pitchFamily="49" charset="0"/>
              </a:rPr>
              <a:t>autoplay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cs typeface="Consolas" pitchFamily="49" charset="0"/>
              </a:rPr>
              <a:t>controls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cs typeface="Consolas" pitchFamily="49" charset="0"/>
              </a:rPr>
              <a:t>loop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  <a:cs typeface="Consolas" pitchFamily="49" charset="0"/>
              </a:rPr>
              <a:t>src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marL="709220" lvl="1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dirty="0" smtClean="0">
                <a:solidFill>
                  <a:srgbClr val="002060"/>
                </a:solidFill>
                <a:latin typeface="+mj-lt"/>
                <a:cs typeface="Consolas" pitchFamily="49" charset="0"/>
              </a:rPr>
              <a:t>&lt;video&gt;</a:t>
            </a:r>
          </a:p>
          <a:p>
            <a:pPr marL="1135865" lvl="2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dirty="0" smtClean="0">
                <a:latin typeface="+mj-lt"/>
              </a:rPr>
              <a:t>Attributes</a:t>
            </a:r>
            <a:r>
              <a:rPr lang="en-US" dirty="0">
                <a:latin typeface="+mj-lt"/>
              </a:rPr>
              <a:t>: </a:t>
            </a:r>
            <a:r>
              <a:rPr lang="en-US" noProof="1">
                <a:latin typeface="+mj-lt"/>
                <a:cs typeface="Consolas" pitchFamily="49" charset="0"/>
              </a:rPr>
              <a:t>autoplay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cs typeface="Consolas" pitchFamily="49" charset="0"/>
              </a:rPr>
              <a:t>controls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cs typeface="Consolas" pitchFamily="49" charset="0"/>
              </a:rPr>
              <a:t>loop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cs typeface="Consolas" pitchFamily="49" charset="0"/>
              </a:rPr>
              <a:t>height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cs typeface="Consolas" pitchFamily="49" charset="0"/>
              </a:rPr>
              <a:t>width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  <a:cs typeface="Consolas" pitchFamily="49" charset="0"/>
              </a:rPr>
              <a:t>src</a:t>
            </a:r>
            <a:endParaRPr lang="en-US" dirty="0">
              <a:latin typeface="+mj-lt"/>
            </a:endParaRP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" y="4191000"/>
            <a:ext cx="10134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002060"/>
                </a:solidFill>
              </a:rPr>
              <a:t>&lt;audio width</a:t>
            </a:r>
            <a:r>
              <a:rPr lang="en-US" b="0" dirty="0">
                <a:solidFill>
                  <a:srgbClr val="002060"/>
                </a:solidFill>
              </a:rPr>
              <a:t>="360" height="240" controls= "controls" &gt; </a:t>
            </a:r>
            <a:r>
              <a:rPr lang="en-US" b="0" dirty="0" smtClean="0">
                <a:solidFill>
                  <a:srgbClr val="002060"/>
                </a:solidFill>
              </a:rPr>
              <a:t>  </a:t>
            </a:r>
          </a:p>
          <a:p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smtClean="0">
                <a:solidFill>
                  <a:srgbClr val="002060"/>
                </a:solidFill>
              </a:rPr>
              <a:t> &lt;</a:t>
            </a:r>
            <a:r>
              <a:rPr lang="en-US" b="0" dirty="0">
                <a:solidFill>
                  <a:srgbClr val="002060"/>
                </a:solidFill>
              </a:rPr>
              <a:t>source src</a:t>
            </a:r>
            <a:r>
              <a:rPr lang="en-US" b="0" dirty="0" smtClean="0">
                <a:solidFill>
                  <a:srgbClr val="002060"/>
                </a:solidFill>
              </a:rPr>
              <a:t>="someSong.mp3" type="audio/mp3"&gt; </a:t>
            </a:r>
            <a:endParaRPr lang="en-US" b="0" dirty="0">
              <a:solidFill>
                <a:srgbClr val="002060"/>
              </a:solidFill>
            </a:endParaRPr>
          </a:p>
          <a:p>
            <a:r>
              <a:rPr lang="en-US" b="0" dirty="0" smtClean="0">
                <a:solidFill>
                  <a:srgbClr val="002060"/>
                </a:solidFill>
              </a:rPr>
              <a:t>  &lt;/source&gt;</a:t>
            </a:r>
          </a:p>
          <a:p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smtClean="0">
                <a:solidFill>
                  <a:srgbClr val="002060"/>
                </a:solidFill>
              </a:rPr>
              <a:t> Audio </a:t>
            </a:r>
            <a:r>
              <a:rPr lang="en-US" b="0" dirty="0">
                <a:solidFill>
                  <a:srgbClr val="002060"/>
                </a:solidFill>
              </a:rPr>
              <a:t>tag is not supported</a:t>
            </a:r>
          </a:p>
          <a:p>
            <a:r>
              <a:rPr lang="en-US" b="0" dirty="0" smtClean="0">
                <a:solidFill>
                  <a:srgbClr val="002060"/>
                </a:solidFill>
              </a:rPr>
              <a:t>&lt;/audio&gt;</a:t>
            </a:r>
            <a:endParaRPr lang="nl-NL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Tag – New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tabLst>
                <a:tab pos="282575" algn="l"/>
              </a:tabLst>
            </a:pPr>
            <a:r>
              <a:rPr lang="en-GB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itchFamily="49" charset="0"/>
              </a:rPr>
              <a:t>&lt;embed&gt; </a:t>
            </a:r>
          </a:p>
          <a:p>
            <a:pPr lvl="1">
              <a:spcBef>
                <a:spcPts val="600"/>
              </a:spcBef>
              <a:tabLst>
                <a:tab pos="282575" algn="l"/>
              </a:tabLst>
            </a:pPr>
            <a:r>
              <a:rPr lang="en-GB" dirty="0" smtClean="0">
                <a:latin typeface="+mj-lt"/>
                <a:cs typeface="Consolas" pitchFamily="49" charset="0"/>
              </a:rPr>
              <a:t>Defines embedded content, such as a plug-in</a:t>
            </a:r>
          </a:p>
          <a:p>
            <a:pPr marL="282575" indent="-282575">
              <a:spcBef>
                <a:spcPts val="600"/>
              </a:spcBef>
              <a:tabLst>
                <a:tab pos="282575" algn="l"/>
              </a:tabLst>
            </a:pPr>
            <a:r>
              <a:rPr lang="en-GB" dirty="0" smtClean="0">
                <a:latin typeface="+mj-lt"/>
              </a:rPr>
              <a:t>Attributes </a:t>
            </a:r>
          </a:p>
          <a:p>
            <a:pPr marL="709220" lvl="1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noProof="1" smtClean="0">
                <a:latin typeface="+mj-lt"/>
                <a:cs typeface="Consolas" pitchFamily="49" charset="0"/>
              </a:rPr>
              <a:t>src</a:t>
            </a:r>
            <a:r>
              <a:rPr lang="en-US" noProof="1">
                <a:latin typeface="+mj-lt"/>
                <a:cs typeface="Consolas" pitchFamily="49" charset="0"/>
              </a:rPr>
              <a:t>="</a:t>
            </a:r>
            <a:r>
              <a:rPr lang="en-US" noProof="1" smtClean="0">
                <a:latin typeface="+mj-lt"/>
                <a:cs typeface="Consolas" pitchFamily="49" charset="0"/>
              </a:rPr>
              <a:t>url“</a:t>
            </a:r>
          </a:p>
          <a:p>
            <a:pPr marL="709220" lvl="1" indent="-282575">
              <a:spcBef>
                <a:spcPts val="600"/>
              </a:spcBef>
              <a:tabLst>
                <a:tab pos="282575" algn="l"/>
              </a:tabLst>
            </a:pPr>
            <a:r>
              <a:rPr lang="en-US" noProof="1" smtClean="0">
                <a:latin typeface="+mj-lt"/>
                <a:cs typeface="Consolas" pitchFamily="49" charset="0"/>
              </a:rPr>
              <a:t>type</a:t>
            </a:r>
            <a:r>
              <a:rPr lang="en-US" noProof="1">
                <a:latin typeface="+mj-lt"/>
                <a:cs typeface="Consolas" pitchFamily="49" charset="0"/>
              </a:rPr>
              <a:t>="type"</a:t>
            </a:r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4191000"/>
            <a:ext cx="9677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>
                <a:solidFill>
                  <a:srgbClr val="002060"/>
                </a:solidFill>
              </a:rPr>
              <a:t>&lt;</a:t>
            </a:r>
            <a:r>
              <a:rPr lang="en-US" b="0" dirty="0">
                <a:solidFill>
                  <a:srgbClr val="002060"/>
                </a:solidFill>
              </a:rPr>
              <a:t>embed src="helloworld.swf" /&gt;</a:t>
            </a:r>
            <a:endParaRPr lang="nl-NL" b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hr</a:t>
            </a:r>
            <a:r>
              <a:rPr lang="en-US" dirty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: Draws a horizontal rule (line):</a:t>
            </a:r>
          </a:p>
          <a:p>
            <a:pPr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/>
              <a:t>: Deprecated!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font&gt;&lt;/font&gt;</a:t>
            </a:r>
            <a:r>
              <a:rPr lang="en-US" dirty="0"/>
              <a:t>: Deprecated!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821257"/>
            <a:ext cx="9601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3048000"/>
            <a:ext cx="96012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9600" y="4343400"/>
            <a:ext cx="9601200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  <p:extLst>
      <p:ext uri="{BB962C8B-B14F-4D97-AF65-F5344CB8AC3E}">
        <p14:creationId xmlns:p14="http://schemas.microsoft.com/office/powerpoint/2010/main" val="260384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Tags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7579" y="1524000"/>
            <a:ext cx="7926388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05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9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dirty="0"/>
              <a:t>rdered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dirty="0"/>
              <a:t>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noProof="1">
              <a:latin typeface="Courier New" pitchFamily="49" charset="0"/>
            </a:endParaRPr>
          </a:p>
          <a:p>
            <a:pPr>
              <a:defRPr/>
            </a:pPr>
            <a:endParaRPr lang="en-US" dirty="0">
              <a:latin typeface="Courier New" pitchFamily="49" charset="0"/>
            </a:endParaRPr>
          </a:p>
          <a:p>
            <a:pPr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5400"/>
              </a:spcBef>
              <a:defRPr/>
            </a:pPr>
            <a:r>
              <a:rPr lang="en-US" dirty="0" smtClean="0"/>
              <a:t>Attribute </a:t>
            </a:r>
            <a:r>
              <a:rPr lang="en-US" dirty="0"/>
              <a:t>values for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 </a:t>
            </a: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/>
              <a:t>or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05058" y="1825456"/>
            <a:ext cx="970574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11990" y="4152564"/>
            <a:ext cx="8613010" cy="2777118"/>
            <a:chOff x="-13523" y="4152564"/>
            <a:chExt cx="8613010" cy="2777118"/>
          </a:xfrm>
        </p:grpSpPr>
        <p:grpSp>
          <p:nvGrpSpPr>
            <p:cNvPr id="5" name="Group 4"/>
            <p:cNvGrpSpPr/>
            <p:nvPr/>
          </p:nvGrpSpPr>
          <p:grpSpPr>
            <a:xfrm>
              <a:off x="11573" y="4152564"/>
              <a:ext cx="8587914" cy="2705436"/>
              <a:chOff x="457200" y="3680740"/>
              <a:chExt cx="8587914" cy="2705436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3492500" y="4937125"/>
                <a:ext cx="2056973" cy="101566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457200" indent="-457200" eaLnBrk="1" hangingPunct="1">
                  <a:lnSpc>
                    <a:spcPct val="100000"/>
                  </a:lnSpc>
                  <a:buFontTx/>
                  <a:buAutoNum type="alphaL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Apple</a:t>
                </a:r>
              </a:p>
              <a:p>
                <a:pPr marL="457200" indent="-457200" eaLnBrk="1" hangingPunct="1">
                  <a:lnSpc>
                    <a:spcPct val="100000"/>
                  </a:lnSpc>
                  <a:buFontTx/>
                  <a:buAutoNum type="alphaL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Orange</a:t>
                </a:r>
              </a:p>
              <a:p>
                <a:pPr marL="457200" indent="-457200" eaLnBrk="1" hangingPunct="1">
                  <a:lnSpc>
                    <a:spcPct val="100000"/>
                  </a:lnSpc>
                  <a:buFontTx/>
                  <a:buAutoNum type="alphaL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Grapefruit</a:t>
                </a:r>
              </a:p>
            </p:txBody>
          </p:sp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457200" y="4041775"/>
                <a:ext cx="2056973" cy="10156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457200" indent="-457200" eaLnBrk="1" hangingPunct="1">
                  <a:lnSpc>
                    <a:spcPct val="100000"/>
                  </a:lnSpc>
                  <a:buFontTx/>
                  <a:buAutoNum type="arabi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Apple</a:t>
                </a:r>
              </a:p>
              <a:p>
                <a:pPr marL="457200" indent="-457200" eaLnBrk="1" hangingPunct="1">
                  <a:lnSpc>
                    <a:spcPct val="100000"/>
                  </a:lnSpc>
                  <a:buFontTx/>
                  <a:buAutoNum type="arabi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Orange</a:t>
                </a:r>
              </a:p>
              <a:p>
                <a:pPr marL="457200" indent="-457200" eaLnBrk="1" hangingPunct="1">
                  <a:lnSpc>
                    <a:spcPct val="100000"/>
                  </a:lnSpc>
                  <a:buFontTx/>
                  <a:buAutoNum type="arabi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Grapefruit</a:t>
                </a: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479550" y="5370513"/>
                <a:ext cx="2056973" cy="10156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457200" indent="-457200" eaLnBrk="1" hangingPunct="1">
                  <a:lnSpc>
                    <a:spcPct val="100000"/>
                  </a:lnSpc>
                  <a:buFontTx/>
                  <a:buAutoNum type="alphaU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Apple</a:t>
                </a:r>
              </a:p>
              <a:p>
                <a:pPr marL="457200" indent="-457200" eaLnBrk="1" hangingPunct="1">
                  <a:lnSpc>
                    <a:spcPct val="100000"/>
                  </a:lnSpc>
                  <a:buFontTx/>
                  <a:buAutoNum type="alphaUcPeriod"/>
                </a:pPr>
                <a:r>
                  <a:rPr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Orange</a:t>
                </a:r>
              </a:p>
              <a:p>
                <a:pPr marL="457200" indent="-457200" eaLnBrk="1" hangingPunct="1">
                  <a:lnSpc>
                    <a:spcPct val="100000"/>
                  </a:lnSpc>
                  <a:buFontTx/>
                  <a:buAutoNum type="alphaU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Grapefruit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5601613" y="5297488"/>
                <a:ext cx="2210862" cy="10156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609600" indent="-609600" eaLnBrk="1" hangingPunct="1">
                  <a:lnSpc>
                    <a:spcPct val="100000"/>
                  </a:lnSpc>
                  <a:buFontTx/>
                  <a:buAutoNum type="romanU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Apple</a:t>
                </a:r>
              </a:p>
              <a:p>
                <a:pPr marL="609600" indent="-609600" eaLnBrk="1" hangingPunct="1">
                  <a:lnSpc>
                    <a:spcPct val="100000"/>
                  </a:lnSpc>
                  <a:buFontTx/>
                  <a:buAutoNum type="romanU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Orange</a:t>
                </a:r>
              </a:p>
              <a:p>
                <a:pPr marL="609600" indent="-609600" eaLnBrk="1" hangingPunct="1">
                  <a:lnSpc>
                    <a:spcPct val="100000"/>
                  </a:lnSpc>
                  <a:buFontTx/>
                  <a:buAutoNum type="romanU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Grapefruit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6885548" y="4114800"/>
                <a:ext cx="2159566" cy="10156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495300" indent="-495300" eaLnBrk="1" hangingPunct="1">
                  <a:lnSpc>
                    <a:spcPct val="100000"/>
                  </a:lnSpc>
                  <a:buFontTx/>
                  <a:buAutoNum type="romanL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Apple</a:t>
                </a:r>
              </a:p>
              <a:p>
                <a:pPr marL="495300" indent="-495300" eaLnBrk="1" hangingPunct="1">
                  <a:lnSpc>
                    <a:spcPct val="100000"/>
                  </a:lnSpc>
                  <a:buFontTx/>
                  <a:buAutoNum type="romanL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Orange</a:t>
                </a:r>
              </a:p>
              <a:p>
                <a:pPr marL="495300" indent="-495300" eaLnBrk="1" hangingPunct="1">
                  <a:lnSpc>
                    <a:spcPct val="100000"/>
                  </a:lnSpc>
                  <a:buFontTx/>
                  <a:buAutoNum type="romanLcPeriod"/>
                </a:pPr>
                <a:r>
                  <a:rPr kumimoji="0" lang="en-US" sz="2000" dirty="0">
                    <a:solidFill>
                      <a:srgbClr val="002060"/>
                    </a:solidFill>
                    <a:latin typeface="Consolas" panose="020B0609020204030204" pitchFamily="49" charset="0"/>
                  </a:rPr>
                  <a:t>Grapefruit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914399" y="3728701"/>
                <a:ext cx="3579298" cy="1151644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1889089" y="3728702"/>
                <a:ext cx="2904051" cy="1677312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3868613" y="3728700"/>
                <a:ext cx="1257234" cy="1315573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5591073" y="3728700"/>
                <a:ext cx="317358" cy="1506491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6373658" y="3680740"/>
                <a:ext cx="845850" cy="455325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-13523" y="4336256"/>
              <a:ext cx="567771" cy="13335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914927" y="5558082"/>
              <a:ext cx="589938" cy="1371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2957760" y="5406110"/>
              <a:ext cx="607849" cy="127635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5061223" y="5558082"/>
              <a:ext cx="672976" cy="132420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6304715" y="4496247"/>
              <a:ext cx="644588" cy="126047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Lists: </a:t>
            </a:r>
            <a:r>
              <a:rPr lang="en-US" noProof="1"/>
              <a:t>&lt;</a:t>
            </a:r>
            <a:r>
              <a:rPr lang="en-US" dirty="0"/>
              <a:t>u</a:t>
            </a:r>
            <a:r>
              <a:rPr lang="en-US" noProof="1"/>
              <a:t>l&gt;</a:t>
            </a:r>
            <a:r>
              <a:rPr lang="en-US" dirty="0"/>
              <a:t>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sz="2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itchFamily="49" charset="0"/>
              </a:rPr>
              <a:t>disc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782096" y="4572000"/>
            <a:ext cx="537136" cy="3048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31249" y="4419600"/>
            <a:ext cx="1697056" cy="61964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Pear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Pear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 Pear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8012" y="1929862"/>
            <a:ext cx="9831387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lists: &lt;dl&gt;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tag, definition in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Renders </a:t>
            </a:r>
            <a:r>
              <a:rPr lang="en-US" dirty="0"/>
              <a:t>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14600"/>
            <a:ext cx="952500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3415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Introduction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HTML is a MARKUP language</a:t>
            </a:r>
            <a:r>
              <a:rPr lang="en-US" altLang="en-US" dirty="0"/>
              <a:t> 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Using HTML tags and elements, we can: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Control the appearance of the page and the content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Publish online documents and retrieve online information using the links inserted in the HTML document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Create on-line forms. These forms can be used to collect information about the user, conduct transactions, and so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6388" y="1341498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noProof="1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70166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7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381000" y="1227140"/>
            <a:ext cx="9982200" cy="5334000"/>
            <a:chOff x="518" y="984"/>
            <a:chExt cx="4721" cy="299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2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0519" y="1358670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4" y="25146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9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Block elements </a:t>
            </a:r>
            <a:r>
              <a:rPr lang="en-US" dirty="0"/>
              <a:t>add a line break before and after them</a:t>
            </a:r>
          </a:p>
          <a:p>
            <a:pPr lvl="1">
              <a:defRPr/>
            </a:pPr>
            <a:r>
              <a:rPr lang="en-US" dirty="0">
                <a:solidFill>
                  <a:srgbClr val="002060"/>
                </a:solidFill>
              </a:rPr>
              <a:t>&lt;div&gt; </a:t>
            </a:r>
            <a:r>
              <a:rPr lang="en-US" dirty="0"/>
              <a:t>is a block element</a:t>
            </a:r>
          </a:p>
          <a:p>
            <a:pPr lvl="1">
              <a:defRPr/>
            </a:pPr>
            <a:r>
              <a:rPr lang="en-US" dirty="0"/>
              <a:t>Other block elements are </a:t>
            </a:r>
            <a:r>
              <a:rPr lang="en-US" dirty="0">
                <a:solidFill>
                  <a:srgbClr val="002060"/>
                </a:solidFill>
              </a:rPr>
              <a:t>&lt;table&gt;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dirty="0" err="1">
                <a:solidFill>
                  <a:srgbClr val="002060"/>
                </a:solidFill>
              </a:rPr>
              <a:t>hr</a:t>
            </a:r>
            <a:r>
              <a:rPr lang="en-US" dirty="0">
                <a:solidFill>
                  <a:srgbClr val="002060"/>
                </a:solidFill>
              </a:rPr>
              <a:t>&gt;</a:t>
            </a:r>
            <a:r>
              <a:rPr lang="en-US" dirty="0"/>
              <a:t>, headings, lists, </a:t>
            </a:r>
            <a:r>
              <a:rPr lang="en-US" dirty="0">
                <a:solidFill>
                  <a:srgbClr val="002060"/>
                </a:solidFill>
              </a:rPr>
              <a:t>&lt;p&gt; </a:t>
            </a:r>
            <a:r>
              <a:rPr lang="en-US" dirty="0"/>
              <a:t>and etc.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Inline elements </a:t>
            </a:r>
            <a:r>
              <a:rPr lang="en-US" dirty="0"/>
              <a:t>don’t break the text before and after them</a:t>
            </a:r>
          </a:p>
          <a:p>
            <a:pPr lvl="1">
              <a:defRPr/>
            </a:pPr>
            <a:r>
              <a:rPr lang="en-US" dirty="0">
                <a:solidFill>
                  <a:srgbClr val="002060"/>
                </a:solidFill>
              </a:rPr>
              <a:t>&lt;span&gt; </a:t>
            </a:r>
            <a:r>
              <a:rPr lang="en-US" dirty="0"/>
              <a:t>is an inline element</a:t>
            </a:r>
          </a:p>
          <a:p>
            <a:pPr lvl="1">
              <a:defRPr/>
            </a:pPr>
            <a:r>
              <a:rPr lang="en-US" dirty="0"/>
              <a:t>Most HTML elements are inline,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6407111" y="4252679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2680997" y="439135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76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4822135"/>
            <a:ext cx="10439399" cy="1261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6" name="Picture 6" descr="div-and-sp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41" y="1904310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0114" y="4242489"/>
            <a:ext cx="3989517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271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&lt;span&gt;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Very useful with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8007" y="4359804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96" y="1921642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1322282" y="3750442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0561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with The Structure of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layout structure of a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6364"/>
            <a:ext cx="77829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"HTML 4 and Before"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divs</a:t>
            </a:r>
            <a:r>
              <a:rPr lang="en-US" dirty="0"/>
              <a:t> with IDs</a:t>
            </a:r>
          </a:p>
          <a:p>
            <a:pPr lvl="1"/>
            <a:r>
              <a:rPr lang="en-US" dirty="0"/>
              <a:t>The IDs are needed for styling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" y="2438400"/>
            <a:ext cx="8235142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5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 5 there are semantic tags for layout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&gt;, &lt;header&gt;, &lt;footer&gt;, &lt;section&gt;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847414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HTML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6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1631591" y="3199896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797397" y="4225116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7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pPr lvl="1"/>
            <a:r>
              <a:rPr lang="en-US" dirty="0"/>
              <a:t>Opening tag and closing tag</a:t>
            </a:r>
          </a:p>
          <a:p>
            <a:pPr lvl="1"/>
            <a:r>
              <a:rPr lang="en-US" dirty="0"/>
              <a:t>The smallest piece in HTML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Properties of the tag</a:t>
            </a:r>
          </a:p>
          <a:p>
            <a:pPr lvl="1"/>
            <a:r>
              <a:rPr lang="en-US" dirty="0"/>
              <a:t>Size, color, etc… </a:t>
            </a:r>
          </a:p>
          <a:p>
            <a:r>
              <a:rPr lang="en-US" dirty="0"/>
              <a:t>Elements</a:t>
            </a:r>
          </a:p>
          <a:p>
            <a:pPr lvl="1"/>
            <a:r>
              <a:rPr lang="en-US" dirty="0" smtClean="0"/>
              <a:t>Combination of opening, </a:t>
            </a:r>
            <a:r>
              <a:rPr lang="en-US" dirty="0"/>
              <a:t>closing tag and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Tables represent tabular data</a:t>
            </a:r>
          </a:p>
          <a:p>
            <a:pPr lvl="1">
              <a:defRPr/>
            </a:pPr>
            <a:r>
              <a:rPr lang="en-US" dirty="0"/>
              <a:t>A table consists of one or several rows</a:t>
            </a:r>
          </a:p>
          <a:p>
            <a:pPr lvl="1">
              <a:defRPr/>
            </a:pPr>
            <a:r>
              <a:rPr lang="en-US" dirty="0"/>
              <a:t>Each row has one or more columns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Tables </a:t>
            </a:r>
            <a:r>
              <a:rPr lang="en-US" dirty="0"/>
              <a:t>comprised of several core tags: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table&gt;&lt;/table&gt;</a:t>
            </a:r>
            <a:r>
              <a:rPr lang="en-US" dirty="0"/>
              <a:t>: begin / end the </a:t>
            </a:r>
            <a:r>
              <a:rPr lang="en-US" dirty="0" smtClean="0"/>
              <a:t>table</a:t>
            </a:r>
          </a:p>
          <a:p>
            <a:pPr lvl="1">
              <a:defRPr/>
            </a:pPr>
            <a:r>
              <a:rPr lang="en-US" noProof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&lt;tr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&gt;&lt;/tr&gt;</a:t>
            </a:r>
            <a:r>
              <a:rPr lang="en-US" noProof="1">
                <a:solidFill>
                  <a:srgbClr val="002060"/>
                </a:solidFill>
              </a:rPr>
              <a:t>: </a:t>
            </a:r>
            <a:r>
              <a:rPr lang="en-US" dirty="0"/>
              <a:t>create a table </a:t>
            </a:r>
            <a:r>
              <a:rPr lang="en-US" dirty="0" smtClean="0"/>
              <a:t>row</a:t>
            </a:r>
          </a:p>
          <a:p>
            <a:pPr lvl="1">
              <a:defRPr/>
            </a:pP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&lt;td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&gt;&lt;/td&gt;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create tabular data (cell)</a:t>
            </a:r>
          </a:p>
          <a:p>
            <a:pPr>
              <a:defRPr/>
            </a:pPr>
            <a:r>
              <a:rPr lang="en-US" dirty="0"/>
              <a:t>Tables should not be used for layout. Use CSS floats and positioning styles </a:t>
            </a:r>
            <a:r>
              <a:rPr lang="en-US" dirty="0" smtClean="0"/>
              <a:t>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table</a:t>
            </a:r>
          </a:p>
          <a:p>
            <a:pPr>
              <a:spcBef>
                <a:spcPct val="50000"/>
              </a:spcBef>
              <a:defRPr/>
            </a:pPr>
            <a:endParaRPr lang="en-ZA" dirty="0">
              <a:sym typeface="Wingdings" pitchFamily="2" charset="2"/>
            </a:endParaRPr>
          </a:p>
          <a:p>
            <a:pPr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row</a:t>
            </a:r>
            <a:endParaRPr lang="en-ZA" dirty="0"/>
          </a:p>
          <a:p>
            <a:pPr>
              <a:spcBef>
                <a:spcPct val="50000"/>
              </a:spcBef>
              <a:defRPr/>
            </a:pPr>
            <a:endParaRPr lang="en-ZA" dirty="0"/>
          </a:p>
          <a:p>
            <a:pPr>
              <a:spcBef>
                <a:spcPct val="50000"/>
              </a:spcBef>
              <a:defRPr/>
            </a:pPr>
            <a:r>
              <a:rPr lang="en-ZA" dirty="0">
                <a:sym typeface="Wingdings" pitchFamily="2" charset="2"/>
              </a:rPr>
              <a:t>Start and end of a cell in a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1" y="1905000"/>
            <a:ext cx="953134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1" y="3326564"/>
            <a:ext cx="953134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4556649"/>
            <a:ext cx="953134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16523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HTML Tables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1814" y="1342571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0457" y="4143377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41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denotes table header and contains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elements, instead of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defRPr/>
            </a:pP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denotes collection of table rows that contain the very data</a:t>
            </a:r>
          </a:p>
          <a:p>
            <a:pPr lvl="1">
              <a:defRPr/>
            </a:pP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denotes table footer but comes BEFORE the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tag</a:t>
            </a:r>
          </a:p>
          <a:p>
            <a:pPr lvl="1">
              <a:defRPr/>
            </a:pP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noProof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define columns (most often used to set column widths)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HTML Table: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1371600"/>
            <a:ext cx="7924800" cy="5478423"/>
            <a:chOff x="611188" y="1066800"/>
            <a:chExt cx="7847012" cy="547842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11188" y="1066800"/>
              <a:ext cx="7847012" cy="54784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&lt;table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&lt;colgroup&gt;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&lt;col style="width:100px" /&gt;&lt;col /&gt;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&lt;/colgroup&gt;</a:t>
              </a:r>
              <a:endPara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&lt;thead&gt;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tr&gt;&lt;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th&gt;Column 1&lt;/th&gt;&lt;th&gt;Column 2&lt;/th&gt;&lt;/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&lt;/thead&gt;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&lt;tfoot&gt;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tr&gt;&lt;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td&gt;Footer 1&lt;/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td&gt;&lt;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td&gt;Footer 2&lt;/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td&gt;&lt;/tr&gt;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&lt;/tfoot&gt;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&lt;tbody&gt;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tr&gt;&lt;td&gt;Cell 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1.1&lt;/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td&gt;&lt;td&gt;Cell 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1.2&lt;/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td&gt;&lt;/tr&gt;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&lt;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tr&gt;&lt;td&gt;Cell 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2.1&lt;/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td&gt;&lt;</a:t>
              </a:r>
              <a:r>
                <a:rPr lang="en-US" sz="2200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td&gt;Cell 2.2&lt;/</a:t>
              </a: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td&gt;&lt;/tr&gt;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&lt;/tbody&gt;</a:t>
              </a:r>
            </a:p>
            <a:p>
              <a:pPr eaLnBrk="0" hangingPunct="0">
                <a:lnSpc>
                  <a:spcPts val="28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200" noProof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&lt;/table&gt;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19400" y="2291596"/>
              <a:ext cx="2514600" cy="527804"/>
            </a:xfrm>
            <a:prstGeom prst="wedgeRoundRectCallout">
              <a:avLst>
                <a:gd name="adj1" fmla="val -90772"/>
                <a:gd name="adj2" fmla="val 47887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header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14600" y="3358396"/>
              <a:ext cx="2209800" cy="527804"/>
            </a:xfrm>
            <a:prstGeom prst="wedgeRoundRectCallout">
              <a:avLst>
                <a:gd name="adj1" fmla="val -82311"/>
                <a:gd name="adj2" fmla="val 52581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footer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581400" y="4425196"/>
              <a:ext cx="4419600" cy="527804"/>
            </a:xfrm>
            <a:prstGeom prst="wedgeRoundRectCallout">
              <a:avLst>
                <a:gd name="adj1" fmla="val -90128"/>
                <a:gd name="adj2" fmla="val 55481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Last comes the body (data)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6934200" y="2209800"/>
              <a:ext cx="990600" cy="527804"/>
            </a:xfrm>
            <a:prstGeom prst="wedgeRoundRectCallout">
              <a:avLst>
                <a:gd name="adj1" fmla="val -88658"/>
                <a:gd name="adj2" fmla="val 74075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th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352800" y="1224796"/>
              <a:ext cx="2514600" cy="527804"/>
            </a:xfrm>
            <a:prstGeom prst="wedgeRoundRectCallout">
              <a:avLst>
                <a:gd name="adj1" fmla="val -90772"/>
                <a:gd name="adj2" fmla="val 47887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columns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9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HTML Table: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106807" y="5426931"/>
            <a:ext cx="4038600" cy="1346894"/>
          </a:xfrm>
          <a:prstGeom prst="wedgeRoundRectCallout">
            <a:avLst>
              <a:gd name="adj1" fmla="val -152877"/>
              <a:gd name="adj2" fmla="val -1081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31433" y="1227175"/>
            <a:ext cx="4038600" cy="921245"/>
          </a:xfrm>
          <a:prstGeom prst="wedgeRoundRectCallout">
            <a:avLst>
              <a:gd name="adj1" fmla="val -60610"/>
              <a:gd name="adj2" fmla="val 1150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41033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data “cells” (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/>
              <a:t>) can contain nested tables (tables within tables):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0" y="2134287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256" y="342900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24323" y="2127405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799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Spacing and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have two important attributes: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2"/>
            <a:ext cx="8153400" cy="4572000"/>
            <a:chOff x="457200" y="1981200"/>
            <a:chExt cx="8153400" cy="457200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4343400" y="1981200"/>
              <a:ext cx="4267200" cy="44196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/>
            <a:lstStyle/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noProof="1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Consolas" pitchFamily="49" charset="0"/>
                </a:rPr>
                <a:t>cellpadding</a:t>
              </a: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indent="-282575" eaLnBrk="0" hangingPunct="0">
                <a:lnSpc>
                  <a:spcPct val="90000"/>
                </a:lnSpc>
                <a:spcBef>
                  <a:spcPts val="18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indent="-282575" eaLnBrk="0" hangingPunct="0">
                <a:lnSpc>
                  <a:spcPct val="90000"/>
                </a:lnSpc>
                <a:spcBef>
                  <a:spcPts val="18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Defines the empty space around the cell content</a:t>
              </a:r>
              <a:endPara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457200" y="1981200"/>
              <a:ext cx="3657600" cy="4572000"/>
            </a:xfrm>
            <a:prstGeom prst="rect">
              <a:avLst/>
            </a:prstGeom>
          </p:spPr>
          <p:txBody>
            <a:bodyPr/>
            <a:lstStyle/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noProof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Consolas" pitchFamily="49" charset="0"/>
                </a:rPr>
                <a:t>cellspacing</a:t>
              </a: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eaLnBrk="0" hangingPunct="0">
                <a:lnSpc>
                  <a:spcPct val="90000"/>
                </a:lnSpc>
                <a:spcBef>
                  <a:spcPts val="18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marL="282575" lvl="0" indent="-282575" algn="just" eaLnBrk="0" hangingPunct="0">
                <a:lnSpc>
                  <a:spcPct val="90000"/>
                </a:lnSpc>
                <a:spcBef>
                  <a:spcPts val="18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Defines the empty space between cells</a:t>
              </a:r>
              <a:endPara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endParaRPr>
            </a:p>
          </p:txBody>
        </p:sp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969963" y="3055938"/>
              <a:ext cx="2233612" cy="1439862"/>
              <a:chOff x="838" y="1933"/>
              <a:chExt cx="1407" cy="907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838" y="1933"/>
                <a:ext cx="499" cy="272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746" y="1933"/>
                <a:ext cx="499" cy="272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32" name="Rectangle 9"/>
              <p:cNvSpPr>
                <a:spLocks noChangeArrowheads="1"/>
              </p:cNvSpPr>
              <p:nvPr/>
            </p:nvSpPr>
            <p:spPr bwMode="auto">
              <a:xfrm>
                <a:off x="838" y="2568"/>
                <a:ext cx="499" cy="272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1746" y="2568"/>
                <a:ext cx="499" cy="272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336" y="2069"/>
                <a:ext cx="410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 flipH="1">
                <a:off x="1988" y="2197"/>
                <a:ext cx="0" cy="371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337" y="2704"/>
                <a:ext cx="410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 flipH="1">
                <a:off x="1087" y="2197"/>
                <a:ext cx="0" cy="371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</p:grp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5192714" y="2819400"/>
              <a:ext cx="2563813" cy="1887538"/>
              <a:chOff x="3325" y="1688"/>
              <a:chExt cx="1615" cy="1189"/>
            </a:xfrm>
            <a:effectLst/>
          </p:grpSpPr>
          <p:sp>
            <p:nvSpPr>
              <p:cNvPr id="10" name="Rectangle 25"/>
              <p:cNvSpPr>
                <a:spLocks noChangeArrowheads="1"/>
              </p:cNvSpPr>
              <p:nvPr/>
            </p:nvSpPr>
            <p:spPr bwMode="auto">
              <a:xfrm>
                <a:off x="3325" y="1688"/>
                <a:ext cx="799" cy="599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360000" tIns="288000" rIns="360000" bIns="288000" anchor="ctr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1" name="Line 31"/>
              <p:cNvSpPr>
                <a:spLocks noChangeShapeType="1"/>
              </p:cNvSpPr>
              <p:nvPr/>
            </p:nvSpPr>
            <p:spPr bwMode="auto">
              <a:xfrm flipH="1">
                <a:off x="3718" y="2057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2" name="Line 33"/>
              <p:cNvSpPr>
                <a:spLocks noChangeShapeType="1"/>
              </p:cNvSpPr>
              <p:nvPr/>
            </p:nvSpPr>
            <p:spPr bwMode="auto">
              <a:xfrm>
                <a:off x="3345" y="1999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3" name="Line 34"/>
              <p:cNvSpPr>
                <a:spLocks noChangeShapeType="1"/>
              </p:cNvSpPr>
              <p:nvPr/>
            </p:nvSpPr>
            <p:spPr bwMode="auto">
              <a:xfrm>
                <a:off x="3884" y="1996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 flipH="1">
                <a:off x="3718" y="1718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5" name="Rectangle 36"/>
              <p:cNvSpPr>
                <a:spLocks noChangeArrowheads="1"/>
              </p:cNvSpPr>
              <p:nvPr/>
            </p:nvSpPr>
            <p:spPr bwMode="auto">
              <a:xfrm>
                <a:off x="3325" y="2278"/>
                <a:ext cx="799" cy="599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360000" tIns="288000" rIns="360000" bIns="288000" anchor="ctr"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H="1">
                <a:off x="3718" y="2647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>
                <a:off x="3345" y="2589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>
                <a:off x="3884" y="2586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19" name="Line 40"/>
              <p:cNvSpPr>
                <a:spLocks noChangeShapeType="1"/>
              </p:cNvSpPr>
              <p:nvPr/>
            </p:nvSpPr>
            <p:spPr bwMode="auto">
              <a:xfrm flipH="1">
                <a:off x="3718" y="2308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4141" y="1688"/>
                <a:ext cx="799" cy="599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360000" tIns="288000" rIns="360000" bIns="288000" anchor="ctr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21" name="Line 42"/>
              <p:cNvSpPr>
                <a:spLocks noChangeShapeType="1"/>
              </p:cNvSpPr>
              <p:nvPr/>
            </p:nvSpPr>
            <p:spPr bwMode="auto">
              <a:xfrm flipH="1">
                <a:off x="4534" y="2057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2" name="Line 43"/>
              <p:cNvSpPr>
                <a:spLocks noChangeShapeType="1"/>
              </p:cNvSpPr>
              <p:nvPr/>
            </p:nvSpPr>
            <p:spPr bwMode="auto">
              <a:xfrm>
                <a:off x="4161" y="1999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3" name="Line 44"/>
              <p:cNvSpPr>
                <a:spLocks noChangeShapeType="1"/>
              </p:cNvSpPr>
              <p:nvPr/>
            </p:nvSpPr>
            <p:spPr bwMode="auto">
              <a:xfrm>
                <a:off x="4700" y="1996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4" name="Line 45"/>
              <p:cNvSpPr>
                <a:spLocks noChangeShapeType="1"/>
              </p:cNvSpPr>
              <p:nvPr/>
            </p:nvSpPr>
            <p:spPr bwMode="auto">
              <a:xfrm flipH="1">
                <a:off x="4534" y="1718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5" name="Rectangle 46"/>
              <p:cNvSpPr>
                <a:spLocks noChangeArrowheads="1"/>
              </p:cNvSpPr>
              <p:nvPr/>
            </p:nvSpPr>
            <p:spPr bwMode="auto">
              <a:xfrm>
                <a:off x="4141" y="2278"/>
                <a:ext cx="799" cy="599"/>
              </a:xfrm>
              <a:prstGeom prst="rect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9525" algn="ctr">
                <a:solidFill>
                  <a:schemeClr val="accent5">
                    <a:lumMod val="20000"/>
                    <a:lumOff val="8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360000" tIns="288000" rIns="360000" bIns="288000" anchor="ctr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cell</a:t>
                </a:r>
                <a:endParaRPr lang="bg-BG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  <p:sp>
            <p:nvSpPr>
              <p:cNvPr id="26" name="Line 47"/>
              <p:cNvSpPr>
                <a:spLocks noChangeShapeType="1"/>
              </p:cNvSpPr>
              <p:nvPr/>
            </p:nvSpPr>
            <p:spPr bwMode="auto">
              <a:xfrm flipH="1">
                <a:off x="4534" y="2647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7" name="Line 48"/>
              <p:cNvSpPr>
                <a:spLocks noChangeShapeType="1"/>
              </p:cNvSpPr>
              <p:nvPr/>
            </p:nvSpPr>
            <p:spPr bwMode="auto">
              <a:xfrm>
                <a:off x="4161" y="2589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8" name="Line 49"/>
              <p:cNvSpPr>
                <a:spLocks noChangeShapeType="1"/>
              </p:cNvSpPr>
              <p:nvPr/>
            </p:nvSpPr>
            <p:spPr bwMode="auto">
              <a:xfrm>
                <a:off x="4700" y="2586"/>
                <a:ext cx="221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  <p:sp>
            <p:nvSpPr>
              <p:cNvPr id="29" name="Line 50"/>
              <p:cNvSpPr>
                <a:spLocks noChangeShapeType="1"/>
              </p:cNvSpPr>
              <p:nvPr/>
            </p:nvSpPr>
            <p:spPr bwMode="auto">
              <a:xfrm flipH="1">
                <a:off x="4534" y="2308"/>
                <a:ext cx="0" cy="206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 type="arrow" w="lg" len="med"/>
                <a:tailEnd type="arrow" w="lg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en-US">
                  <a:solidFill>
                    <a:srgbClr val="002060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7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Spacing and Padding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5475" y="1821547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cellspacing="15" cellpadding="0"&gt;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5450" y="3402697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84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and Row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cells have two important attributes: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598" y="1684340"/>
            <a:ext cx="9372601" cy="4876800"/>
            <a:chOff x="457199" y="1676400"/>
            <a:chExt cx="8291514" cy="487680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5334000" y="1676400"/>
              <a:ext cx="3352800" cy="4876800"/>
            </a:xfrm>
            <a:prstGeom prst="rect">
              <a:avLst/>
            </a:prstGeom>
          </p:spPr>
          <p:txBody>
            <a:bodyPr/>
            <a:lstStyle/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rowspan</a:t>
              </a: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Defines how many rows the cell occupies</a:t>
              </a:r>
              <a:endParaRPr kumimoji="0" lang="en-US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457199" y="1676400"/>
              <a:ext cx="4219575" cy="4876800"/>
            </a:xfrm>
            <a:prstGeom prst="rect">
              <a:avLst/>
            </a:prstGeom>
          </p:spPr>
          <p:txBody>
            <a:bodyPr/>
            <a:lstStyle/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colspan</a:t>
              </a: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lvl="0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endPara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2575" indent="-282575" eaLnBrk="0" hangingPunct="0">
                <a:lnSpc>
                  <a:spcPts val="4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Char char=""/>
                <a:tabLst>
                  <a:tab pos="282575" algn="l"/>
                </a:tabLst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Defines how many columns the cell occupies</a:t>
              </a:r>
              <a:endParaRPr kumimoji="0" lang="en-US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990599" y="3271609"/>
              <a:ext cx="1447801" cy="5258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0" tIns="108000" rIns="180000" bIns="108000" anchor="ctr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cell[1,1]</a:t>
              </a:r>
              <a:endParaRPr lang="bg-BG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2538918" y="3271609"/>
              <a:ext cx="1499682" cy="5258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0" tIns="108000" rIns="180000" bIns="108000" anchor="ctr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cell[1,2]</a:t>
              </a:r>
              <a:endParaRPr lang="bg-BG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990600" y="3939136"/>
              <a:ext cx="3048000" cy="5258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0" tIns="108000" rIns="180000" bIns="108000" anchor="ctr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cell[2,1]</a:t>
              </a:r>
              <a:endParaRPr lang="bg-BG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38"/>
            <p:cNvSpPr>
              <a:spLocks noChangeArrowheads="1"/>
            </p:cNvSpPr>
            <p:nvPr/>
          </p:nvSpPr>
          <p:spPr bwMode="auto">
            <a:xfrm>
              <a:off x="2555875" y="2492375"/>
              <a:ext cx="1871663" cy="527804"/>
            </a:xfrm>
            <a:prstGeom prst="wedgeRoundRectCallout">
              <a:avLst>
                <a:gd name="adj1" fmla="val -46269"/>
                <a:gd name="adj2" fmla="val 155148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000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colspan="1"</a:t>
              </a:r>
            </a:p>
          </p:txBody>
        </p:sp>
        <p:sp>
          <p:nvSpPr>
            <p:cNvPr id="12" name="AutoShape 39"/>
            <p:cNvSpPr>
              <a:spLocks noChangeArrowheads="1"/>
            </p:cNvSpPr>
            <p:nvPr/>
          </p:nvSpPr>
          <p:spPr bwMode="auto">
            <a:xfrm>
              <a:off x="539750" y="2492375"/>
              <a:ext cx="1871663" cy="527804"/>
            </a:xfrm>
            <a:prstGeom prst="wedgeRoundRectCallout">
              <a:avLst>
                <a:gd name="adj1" fmla="val 41519"/>
                <a:gd name="adj2" fmla="val 145954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000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colspan="1"</a:t>
              </a:r>
            </a:p>
          </p:txBody>
        </p:sp>
        <p:sp>
          <p:nvSpPr>
            <p:cNvPr id="13" name="AutoShape 40"/>
            <p:cNvSpPr>
              <a:spLocks noChangeArrowheads="1"/>
            </p:cNvSpPr>
            <p:nvPr/>
          </p:nvSpPr>
          <p:spPr bwMode="auto">
            <a:xfrm>
              <a:off x="2971800" y="4648200"/>
              <a:ext cx="1871662" cy="527804"/>
            </a:xfrm>
            <a:prstGeom prst="wedgeRoundRectCallout">
              <a:avLst>
                <a:gd name="adj1" fmla="val -39747"/>
                <a:gd name="adj2" fmla="val -112553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000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colspan="2"</a:t>
              </a: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5291138" y="3200400"/>
              <a:ext cx="1503362" cy="1295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180000" tIns="108000" rIns="180000" bIns="108000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cell[1,1]</a:t>
              </a:r>
              <a:endParaRPr lang="bg-BG"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42"/>
            <p:cNvSpPr>
              <a:spLocks noChangeArrowheads="1"/>
            </p:cNvSpPr>
            <p:nvPr/>
          </p:nvSpPr>
          <p:spPr bwMode="auto">
            <a:xfrm>
              <a:off x="6917243" y="3231177"/>
              <a:ext cx="1410277" cy="5258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0" tIns="108000" rIns="180000" bIns="108000" anchor="ctr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cell[1,2]</a:t>
              </a:r>
              <a:endParaRPr lang="bg-BG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44"/>
            <p:cNvSpPr>
              <a:spLocks noChangeArrowheads="1"/>
            </p:cNvSpPr>
            <p:nvPr/>
          </p:nvSpPr>
          <p:spPr bwMode="auto">
            <a:xfrm>
              <a:off x="6917243" y="3928057"/>
              <a:ext cx="1410277" cy="5258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0000" tIns="108000" rIns="180000" bIns="108000" anchor="ctr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cell[2,1]</a:t>
              </a:r>
              <a:endParaRPr lang="bg-BG" sz="2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AutoShape 45"/>
            <p:cNvSpPr>
              <a:spLocks noChangeArrowheads="1"/>
            </p:cNvSpPr>
            <p:nvPr/>
          </p:nvSpPr>
          <p:spPr bwMode="auto">
            <a:xfrm>
              <a:off x="4716463" y="2492375"/>
              <a:ext cx="1943100" cy="527804"/>
            </a:xfrm>
            <a:prstGeom prst="wedgeRoundRectCallout">
              <a:avLst>
                <a:gd name="adj1" fmla="val 38074"/>
                <a:gd name="adj2" fmla="val 150000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000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rowspan="2"</a:t>
              </a:r>
            </a:p>
          </p:txBody>
        </p:sp>
        <p:sp>
          <p:nvSpPr>
            <p:cNvPr id="18" name="AutoShape 46"/>
            <p:cNvSpPr>
              <a:spLocks noChangeArrowheads="1"/>
            </p:cNvSpPr>
            <p:nvPr/>
          </p:nvSpPr>
          <p:spPr bwMode="auto">
            <a:xfrm>
              <a:off x="6804025" y="2492375"/>
              <a:ext cx="1944688" cy="527804"/>
            </a:xfrm>
            <a:prstGeom prst="wedgeRoundRectCallout">
              <a:avLst>
                <a:gd name="adj1" fmla="val -39389"/>
                <a:gd name="adj2" fmla="val 150736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000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rowspan="1"</a:t>
              </a:r>
            </a:p>
          </p:txBody>
        </p:sp>
        <p:sp>
          <p:nvSpPr>
            <p:cNvPr id="19" name="AutoShape 46"/>
            <p:cNvSpPr>
              <a:spLocks noChangeArrowheads="1"/>
            </p:cNvSpPr>
            <p:nvPr/>
          </p:nvSpPr>
          <p:spPr bwMode="auto">
            <a:xfrm>
              <a:off x="6781800" y="4572000"/>
              <a:ext cx="1944688" cy="527804"/>
            </a:xfrm>
            <a:prstGeom prst="wedgeRoundRectCallout">
              <a:avLst>
                <a:gd name="adj1" fmla="val -36289"/>
                <a:gd name="adj2" fmla="val -89144"/>
                <a:gd name="adj3" fmla="val 16667"/>
              </a:avLst>
            </a:prstGeom>
            <a:solidFill>
              <a:srgbClr val="9F8471"/>
            </a:solidFill>
            <a:ln w="6350">
              <a:solidFill>
                <a:schemeClr val="tx1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000" b="1" noProof="1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rowspan="1"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4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HTML is comprised of “elements” and “tags”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Begins with </a:t>
            </a:r>
            <a:r>
              <a:rPr lang="en-US" dirty="0">
                <a:solidFill>
                  <a:srgbClr val="002060"/>
                </a:solidFill>
                <a:latin typeface="+mj-lt"/>
                <a:cs typeface="Consolas" pitchFamily="49" charset="0"/>
              </a:rPr>
              <a:t>&lt;html&gt;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ends with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2060"/>
                </a:solidFill>
                <a:latin typeface="+mj-lt"/>
                <a:cs typeface="Consolas" pitchFamily="49" charset="0"/>
              </a:rPr>
              <a:t>&lt;/html&gt;</a:t>
            </a:r>
          </a:p>
          <a:p>
            <a:pPr>
              <a:defRPr/>
            </a:pPr>
            <a:r>
              <a:rPr lang="en-US" dirty="0">
                <a:latin typeface="+mj-lt"/>
              </a:rPr>
              <a:t>Elements (tags) are nested one inside another: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Tags </a:t>
            </a:r>
            <a:r>
              <a:rPr lang="en-US" dirty="0">
                <a:latin typeface="+mj-lt"/>
              </a:rPr>
              <a:t>have attributes: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HTML describes structure using two main sections: </a:t>
            </a:r>
            <a:r>
              <a:rPr lang="en-US" dirty="0">
                <a:solidFill>
                  <a:srgbClr val="002060"/>
                </a:solidFill>
                <a:latin typeface="+mj-lt"/>
                <a:cs typeface="Consolas" pitchFamily="49" charset="0"/>
              </a:rPr>
              <a:t>&lt;head&gt; </a:t>
            </a:r>
            <a:r>
              <a:rPr lang="en-US" dirty="0">
                <a:latin typeface="+mj-lt"/>
              </a:rPr>
              <a:t>and </a:t>
            </a:r>
            <a:r>
              <a:rPr lang="en-US" sz="2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5952" y="2775668"/>
            <a:ext cx="982344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5952" y="4075415"/>
            <a:ext cx="982344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367181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and Row Span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3930" y="1828798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200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200" noProof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42092" y="42656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5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HTML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0" y="4024417"/>
            <a:ext cx="6877050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524000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7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3012">
            <a:off x="2538495" y="2289451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8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HTML Forms?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primary</a:t>
            </a:r>
            <a:r>
              <a:rPr lang="en-US" dirty="0"/>
              <a:t> method for gathering data from site visitors</a:t>
            </a:r>
          </a:p>
          <a:p>
            <a:r>
              <a:rPr lang="en-US" dirty="0"/>
              <a:t>HTML Forms can contain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Text</a:t>
            </a:r>
            <a:r>
              <a:rPr lang="en-US" dirty="0"/>
              <a:t> fields for the user to type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Buttons</a:t>
            </a:r>
            <a:r>
              <a:rPr lang="en-US" dirty="0"/>
              <a:t> for interactions like "</a:t>
            </a:r>
            <a:r>
              <a:rPr lang="en-US" dirty="0">
                <a:solidFill>
                  <a:srgbClr val="002060"/>
                </a:solidFill>
              </a:rPr>
              <a:t>Register</a:t>
            </a:r>
            <a:r>
              <a:rPr lang="en-US" dirty="0"/>
              <a:t>", "</a:t>
            </a:r>
            <a:r>
              <a:rPr lang="en-US" dirty="0">
                <a:solidFill>
                  <a:srgbClr val="002060"/>
                </a:solidFill>
              </a:rPr>
              <a:t>Login</a:t>
            </a:r>
            <a:r>
              <a:rPr lang="en-US" dirty="0"/>
              <a:t>", "</a:t>
            </a:r>
            <a:r>
              <a:rPr lang="en-US" dirty="0">
                <a:solidFill>
                  <a:srgbClr val="002060"/>
                </a:solidFill>
              </a:rPr>
              <a:t>Search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Menus, Sliders, etc…</a:t>
            </a:r>
          </a:p>
          <a:p>
            <a:r>
              <a:rPr lang="en-US" dirty="0"/>
              <a:t>Check Google, Yahoo, Facebook</a:t>
            </a:r>
          </a:p>
          <a:p>
            <a:pPr lvl="1"/>
            <a:r>
              <a:rPr lang="en-US" dirty="0"/>
              <a:t>Google search field is a simple</a:t>
            </a:r>
            <a:r>
              <a:rPr lang="en-US" dirty="0">
                <a:solidFill>
                  <a:srgbClr val="002060"/>
                </a:solidFill>
              </a:rPr>
              <a:t> Text </a:t>
            </a:r>
            <a:r>
              <a:rPr lang="en-US" dirty="0"/>
              <a:t>field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Forms?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/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4643" y="1981200"/>
            <a:ext cx="103156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4644" y="3327644"/>
            <a:ext cx="1031564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362200" y="4706257"/>
            <a:ext cx="5513388" cy="922594"/>
          </a:xfrm>
          <a:prstGeom prst="wedgeRoundRectCallout">
            <a:avLst>
              <a:gd name="adj1" fmla="val 41174"/>
              <a:gd name="adj2" fmla="val -1769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642179" y="1901024"/>
            <a:ext cx="7308850" cy="953453"/>
          </a:xfrm>
          <a:prstGeom prst="wedgeRoundRectCallout">
            <a:avLst>
              <a:gd name="adj1" fmla="val -32301"/>
              <a:gd name="adj2" fmla="val 1123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19822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Single-line</a:t>
            </a:r>
            <a:r>
              <a:rPr lang="en-US" dirty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1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180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2060"/>
                </a:solidFill>
              </a:rPr>
              <a:t>Multi-line </a:t>
            </a:r>
            <a:r>
              <a:rPr lang="en-US" dirty="0"/>
              <a:t>text input fields (</a:t>
            </a:r>
            <a:r>
              <a:rPr lang="en-US" dirty="0" err="1">
                <a:solidFill>
                  <a:srgbClr val="002060"/>
                </a:solidFill>
              </a:rPr>
              <a:t>textarea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</a:rPr>
              <a:t>Password </a:t>
            </a:r>
            <a:r>
              <a:rPr lang="en-US" dirty="0"/>
              <a:t>input – a text field which masks the entered text with * signs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780401"/>
            <a:ext cx="95313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0" y="3276600"/>
            <a:ext cx="95313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650" y="5257800"/>
            <a:ext cx="953135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</p:spTree>
    <p:extLst>
      <p:ext uri="{BB962C8B-B14F-4D97-AF65-F5344CB8AC3E}">
        <p14:creationId xmlns:p14="http://schemas.microsoft.com/office/powerpoint/2010/main" val="26677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60000"/>
              </a:spcBef>
              <a:defRPr/>
            </a:pPr>
            <a:r>
              <a:rPr lang="en-US" dirty="0">
                <a:solidFill>
                  <a:srgbClr val="002060"/>
                </a:solidFill>
              </a:rPr>
              <a:t>Reset</a:t>
            </a:r>
            <a:r>
              <a:rPr lang="en-US" dirty="0"/>
              <a:t> button – brings the form to its initial state</a:t>
            </a:r>
          </a:p>
          <a:p>
            <a:pPr>
              <a:spcBef>
                <a:spcPct val="60000"/>
              </a:spcBef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Submit</a:t>
            </a:r>
            <a:r>
              <a:rPr lang="en-US" dirty="0"/>
              <a:t> button: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</a:rPr>
              <a:t>Image</a:t>
            </a:r>
            <a:r>
              <a:rPr lang="en-US" dirty="0" smtClean="0"/>
              <a:t> </a:t>
            </a:r>
            <a:r>
              <a:rPr lang="en-US" dirty="0"/>
              <a:t>button – acts like submit but image is displayed and click coordinates are sent</a:t>
            </a:r>
          </a:p>
          <a:p>
            <a:pPr>
              <a:spcBef>
                <a:spcPct val="60000"/>
              </a:spcBef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Ordinary</a:t>
            </a:r>
            <a:r>
              <a:rPr lang="en-US" dirty="0"/>
              <a:t> button – no default action, used with JS</a:t>
            </a:r>
          </a:p>
          <a:p>
            <a:pPr>
              <a:defRPr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7657" y="1915629"/>
            <a:ext cx="9829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514" y="4572934"/>
            <a:ext cx="9866086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856163"/>
            <a:ext cx="9677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3040831"/>
            <a:ext cx="9829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196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 and 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Checkboxes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Radio</a:t>
            </a:r>
            <a:r>
              <a:rPr lang="en-US" dirty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dirty="0"/>
              <a:t>Radio buttons can be grouped, allowing </a:t>
            </a:r>
            <a:r>
              <a:rPr lang="en-US" dirty="0">
                <a:solidFill>
                  <a:srgbClr val="002060"/>
                </a:solidFill>
              </a:rPr>
              <a:t>only one </a:t>
            </a:r>
            <a:r>
              <a:rPr lang="en-US" dirty="0"/>
              <a:t>to be selected from a group: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1806714"/>
            <a:ext cx="96837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124200"/>
            <a:ext cx="96837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6287" y="4724400"/>
            <a:ext cx="965706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name="city"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name="city"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833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</a:rPr>
              <a:t>Dropdown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2060"/>
                </a:solidFill>
              </a:rPr>
              <a:t>Multiple-choice</a:t>
            </a:r>
            <a:r>
              <a:rPr lang="en-US" dirty="0" smtClean="0"/>
              <a:t> </a:t>
            </a:r>
            <a:r>
              <a:rPr lang="en-US" dirty="0"/>
              <a:t>menus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828800"/>
            <a:ext cx="99060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614208"/>
            <a:ext cx="9906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0483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2060"/>
                </a:solidFill>
                <a:latin typeface="+mj-lt"/>
              </a:rPr>
              <a:t>Hidden</a:t>
            </a:r>
            <a:r>
              <a:rPr lang="en-US" dirty="0">
                <a:latin typeface="+mj-lt"/>
              </a:rPr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Not shown to the 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Used by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JavaScript </a:t>
            </a:r>
            <a:r>
              <a:rPr lang="en-US" dirty="0">
                <a:latin typeface="+mj-lt"/>
              </a:rPr>
              <a:t>and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server-side </a:t>
            </a:r>
            <a:r>
              <a:rPr lang="en-US" dirty="0">
                <a:latin typeface="+mj-lt"/>
              </a:rPr>
              <a:t>code</a:t>
            </a:r>
            <a:endParaRPr lang="en-US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err="1">
                <a:solidFill>
                  <a:srgbClr val="002060"/>
                </a:solidFill>
                <a:latin typeface="+mj-lt"/>
                <a:cs typeface="Consolas" pitchFamily="49" charset="0"/>
              </a:rPr>
              <a:t>ViewState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+mj-lt"/>
                <a:cs typeface="Consolas" pitchFamily="49" charset="0"/>
              </a:rPr>
              <a:t>SessionState</a:t>
            </a:r>
            <a:r>
              <a:rPr lang="en-US" dirty="0">
                <a:latin typeface="+mj-lt"/>
              </a:rPr>
              <a:t>, etc..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2057400"/>
            <a:ext cx="9677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42371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File input – a field used for uploading files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When used, it requires the form element to have a specific attribute: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685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HTML Tags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HTML tag is used to mark the beginning and end of an HTML document</a:t>
            </a:r>
          </a:p>
          <a:p>
            <a:pPr lvl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&lt;HTML&gt;  . . . &lt;/HTML&gt;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HTML tag is comprised of:</a:t>
            </a:r>
          </a:p>
          <a:p>
            <a:pPr lvl="1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&lt;</a:t>
            </a:r>
            <a:r>
              <a:rPr lang="en-US" alt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ELEMENT</a:t>
            </a:r>
            <a:r>
              <a:rPr lang="en-US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ATTRIBUTE</a:t>
            </a:r>
            <a:r>
              <a:rPr lang="en-US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“</a:t>
            </a:r>
            <a:r>
              <a:rPr lang="en-US" altLang="en-US" sz="2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value</a:t>
            </a: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Times New Roman" panose="02020603050405020304" pitchFamily="18" charset="0"/>
              </a:rPr>
              <a:t>”&gt;</a:t>
            </a:r>
            <a:endParaRPr lang="en-US" altLang="en-US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/>
              <a:t>Element - identifies the tag</a:t>
            </a:r>
          </a:p>
          <a:p>
            <a:pPr lvl="1"/>
            <a:r>
              <a:rPr lang="en-US" altLang="en-US" dirty="0"/>
              <a:t>Attribute - describes the tag</a:t>
            </a:r>
          </a:p>
          <a:p>
            <a:pPr lvl="1"/>
            <a:r>
              <a:rPr lang="en-US" altLang="en-US" dirty="0"/>
              <a:t>Value - the content that is assigned to the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Labels</a:t>
            </a:r>
            <a:r>
              <a:rPr lang="en-US" dirty="0"/>
              <a:t> are used to associate an explanatory text to a form field using the field's ID.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dirty="0"/>
              <a:t>Labels are both a usability and accessibility feature and are required in order to pass accessibility validation.</a:t>
            </a: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2726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3498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err="1">
                <a:solidFill>
                  <a:srgbClr val="002060"/>
                </a:solidFill>
              </a:rPr>
              <a:t>Fieldsets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rgbClr val="002060"/>
                </a:solidFill>
              </a:rPr>
              <a:t>&lt;legend&gt; </a:t>
            </a:r>
            <a:r>
              <a:rPr lang="en-US" dirty="0"/>
              <a:t>is the </a:t>
            </a:r>
            <a:r>
              <a:rPr lang="en-US" dirty="0" err="1"/>
              <a:t>fieldset's</a:t>
            </a:r>
            <a:r>
              <a:rPr lang="en-US" dirty="0"/>
              <a:t> title.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52600"/>
            <a:ext cx="915035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6110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</p:spTree>
    <p:extLst>
      <p:ext uri="{BB962C8B-B14F-4D97-AF65-F5344CB8AC3E}">
        <p14:creationId xmlns:p14="http://schemas.microsoft.com/office/powerpoint/2010/main" val="782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1505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– Example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3896" y="1081777"/>
            <a:ext cx="5486400" cy="537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form.html (continued)</a:t>
            </a:r>
            <a:endParaRPr lang="bg-BG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59" y="1663416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12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from 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Autocomplete</a:t>
            </a:r>
          </a:p>
          <a:p>
            <a:pPr lvl="1"/>
            <a:r>
              <a:rPr lang="en-US" dirty="0"/>
              <a:t>The browser stores the previously typed values</a:t>
            </a:r>
          </a:p>
          <a:p>
            <a:pPr lvl="1"/>
            <a:r>
              <a:rPr lang="en-US" dirty="0"/>
              <a:t>Brings them back on a later visit on the same page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</a:p>
          <a:p>
            <a:pPr lvl="1"/>
            <a:r>
              <a:rPr lang="en-US" dirty="0"/>
              <a:t>The field becomes on focus on page load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/>
              <a:t>The field is required to be filled/selected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with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Email</a:t>
            </a:r>
            <a:r>
              <a:rPr lang="en-US" dirty="0"/>
              <a:t> – provides a simple validation for email</a:t>
            </a:r>
          </a:p>
          <a:p>
            <a:pPr lvl="1"/>
            <a:r>
              <a:rPr lang="en-US" dirty="0"/>
              <a:t>Can be passed a pattern for validation</a:t>
            </a:r>
          </a:p>
          <a:p>
            <a:pPr lvl="1"/>
            <a:r>
              <a:rPr lang="en-US" dirty="0"/>
              <a:t>On a mobile device brings the email keyboard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500"/>
              </a:spcBef>
            </a:pPr>
            <a:r>
              <a:rPr lang="en-US" dirty="0" smtClean="0">
                <a:solidFill>
                  <a:srgbClr val="002060"/>
                </a:solidFill>
              </a:rPr>
              <a:t>URL</a:t>
            </a:r>
            <a:r>
              <a:rPr lang="en-US" dirty="0" smtClean="0"/>
              <a:t> </a:t>
            </a:r>
            <a:r>
              <a:rPr lang="en-US" dirty="0"/>
              <a:t>– has validation for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On a mobile device brings the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smtClean="0"/>
              <a:t>keyboard</a:t>
            </a:r>
            <a:endParaRPr lang="en-US" dirty="0"/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Telephone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Brings the numbers keyboard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90800"/>
            <a:ext cx="9829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5449" y="4302428"/>
            <a:ext cx="9829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2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0539" y="6106390"/>
            <a:ext cx="981471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5440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and </a:t>
            </a:r>
            <a:r>
              <a:rPr lang="en-US" dirty="0" err="1"/>
              <a:t>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Restricts users to enter only numbers</a:t>
            </a:r>
          </a:p>
          <a:p>
            <a:pPr lvl="1"/>
            <a:r>
              <a:rPr lang="en-US" dirty="0"/>
              <a:t>Additional attributes </a:t>
            </a:r>
            <a:r>
              <a:rPr lang="en-US" dirty="0">
                <a:solidFill>
                  <a:srgbClr val="002060"/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/>
            <a:r>
              <a:rPr lang="en-US" dirty="0"/>
              <a:t>Can become </a:t>
            </a:r>
            <a:r>
              <a:rPr lang="en-US" dirty="0" err="1">
                <a:solidFill>
                  <a:srgbClr val="002060"/>
                </a:solidFill>
              </a:rPr>
              <a:t>Spinbox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Slider</a:t>
            </a:r>
            <a:r>
              <a:rPr lang="en-US" dirty="0"/>
              <a:t>, depending on the input type</a:t>
            </a:r>
          </a:p>
          <a:p>
            <a:pPr lvl="1"/>
            <a:endParaRPr lang="en-US" dirty="0"/>
          </a:p>
          <a:p>
            <a:pPr lvl="1">
              <a:spcBef>
                <a:spcPts val="2400"/>
              </a:spcBef>
            </a:pPr>
            <a:r>
              <a:rPr lang="en-US" dirty="0"/>
              <a:t>Have some </a:t>
            </a:r>
            <a:r>
              <a:rPr lang="en-US" dirty="0">
                <a:solidFill>
                  <a:srgbClr val="002060"/>
                </a:solidFill>
              </a:rPr>
              <a:t>differences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on </a:t>
            </a:r>
            <a:r>
              <a:rPr lang="en-US" dirty="0">
                <a:solidFill>
                  <a:srgbClr val="002060"/>
                </a:solidFill>
              </a:rPr>
              <a:t>different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browsers</a:t>
            </a:r>
          </a:p>
          <a:p>
            <a:pPr lvl="1"/>
            <a:r>
              <a:rPr lang="en-US" dirty="0"/>
              <a:t>Sliders and </a:t>
            </a:r>
            <a:r>
              <a:rPr lang="en-US" dirty="0" err="1"/>
              <a:t>Spinboxes</a:t>
            </a:r>
            <a:r>
              <a:rPr lang="en-US" dirty="0"/>
              <a:t> do not work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/>
            <a:r>
              <a:rPr lang="en-US" dirty="0"/>
              <a:t>Shown as regular textboxes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27432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2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8308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2060"/>
                </a:solidFill>
              </a:rPr>
              <a:t>tabindex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HTML attribute controls the order in which form fields and hyperlinks are focused when repeatedly pressing the TAB key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tabindex</a:t>
            </a:r>
            <a:r>
              <a:rPr lang="en-US" dirty="0">
                <a:solidFill>
                  <a:srgbClr val="002060"/>
                </a:solidFill>
              </a:rPr>
              <a:t>="0" </a:t>
            </a:r>
            <a:r>
              <a:rPr lang="en-US" dirty="0"/>
              <a:t>(zero) - "natural" order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2060"/>
                </a:solidFill>
              </a:rPr>
              <a:t>X &lt; Y</a:t>
            </a:r>
            <a:r>
              <a:rPr lang="en-US" dirty="0"/>
              <a:t>, then elements with </a:t>
            </a:r>
            <a:r>
              <a:rPr lang="en-US" dirty="0" err="1">
                <a:solidFill>
                  <a:srgbClr val="002060"/>
                </a:solidFill>
              </a:rPr>
              <a:t>tabindex</a:t>
            </a:r>
            <a:r>
              <a:rPr lang="en-US" dirty="0">
                <a:solidFill>
                  <a:srgbClr val="002060"/>
                </a:solidFill>
              </a:rPr>
              <a:t>="X" </a:t>
            </a:r>
            <a:r>
              <a:rPr lang="en-US" dirty="0"/>
              <a:t>are iterated before elements with </a:t>
            </a:r>
            <a:r>
              <a:rPr lang="en-US" dirty="0" err="1">
                <a:solidFill>
                  <a:srgbClr val="002060"/>
                </a:solidFill>
              </a:rPr>
              <a:t>tabindex</a:t>
            </a:r>
            <a:r>
              <a:rPr lang="en-US" dirty="0">
                <a:solidFill>
                  <a:srgbClr val="002060"/>
                </a:solidFill>
              </a:rPr>
              <a:t>="Y"</a:t>
            </a:r>
          </a:p>
          <a:p>
            <a:pPr lvl="1"/>
            <a:r>
              <a:rPr lang="en-US" dirty="0"/>
              <a:t>Elements with negative </a:t>
            </a:r>
            <a:r>
              <a:rPr lang="en-US" dirty="0" err="1">
                <a:solidFill>
                  <a:srgbClr val="002060"/>
                </a:solidFill>
              </a:rPr>
              <a:t>tabindex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skipped, however, this is not defined in the standard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4495800"/>
            <a:ext cx="9525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  <p:extLst>
      <p:ext uri="{BB962C8B-B14F-4D97-AF65-F5344CB8AC3E}">
        <p14:creationId xmlns:p14="http://schemas.microsoft.com/office/powerpoint/2010/main" val="3095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54864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Frames</a:t>
            </a:r>
            <a:r>
              <a:rPr lang="en-US" dirty="0" smtClean="0"/>
              <a:t> </a:t>
            </a:r>
            <a:r>
              <a:rPr lang="en-US" dirty="0"/>
              <a:t>provide a way to show multiple HTML documents in a single Web page</a:t>
            </a:r>
          </a:p>
          <a:p>
            <a:r>
              <a:rPr lang="en-US" dirty="0"/>
              <a:t>The page can be split into separate views (frames) horizontally and vertically</a:t>
            </a:r>
          </a:p>
          <a:p>
            <a:r>
              <a:rPr lang="en-US" dirty="0"/>
              <a:t>Frames were popular in the early ages of HTML development, but now their usage is rejected</a:t>
            </a:r>
          </a:p>
          <a:p>
            <a:r>
              <a:rPr lang="en-US" dirty="0"/>
              <a:t>Frames are not supported by all user agents (browsers, search engines, etc.)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2060"/>
                </a:solidFill>
              </a:rPr>
              <a:t>&lt;</a:t>
            </a:r>
            <a:r>
              <a:rPr lang="en-US" noProof="1">
                <a:solidFill>
                  <a:srgbClr val="002060"/>
                </a:solidFill>
              </a:rPr>
              <a:t>noframes</a:t>
            </a:r>
            <a:r>
              <a:rPr lang="en-US" dirty="0">
                <a:solidFill>
                  <a:srgbClr val="002060"/>
                </a:solidFill>
              </a:rPr>
              <a:t>&gt; </a:t>
            </a:r>
            <a:r>
              <a:rPr lang="en-US" dirty="0"/>
              <a:t>element is used to provide content for non-compatible agents.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5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6" y="1524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94" y="139310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5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The HTML Section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The Header Section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The BODY Section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9382" y="2819400"/>
            <a:ext cx="7309781" cy="3581402"/>
          </a:xfrm>
          <a:prstGeom prst="rect">
            <a:avLst/>
          </a:prstGeom>
          <a:solidFill>
            <a:srgbClr val="C1F3FF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&lt;!DOCTYPE HTML&gt;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&lt;HTML&gt;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&lt;HEAD&gt;	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&lt;TITLE&gt; Welcome to the world of HTML &lt;/TITLE&gt;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&lt;/HEAD&gt;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&lt;BODY&gt;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 This is going to be real fun &lt;/P&gt;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&lt;/BODY&gt;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&lt;/HTML&gt; </a:t>
            </a:r>
            <a:endParaRPr lang="en-US" altLang="en-US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03" y="5672137"/>
            <a:ext cx="4448175" cy="115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978412" y="2989676"/>
            <a:ext cx="2209799" cy="527804"/>
          </a:xfrm>
          <a:prstGeom prst="wedgeRoundRectCallout">
            <a:avLst>
              <a:gd name="adj1" fmla="val -164546"/>
              <a:gd name="adj2" fmla="val 3854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29400" y="2989676"/>
            <a:ext cx="2057400" cy="527804"/>
          </a:xfrm>
          <a:prstGeom prst="wedgeRoundRectCallout">
            <a:avLst>
              <a:gd name="adj1" fmla="val -51820"/>
              <a:gd name="adj2" fmla="val 366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</p:spTree>
    <p:extLst>
      <p:ext uri="{BB962C8B-B14F-4D97-AF65-F5344CB8AC3E}">
        <p14:creationId xmlns:p14="http://schemas.microsoft.com/office/powerpoint/2010/main" val="21166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Frames: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&lt;iframe&gt;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Inline frames </a:t>
            </a:r>
            <a:r>
              <a:rPr lang="en-US" dirty="0"/>
              <a:t>provide a way to show one website inside another website: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286000"/>
            <a:ext cx="9829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iframeGoogle" width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600" height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400" src="http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yes" scrolling</a:t>
            </a:r>
            <a:r>
              <a:rPr lang="en-US" sz="2000" noProof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</a:t>
            </a:r>
            <a:r>
              <a:rPr lang="en-US" sz="2000" noProof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"&gt;&lt;/iframe&gt;</a:t>
            </a:r>
            <a:endParaRPr lang="en-US" sz="2000" noProof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90800"/>
            <a:ext cx="4757737" cy="1645920"/>
          </a:xfrm>
        </p:spPr>
      </p:pic>
    </p:spTree>
    <p:extLst>
      <p:ext uri="{BB962C8B-B14F-4D97-AF65-F5344CB8AC3E}">
        <p14:creationId xmlns:p14="http://schemas.microsoft.com/office/powerpoint/2010/main" val="11128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875818" cy="1142998"/>
          </a:xfrm>
        </p:spPr>
        <p:txBody>
          <a:bodyPr>
            <a:normAutofit/>
          </a:bodyPr>
          <a:lstStyle/>
          <a:p>
            <a:r>
              <a:rPr lang="en-US" altLang="en-US" dirty="0"/>
              <a:t>Structure of an HTML </a:t>
            </a:r>
            <a:r>
              <a:rPr lang="en-US" altLang="en-US" dirty="0" smtClean="0"/>
              <a:t>document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825082"/>
            <a:ext cx="8458200" cy="4118518"/>
          </a:xfrm>
          <a:prstGeom prst="rect">
            <a:avLst/>
          </a:prstGeom>
          <a:solidFill>
            <a:srgbClr val="C1F3FF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&lt;!DOCTYPE HTML&gt;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&lt;HTML&gt;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&lt;HEAD&gt;	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&lt;TITLE&gt; Welcome to the world of HTML &lt;/TITLE&gt;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&lt;/HEAD&gt;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&lt;BODY&gt;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&lt;P&gt; This is going to be real fun &lt;/P&gt;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&lt;/BODY&gt;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&lt;/HTML&gt; </a:t>
            </a:r>
            <a:endParaRPr lang="en-US" altLang="en-US" sz="2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5718" y="5352742"/>
            <a:ext cx="2209799" cy="495597"/>
          </a:xfrm>
          <a:prstGeom prst="wedgeRoundRectCallout">
            <a:avLst>
              <a:gd name="adj1" fmla="val -79935"/>
              <a:gd name="adj2" fmla="val -1963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118567" y="2566870"/>
            <a:ext cx="7354345" cy="11529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928812" y="1524000"/>
            <a:ext cx="2362200" cy="495597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HTML Header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122218" y="3783214"/>
            <a:ext cx="7354345" cy="1721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7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1215</TotalTime>
  <Words>5497</Words>
  <Application>Microsoft Office PowerPoint</Application>
  <PresentationFormat>Custom</PresentationFormat>
  <Paragraphs>1033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Arial Unicode MS</vt:lpstr>
      <vt:lpstr>Century Gothic</vt:lpstr>
      <vt:lpstr>Consolas</vt:lpstr>
      <vt:lpstr>Corbel</vt:lpstr>
      <vt:lpstr>Courier New</vt:lpstr>
      <vt:lpstr>Times New Roman</vt:lpstr>
      <vt:lpstr>Wingdings</vt:lpstr>
      <vt:lpstr>Wingdings 2</vt:lpstr>
      <vt:lpstr>Class open house presentation</vt:lpstr>
      <vt:lpstr>Web Systems and Technologies</vt:lpstr>
      <vt:lpstr>Content</vt:lpstr>
      <vt:lpstr>PowerPoint Presentation</vt:lpstr>
      <vt:lpstr>Introduction to HTML</vt:lpstr>
      <vt:lpstr>Concepts in HTML</vt:lpstr>
      <vt:lpstr>HTML Structure</vt:lpstr>
      <vt:lpstr>HTML Tags </vt:lpstr>
      <vt:lpstr>Structure of an HTML document</vt:lpstr>
      <vt:lpstr>Structure of an HTML document (cont.)</vt:lpstr>
      <vt:lpstr>Tags Attributes</vt:lpstr>
      <vt:lpstr>The &lt;!DOCTYPE&gt; Declaration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&lt;head&gt; Section: &lt;style&gt;</vt:lpstr>
      <vt:lpstr>Comments: &lt;!-- --&gt; Tag</vt:lpstr>
      <vt:lpstr>&lt;body&gt; Section: Introduction</vt:lpstr>
      <vt:lpstr>PowerPoint Presentation</vt:lpstr>
      <vt:lpstr>Headings and Paragraphs</vt:lpstr>
      <vt:lpstr>Text Formatting</vt:lpstr>
      <vt:lpstr>Text Formatting – Example</vt:lpstr>
      <vt:lpstr>Hyperlinks: &lt;a&gt; Tag</vt:lpstr>
      <vt:lpstr>Hyperlinks: &lt;a&gt; Tag (2)</vt:lpstr>
      <vt:lpstr>Hyperlinks: &lt;a&gt; Tag (3)</vt:lpstr>
      <vt:lpstr>Hyperlinks – Example</vt:lpstr>
      <vt:lpstr>Hyperlinks and Sections</vt:lpstr>
      <vt:lpstr>Links to the Same Document – Example</vt:lpstr>
      <vt:lpstr>Images: &lt;img&gt; tag</vt:lpstr>
      <vt:lpstr>Image maps</vt:lpstr>
      <vt:lpstr>OBJECT element</vt:lpstr>
      <vt:lpstr>Audio &amp; Video</vt:lpstr>
      <vt:lpstr>Embed Tag – New Syntax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Chars – Example</vt:lpstr>
      <vt:lpstr>Block and Inline Elements</vt:lpstr>
      <vt:lpstr>The &lt;div&gt; Tag</vt:lpstr>
      <vt:lpstr>The &lt;span&gt; Tag</vt:lpstr>
      <vt:lpstr>DIV with The Structure of a Web Page</vt:lpstr>
      <vt:lpstr>The "HTML 4 and Before" Way</vt:lpstr>
      <vt:lpstr>The HTML 5 Way</vt:lpstr>
      <vt:lpstr>PowerPoint Presentation</vt:lpstr>
      <vt:lpstr>HTML Tables</vt:lpstr>
      <vt:lpstr>HTML Tables (2)</vt:lpstr>
      <vt:lpstr>Simple HTML Tables – Example</vt:lpstr>
      <vt:lpstr>Complete HTML Tables</vt:lpstr>
      <vt:lpstr>Complete HTML Table: Example</vt:lpstr>
      <vt:lpstr>Complete HTML Table: Example (2)</vt:lpstr>
      <vt:lpstr>Nested Tables</vt:lpstr>
      <vt:lpstr>Cell Spacing and Padding</vt:lpstr>
      <vt:lpstr>Cell Spacing and Padding – Example</vt:lpstr>
      <vt:lpstr>Column and Row Span</vt:lpstr>
      <vt:lpstr>Column and Row Span – Example</vt:lpstr>
      <vt:lpstr>PowerPoint Presentation</vt:lpstr>
      <vt:lpstr>What are HTML Forms?</vt:lpstr>
      <vt:lpstr>How to Create Forms?</vt:lpstr>
      <vt:lpstr>Text Fields</vt:lpstr>
      <vt:lpstr>Buttons</vt:lpstr>
      <vt:lpstr>Checkboxes and Radio Buttons</vt:lpstr>
      <vt:lpstr>Select Fields</vt:lpstr>
      <vt:lpstr>Hidden Fields</vt:lpstr>
      <vt:lpstr>File Input</vt:lpstr>
      <vt:lpstr>Labels</vt:lpstr>
      <vt:lpstr>Fieldsets</vt:lpstr>
      <vt:lpstr>HTML Forms – Example</vt:lpstr>
      <vt:lpstr>HTML Forms – Example (2)</vt:lpstr>
      <vt:lpstr>HTML Forms – Example (3)</vt:lpstr>
      <vt:lpstr>Attributes from HTML 5</vt:lpstr>
      <vt:lpstr>Input Fields with Validation</vt:lpstr>
      <vt:lpstr>Range and Spinbox</vt:lpstr>
      <vt:lpstr>TabIndex</vt:lpstr>
      <vt:lpstr>HTML Frames</vt:lpstr>
      <vt:lpstr>Inline Frames: &lt;iframe&gt;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Systems and Technologies</dc:title>
  <dc:creator>Thanh Van</dc:creator>
  <cp:lastModifiedBy>Thanh Van</cp:lastModifiedBy>
  <cp:revision>92</cp:revision>
  <dcterms:created xsi:type="dcterms:W3CDTF">2018-11-21T01:01:11Z</dcterms:created>
  <dcterms:modified xsi:type="dcterms:W3CDTF">2019-01-14T22:47:52Z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