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‹#›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‹#›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‹#›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15297" cy="12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41959" y="2014347"/>
            <a:ext cx="8253730" cy="2456815"/>
          </a:xfrm>
          <a:custGeom>
            <a:avLst/>
            <a:gdLst/>
            <a:ahLst/>
            <a:cxnLst/>
            <a:rect l="l" t="t" r="r" b="b"/>
            <a:pathLst>
              <a:path w="8253730" h="2456815">
                <a:moveTo>
                  <a:pt x="7844790" y="0"/>
                </a:moveTo>
                <a:lnTo>
                  <a:pt x="409575" y="0"/>
                </a:lnTo>
                <a:lnTo>
                  <a:pt x="361950" y="2539"/>
                </a:lnTo>
                <a:lnTo>
                  <a:pt x="315595" y="10794"/>
                </a:lnTo>
                <a:lnTo>
                  <a:pt x="271145" y="24129"/>
                </a:lnTo>
                <a:lnTo>
                  <a:pt x="229235" y="41910"/>
                </a:lnTo>
                <a:lnTo>
                  <a:pt x="189865" y="63500"/>
                </a:lnTo>
                <a:lnTo>
                  <a:pt x="153670" y="90169"/>
                </a:lnTo>
                <a:lnTo>
                  <a:pt x="120015" y="120014"/>
                </a:lnTo>
                <a:lnTo>
                  <a:pt x="90170" y="153035"/>
                </a:lnTo>
                <a:lnTo>
                  <a:pt x="63500" y="189864"/>
                </a:lnTo>
                <a:lnTo>
                  <a:pt x="41910" y="229235"/>
                </a:lnTo>
                <a:lnTo>
                  <a:pt x="24130" y="271144"/>
                </a:lnTo>
                <a:lnTo>
                  <a:pt x="10795" y="315594"/>
                </a:lnTo>
                <a:lnTo>
                  <a:pt x="2540" y="361950"/>
                </a:lnTo>
                <a:lnTo>
                  <a:pt x="0" y="409575"/>
                </a:lnTo>
                <a:lnTo>
                  <a:pt x="0" y="2047239"/>
                </a:lnTo>
                <a:lnTo>
                  <a:pt x="2540" y="2094864"/>
                </a:lnTo>
                <a:lnTo>
                  <a:pt x="10795" y="2141220"/>
                </a:lnTo>
                <a:lnTo>
                  <a:pt x="24130" y="2185035"/>
                </a:lnTo>
                <a:lnTo>
                  <a:pt x="41910" y="2227579"/>
                </a:lnTo>
                <a:lnTo>
                  <a:pt x="63500" y="2266950"/>
                </a:lnTo>
                <a:lnTo>
                  <a:pt x="90170" y="2303145"/>
                </a:lnTo>
                <a:lnTo>
                  <a:pt x="120015" y="2336800"/>
                </a:lnTo>
                <a:lnTo>
                  <a:pt x="153670" y="2366645"/>
                </a:lnTo>
                <a:lnTo>
                  <a:pt x="189865" y="2392679"/>
                </a:lnTo>
                <a:lnTo>
                  <a:pt x="229235" y="2414904"/>
                </a:lnTo>
                <a:lnTo>
                  <a:pt x="271145" y="2432685"/>
                </a:lnTo>
                <a:lnTo>
                  <a:pt x="315595" y="2446020"/>
                </a:lnTo>
                <a:lnTo>
                  <a:pt x="361950" y="2453640"/>
                </a:lnTo>
                <a:lnTo>
                  <a:pt x="409575" y="2456815"/>
                </a:lnTo>
                <a:lnTo>
                  <a:pt x="7844790" y="2456815"/>
                </a:lnTo>
                <a:lnTo>
                  <a:pt x="7892415" y="2453640"/>
                </a:lnTo>
                <a:lnTo>
                  <a:pt x="7938135" y="2446020"/>
                </a:lnTo>
                <a:lnTo>
                  <a:pt x="7982585" y="2432685"/>
                </a:lnTo>
                <a:lnTo>
                  <a:pt x="8024495" y="2414904"/>
                </a:lnTo>
                <a:lnTo>
                  <a:pt x="8063865" y="2392679"/>
                </a:lnTo>
                <a:lnTo>
                  <a:pt x="8100695" y="2366645"/>
                </a:lnTo>
                <a:lnTo>
                  <a:pt x="8134350" y="2336800"/>
                </a:lnTo>
                <a:lnTo>
                  <a:pt x="8164195" y="2303145"/>
                </a:lnTo>
                <a:lnTo>
                  <a:pt x="8190230" y="2266950"/>
                </a:lnTo>
                <a:lnTo>
                  <a:pt x="8212455" y="2227579"/>
                </a:lnTo>
                <a:lnTo>
                  <a:pt x="8230235" y="2185035"/>
                </a:lnTo>
                <a:lnTo>
                  <a:pt x="8242935" y="2141220"/>
                </a:lnTo>
                <a:lnTo>
                  <a:pt x="8251190" y="2094864"/>
                </a:lnTo>
                <a:lnTo>
                  <a:pt x="8253730" y="2047239"/>
                </a:lnTo>
                <a:lnTo>
                  <a:pt x="8253730" y="409575"/>
                </a:lnTo>
                <a:lnTo>
                  <a:pt x="8251190" y="361950"/>
                </a:lnTo>
                <a:lnTo>
                  <a:pt x="8242935" y="315594"/>
                </a:lnTo>
                <a:lnTo>
                  <a:pt x="8230235" y="271144"/>
                </a:lnTo>
                <a:lnTo>
                  <a:pt x="8212455" y="229235"/>
                </a:lnTo>
                <a:lnTo>
                  <a:pt x="8190230" y="189864"/>
                </a:lnTo>
                <a:lnTo>
                  <a:pt x="8164195" y="153035"/>
                </a:lnTo>
                <a:lnTo>
                  <a:pt x="8134350" y="120014"/>
                </a:lnTo>
                <a:lnTo>
                  <a:pt x="8100695" y="90169"/>
                </a:lnTo>
                <a:lnTo>
                  <a:pt x="8063865" y="63500"/>
                </a:lnTo>
                <a:lnTo>
                  <a:pt x="8024495" y="41910"/>
                </a:lnTo>
                <a:lnTo>
                  <a:pt x="7982585" y="24129"/>
                </a:lnTo>
                <a:lnTo>
                  <a:pt x="7938135" y="10794"/>
                </a:lnTo>
                <a:lnTo>
                  <a:pt x="7892415" y="2539"/>
                </a:lnTo>
                <a:lnTo>
                  <a:pt x="784479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‹#›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7405" y="2249423"/>
            <a:ext cx="7450074" cy="2372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38034" y="5353685"/>
            <a:ext cx="2004949" cy="1503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‹#›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15297" cy="127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420" y="133604"/>
            <a:ext cx="59537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44" y="1092453"/>
            <a:ext cx="7426325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72763" y="6459452"/>
            <a:ext cx="54610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‹#›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entaro-sumitomo@sws.com" TargetMode="External"/><Relationship Id="rId5" Type="http://schemas.openxmlformats.org/officeDocument/2006/relationships/hyperlink" Target="mailto:z-tanaka@abc-wire.co.jp" TargetMode="External"/><Relationship Id="rId4" Type="http://schemas.openxmlformats.org/officeDocument/2006/relationships/image" Target="../media/image4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mailto:irnn@japannetbank.co.j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mailto:irnn@japannetbank.co.j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mailto:irnn@japannetbank.co.j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mailto:irnn@japannetbank.co.j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mailto:irnn@japannetbank.co.j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mailto:sws.sm.spam-report-ap@sws.com" TargetMode="External"/><Relationship Id="rId3" Type="http://schemas.openxmlformats.org/officeDocument/2006/relationships/image" Target="../media/image3.jpg"/><Relationship Id="rId7" Type="http://schemas.openxmlformats.org/officeDocument/2006/relationships/hyperlink" Target="mailto:sws.sm.spam-report-cn@sws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ws.sm.spam-report@sws.com" TargetMode="Externa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.jp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8.png"/><Relationship Id="rId7" Type="http://schemas.openxmlformats.org/officeDocument/2006/relationships/image" Target="../media/image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8.png"/><Relationship Id="rId7" Type="http://schemas.openxmlformats.org/officeDocument/2006/relationships/image" Target="../media/image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804" y="0"/>
            <a:ext cx="4097654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86319" y="5541009"/>
            <a:ext cx="1754504" cy="131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1544" y="1477797"/>
            <a:ext cx="6513195" cy="1336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4125" marR="227329" indent="-1242060">
              <a:lnSpc>
                <a:spcPct val="111700"/>
              </a:lnSpc>
              <a:spcBef>
                <a:spcPts val="100"/>
              </a:spcBef>
            </a:pPr>
            <a:r>
              <a:rPr sz="4000" spc="-10" dirty="0"/>
              <a:t>Đào </a:t>
            </a:r>
            <a:r>
              <a:rPr sz="4000" dirty="0"/>
              <a:t>tạo </a:t>
            </a:r>
            <a:r>
              <a:rPr sz="4000" spc="-5" dirty="0"/>
              <a:t>bảo mật </a:t>
            </a:r>
            <a:r>
              <a:rPr sz="4000" dirty="0"/>
              <a:t>thông </a:t>
            </a:r>
            <a:r>
              <a:rPr sz="4000" spc="-5" dirty="0"/>
              <a:t>tin  Email </a:t>
            </a:r>
            <a:r>
              <a:rPr sz="4000"/>
              <a:t>đáng</a:t>
            </a:r>
            <a:r>
              <a:rPr sz="4000" spc="-15"/>
              <a:t> </a:t>
            </a:r>
            <a:r>
              <a:rPr sz="4000" spc="-5"/>
              <a:t>ngờ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381000" y="3209692"/>
            <a:ext cx="7391400" cy="1225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282575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363220" algn="l"/>
              </a:tabLst>
            </a:pPr>
            <a:r>
              <a:rPr lang="en-US" sz="2800" spc="-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spc="-5">
                <a:solidFill>
                  <a:srgbClr val="0070C0"/>
                </a:solidFill>
                <a:latin typeface="Arial"/>
                <a:cs typeface="Arial"/>
              </a:rPr>
              <a:t>Trạng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thái </a:t>
            </a:r>
            <a:r>
              <a:rPr sz="2800" spc="-10" dirty="0">
                <a:solidFill>
                  <a:srgbClr val="0070C0"/>
                </a:solidFill>
                <a:latin typeface="Arial"/>
                <a:cs typeface="Arial"/>
              </a:rPr>
              <a:t>mối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đe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dọa bảo mật thông</a:t>
            </a:r>
            <a:r>
              <a:rPr sz="2800" spc="-2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tin</a:t>
            </a:r>
            <a:endParaRPr sz="2800">
              <a:solidFill>
                <a:srgbClr val="0070C0"/>
              </a:solidFill>
              <a:latin typeface="Arial"/>
              <a:cs typeface="Arial"/>
            </a:endParaRPr>
          </a:p>
          <a:p>
            <a:pPr marL="358140" indent="-278130">
              <a:lnSpc>
                <a:spcPct val="150000"/>
              </a:lnSpc>
              <a:buAutoNum type="arabicPeriod"/>
              <a:tabLst>
                <a:tab pos="358775" algn="l"/>
              </a:tabLst>
            </a:pPr>
            <a:r>
              <a:rPr lang="en-US" sz="28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70C0"/>
                </a:solidFill>
                <a:latin typeface="Arial"/>
                <a:cs typeface="Arial"/>
              </a:rPr>
              <a:t>Những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điều </a:t>
            </a:r>
            <a:r>
              <a:rPr sz="2800" spc="-5">
                <a:solidFill>
                  <a:srgbClr val="0070C0"/>
                </a:solidFill>
                <a:latin typeface="Arial"/>
                <a:cs typeface="Arial"/>
              </a:rPr>
              <a:t>chúng </a:t>
            </a:r>
            <a:r>
              <a:rPr lang="en-US" sz="2800" spc="-5">
                <a:solidFill>
                  <a:srgbClr val="0070C0"/>
                </a:solidFill>
                <a:latin typeface="Arial"/>
                <a:cs typeface="Arial"/>
              </a:rPr>
              <a:t>ta cần thực hiện</a:t>
            </a:r>
            <a:endParaRPr sz="28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720" y="211785"/>
            <a:ext cx="1657095" cy="420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53908-3491-5FBE-6FE6-A24A2522248D}"/>
              </a:ext>
            </a:extLst>
          </p:cNvPr>
          <p:cNvSpPr txBox="1"/>
          <p:nvPr/>
        </p:nvSpPr>
        <p:spPr>
          <a:xfrm>
            <a:off x="414382" y="5172921"/>
            <a:ext cx="4572000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215">
              <a:lnSpc>
                <a:spcPct val="100000"/>
              </a:lnSpc>
            </a:pPr>
            <a:r>
              <a:rPr lang="en-US" sz="1800" spc="-5">
                <a:latin typeface="Arial"/>
                <a:cs typeface="Arial"/>
              </a:rPr>
              <a:t>IT Section</a:t>
            </a:r>
          </a:p>
          <a:p>
            <a:pPr marL="69215">
              <a:lnSpc>
                <a:spcPct val="100000"/>
              </a:lnSpc>
            </a:pPr>
            <a:r>
              <a:rPr lang="en-US" spc="-5">
                <a:latin typeface="Arial"/>
                <a:cs typeface="Arial"/>
              </a:rPr>
              <a:t>Sews-Components Vietnam Co., Ltd.</a:t>
            </a:r>
            <a:endParaRPr lang="en-US"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3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</a:pPr>
            <a:r>
              <a:rPr lang="en-US" spc="-5">
                <a:latin typeface="Arial"/>
                <a:cs typeface="Arial"/>
              </a:rPr>
              <a:t>Jul</a:t>
            </a:r>
            <a:r>
              <a:rPr lang="en-US" sz="1800" spc="-15">
                <a:latin typeface="Arial"/>
                <a:cs typeface="Arial"/>
              </a:rPr>
              <a:t> </a:t>
            </a:r>
            <a:r>
              <a:rPr lang="en-US" sz="1800" spc="-5">
                <a:latin typeface="Arial"/>
                <a:cs typeface="Arial"/>
              </a:rPr>
              <a:t>2024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88" y="305816"/>
            <a:ext cx="8616315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0"/>
              </a:lnSpc>
            </a:pPr>
            <a:r>
              <a:rPr spc="-25" dirty="0"/>
              <a:t>8. </a:t>
            </a:r>
            <a:r>
              <a:rPr sz="2200" spc="-5" dirty="0"/>
              <a:t>Kết quả đào tạo qua email đáng ngờ trong năm tài chính</a:t>
            </a:r>
            <a:r>
              <a:rPr sz="2200" spc="145" dirty="0"/>
              <a:t> </a:t>
            </a:r>
            <a:r>
              <a:rPr sz="2200" spc="-5" dirty="0"/>
              <a:t>2021</a:t>
            </a:r>
            <a:endParaRPr sz="2200"/>
          </a:p>
          <a:p>
            <a:pPr marL="408940">
              <a:lnSpc>
                <a:spcPts val="2535"/>
              </a:lnSpc>
            </a:pPr>
            <a:r>
              <a:rPr sz="2200" spc="-5" dirty="0"/>
              <a:t>(Châu Á)</a:t>
            </a:r>
            <a:endParaRPr sz="2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10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964" y="980186"/>
          <a:ext cx="8927465" cy="222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1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35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Mục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đánh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giá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6FF"/>
                    </a:solidFill>
                  </a:tcPr>
                </a:tc>
                <a:tc>
                  <a:txBody>
                    <a:bodyPr/>
                    <a:lstStyle/>
                    <a:p>
                      <a:pPr marL="245110" marR="227329" indent="153670">
                        <a:lnSpc>
                          <a:spcPts val="1910"/>
                        </a:lnSpc>
                        <a:spcBef>
                          <a:spcPts val="390"/>
                        </a:spcBef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Số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ườ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1079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ư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ớc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Thời gian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này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ts val="188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Sự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khác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106680" algn="r">
                        <a:lnSpc>
                          <a:spcPts val="188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nhau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657">
                <a:tc>
                  <a:txBody>
                    <a:bodyPr/>
                    <a:lstStyle/>
                    <a:p>
                      <a:pPr marL="414020" marR="737235" indent="-317500">
                        <a:lnSpc>
                          <a:spcPct val="108800"/>
                        </a:lnSpc>
                        <a:spcBef>
                          <a:spcPts val="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(1) Người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dùng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đã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mở tệp đính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kèm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mà không nhận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thấy sự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nghi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ngờ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385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4,665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23%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15%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69240" marR="341630" algn="ctr">
                        <a:lnSpc>
                          <a:spcPts val="1610"/>
                        </a:lnSpc>
                        <a:spcBef>
                          <a:spcPts val="13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(697</a:t>
                      </a:r>
                      <a:r>
                        <a:rPr sz="1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người  dùng)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75" dirty="0">
                          <a:latin typeface="Arial"/>
                          <a:cs typeface="Arial"/>
                        </a:rPr>
                        <a:t>8%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0" dirty="0">
                          <a:latin typeface="Cambria Math"/>
                          <a:cs typeface="Cambria Math"/>
                        </a:rPr>
                        <a:t>↗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438">
                <a:tc>
                  <a:txBody>
                    <a:bodyPr/>
                    <a:lstStyle/>
                    <a:p>
                      <a:pPr marL="414020" marR="343535" indent="-317500">
                        <a:lnSpc>
                          <a:spcPct val="108100"/>
                        </a:lnSpc>
                        <a:spcBef>
                          <a:spcPts val="4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(2) Người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dùng không báo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cáo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đáng ngờ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email đến cửa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sổ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liên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hệ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5" dirty="0">
                          <a:latin typeface="Arial"/>
                          <a:cs typeface="Arial"/>
                        </a:rPr>
                        <a:t>72%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94945" marR="267335" algn="ctr">
                        <a:lnSpc>
                          <a:spcPts val="162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(3.346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người  dùng)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7%</a:t>
                      </a:r>
                      <a:r>
                        <a:rPr sz="16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↘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5815" y="3035536"/>
            <a:ext cx="8472170" cy="330644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230"/>
              </a:spcBef>
            </a:pPr>
            <a:r>
              <a:rPr sz="2200" b="1" dirty="0">
                <a:latin typeface="Arial"/>
                <a:cs typeface="Arial"/>
              </a:rPr>
              <a:t>Tấn </a:t>
            </a:r>
            <a:r>
              <a:rPr sz="2200" b="1" spc="-5" dirty="0">
                <a:latin typeface="Arial"/>
                <a:cs typeface="Arial"/>
              </a:rPr>
              <a:t>công mạng không phải là vấn đề đối với người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khác.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5" dirty="0">
                <a:latin typeface="Arial"/>
                <a:cs typeface="Arial"/>
              </a:rPr>
              <a:t>Nhóm </a:t>
            </a:r>
            <a:r>
              <a:rPr sz="1800" dirty="0">
                <a:latin typeface="Arial"/>
                <a:cs typeface="Arial"/>
              </a:rPr>
              <a:t>SWS cũng có thể bị </a:t>
            </a:r>
            <a:r>
              <a:rPr sz="1800" spc="-5" dirty="0">
                <a:latin typeface="Arial"/>
                <a:cs typeface="Arial"/>
              </a:rPr>
              <a:t>thiệt </a:t>
            </a:r>
            <a:r>
              <a:rPr sz="1800" spc="-10" dirty="0">
                <a:latin typeface="Arial"/>
                <a:cs typeface="Arial"/>
              </a:rPr>
              <a:t>hại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tấn công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mạng.</a:t>
            </a:r>
            <a:endParaRPr sz="1800">
              <a:latin typeface="Arial"/>
              <a:cs typeface="Arial"/>
            </a:endParaRPr>
          </a:p>
          <a:p>
            <a:pPr marL="12700" marR="724535">
              <a:lnSpc>
                <a:spcPts val="2150"/>
              </a:lnSpc>
              <a:spcBef>
                <a:spcPts val="114"/>
              </a:spcBef>
            </a:pPr>
            <a:r>
              <a:rPr sz="1800" spc="-5" dirty="0">
                <a:latin typeface="Arial"/>
                <a:cs typeface="Arial"/>
              </a:rPr>
              <a:t>Virus trong </a:t>
            </a:r>
            <a:r>
              <a:rPr sz="1800" dirty="0">
                <a:latin typeface="Arial"/>
                <a:cs typeface="Arial"/>
              </a:rPr>
              <a:t>đó các </a:t>
            </a:r>
            <a:r>
              <a:rPr sz="1800" spc="-5" dirty="0">
                <a:latin typeface="Arial"/>
                <a:cs typeface="Arial"/>
              </a:rPr>
              <a:t>công </a:t>
            </a:r>
            <a:r>
              <a:rPr sz="1800" dirty="0">
                <a:latin typeface="Arial"/>
                <a:cs typeface="Arial"/>
              </a:rPr>
              <a:t>ty khác bị </a:t>
            </a:r>
            <a:r>
              <a:rPr sz="1800" spc="-5" dirty="0">
                <a:latin typeface="Arial"/>
                <a:cs typeface="Arial"/>
              </a:rPr>
              <a:t>thiệt hại cũng được </a:t>
            </a:r>
            <a:r>
              <a:rPr sz="1800" dirty="0">
                <a:latin typeface="Arial"/>
                <a:cs typeface="Arial"/>
              </a:rPr>
              <a:t>tìm </a:t>
            </a:r>
            <a:r>
              <a:rPr sz="1800" spc="-5" dirty="0">
                <a:latin typeface="Arial"/>
                <a:cs typeface="Arial"/>
              </a:rPr>
              <a:t>thấy trong công </a:t>
            </a:r>
            <a:r>
              <a:rPr sz="1800" dirty="0">
                <a:latin typeface="Arial"/>
                <a:cs typeface="Arial"/>
              </a:rPr>
              <a:t>ty  </a:t>
            </a:r>
            <a:r>
              <a:rPr sz="1800" spc="-5" dirty="0">
                <a:latin typeface="Arial"/>
                <a:cs typeface="Arial"/>
              </a:rPr>
              <a:t>của chúng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tôi!</a:t>
            </a:r>
            <a:endParaRPr sz="1800">
              <a:latin typeface="Arial"/>
              <a:cs typeface="Arial"/>
            </a:endParaRPr>
          </a:p>
          <a:p>
            <a:pPr marL="285115" algn="ctr">
              <a:lnSpc>
                <a:spcPts val="2555"/>
              </a:lnSpc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Không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bị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thiệt hại do tấn công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mạng,</a:t>
            </a:r>
            <a:endParaRPr sz="2200">
              <a:latin typeface="Arial"/>
              <a:cs typeface="Arial"/>
            </a:endParaRPr>
          </a:p>
          <a:p>
            <a:pPr marL="303530" marR="5080" algn="ctr">
              <a:lnSpc>
                <a:spcPts val="2530"/>
              </a:lnSpc>
              <a:spcBef>
                <a:spcPts val="215"/>
              </a:spcBef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Không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có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người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dùng nào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mở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nó!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Không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có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người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dùng nào  không báo cáo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nó!</a:t>
            </a:r>
            <a:endParaRPr sz="2200">
              <a:latin typeface="Arial"/>
              <a:cs typeface="Arial"/>
            </a:endParaRPr>
          </a:p>
          <a:p>
            <a:pPr marL="942340" marR="832485" algn="ctr">
              <a:lnSpc>
                <a:spcPts val="2870"/>
              </a:lnSpc>
              <a:spcBef>
                <a:spcPts val="1090"/>
              </a:spcBef>
            </a:pPr>
            <a:r>
              <a:rPr sz="2400" b="1" dirty="0">
                <a:latin typeface="Arial"/>
                <a:cs typeface="Arial"/>
              </a:rPr>
              <a:t>Tất </a:t>
            </a:r>
            <a:r>
              <a:rPr sz="2400" b="1" spc="-5" dirty="0">
                <a:latin typeface="Arial"/>
                <a:cs typeface="Arial"/>
              </a:rPr>
              <a:t>cả người </a:t>
            </a:r>
            <a:r>
              <a:rPr sz="2400" b="1" dirty="0">
                <a:latin typeface="Arial"/>
                <a:cs typeface="Arial"/>
              </a:rPr>
              <a:t>dùng email cần </a:t>
            </a:r>
            <a:r>
              <a:rPr sz="2400" b="1" spc="-10" dirty="0">
                <a:latin typeface="Arial"/>
                <a:cs typeface="Arial"/>
              </a:rPr>
              <a:t>phải </a:t>
            </a:r>
            <a:r>
              <a:rPr sz="2400" b="1" spc="-5" dirty="0">
                <a:latin typeface="Arial"/>
                <a:cs typeface="Arial"/>
              </a:rPr>
              <a:t>xử </a:t>
            </a:r>
            <a:r>
              <a:rPr sz="2400" b="1" dirty="0">
                <a:latin typeface="Arial"/>
                <a:cs typeface="Arial"/>
              </a:rPr>
              <a:t>lý </a:t>
            </a:r>
            <a:r>
              <a:rPr sz="2400" b="1" spc="-5" dirty="0">
                <a:latin typeface="Arial"/>
                <a:cs typeface="Arial"/>
              </a:rPr>
              <a:t>chúng  với cảm </a:t>
            </a:r>
            <a:r>
              <a:rPr sz="2400" b="1" dirty="0">
                <a:latin typeface="Arial"/>
                <a:cs typeface="Arial"/>
              </a:rPr>
              <a:t>giác khủng </a:t>
            </a:r>
            <a:r>
              <a:rPr sz="2400" b="1" spc="-5" dirty="0">
                <a:latin typeface="Arial"/>
                <a:cs typeface="Arial"/>
              </a:rPr>
              <a:t>hoảng!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9" y="2944748"/>
            <a:ext cx="7270750" cy="1099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4140"/>
              </a:lnSpc>
              <a:spcBef>
                <a:spcPts val="385"/>
              </a:spcBef>
            </a:pPr>
            <a:r>
              <a:rPr sz="3600" b="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Những </a:t>
            </a:r>
            <a:r>
              <a:rPr sz="3600" b="0" dirty="0">
                <a:solidFill>
                  <a:srgbClr val="FFFFFF"/>
                </a:solidFill>
                <a:latin typeface="Arial"/>
                <a:cs typeface="Arial"/>
              </a:rPr>
              <a:t>điều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chúng tôi yêu </a:t>
            </a:r>
            <a:r>
              <a:rPr sz="3600" b="0" dirty="0">
                <a:solidFill>
                  <a:srgbClr val="FFFFFF"/>
                </a:solidFill>
                <a:latin typeface="Arial"/>
                <a:cs typeface="Arial"/>
              </a:rPr>
              <a:t>cầu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tất  </a:t>
            </a:r>
            <a:r>
              <a:rPr sz="3600" b="0" dirty="0">
                <a:solidFill>
                  <a:srgbClr val="FFFFFF"/>
                </a:solidFill>
                <a:latin typeface="Arial"/>
                <a:cs typeface="Arial"/>
              </a:rPr>
              <a:t>cả các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sz="3600" b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làm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11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420" y="235966"/>
            <a:ext cx="7454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 </a:t>
            </a:r>
            <a:r>
              <a:rPr dirty="0"/>
              <a:t>điều </a:t>
            </a:r>
            <a:r>
              <a:rPr spc="-5" dirty="0"/>
              <a:t>chúng tôi yêu </a:t>
            </a:r>
            <a:r>
              <a:rPr dirty="0"/>
              <a:t>cầu tất </a:t>
            </a:r>
            <a:r>
              <a:rPr spc="5" dirty="0"/>
              <a:t>cả </a:t>
            </a:r>
            <a:r>
              <a:rPr spc="-5" dirty="0"/>
              <a:t>các bạn</a:t>
            </a:r>
            <a:r>
              <a:rPr spc="-45" dirty="0"/>
              <a:t> </a:t>
            </a:r>
            <a:r>
              <a:rPr spc="-5" dirty="0"/>
              <a:t>làm!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12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07340" y="1023493"/>
            <a:ext cx="8712200" cy="47605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520700" algn="l"/>
              </a:tabLst>
            </a:pPr>
            <a:r>
              <a:rPr sz="3600" b="1" dirty="0">
                <a:latin typeface="Arial"/>
                <a:cs typeface="Arial"/>
              </a:rPr>
              <a:t>Phát </a:t>
            </a:r>
            <a:r>
              <a:rPr sz="3600" b="1" spc="-5" dirty="0">
                <a:latin typeface="Arial"/>
                <a:cs typeface="Arial"/>
              </a:rPr>
              <a:t>triển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khả năng </a:t>
            </a:r>
            <a:r>
              <a:rPr sz="3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phân</a:t>
            </a:r>
            <a:r>
              <a:rPr sz="36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biệt</a:t>
            </a:r>
            <a:endParaRPr sz="36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590"/>
              </a:spcBef>
            </a:pPr>
            <a:r>
              <a:rPr sz="3600" u="heavy" spc="-9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email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đáng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ngờ</a:t>
            </a:r>
            <a:endParaRPr sz="3600">
              <a:latin typeface="Arial"/>
              <a:cs typeface="Arial"/>
            </a:endParaRPr>
          </a:p>
          <a:p>
            <a:pPr marL="521334" indent="-509270">
              <a:lnSpc>
                <a:spcPct val="100000"/>
              </a:lnSpc>
              <a:spcBef>
                <a:spcPts val="2030"/>
              </a:spcBef>
              <a:buAutoNum type="arabicPeriod" startAt="2"/>
              <a:tabLst>
                <a:tab pos="521970" algn="l"/>
              </a:tabLst>
            </a:pPr>
            <a:r>
              <a:rPr sz="3600" b="1" dirty="0">
                <a:latin typeface="Arial"/>
                <a:cs typeface="Arial"/>
              </a:rPr>
              <a:t>Nếu </a:t>
            </a:r>
            <a:r>
              <a:rPr sz="3600" b="1" spc="-5" dirty="0">
                <a:latin typeface="Arial"/>
                <a:cs typeface="Arial"/>
              </a:rPr>
              <a:t>bạn </a:t>
            </a:r>
            <a:r>
              <a:rPr sz="3600" b="1" dirty="0">
                <a:latin typeface="Arial"/>
                <a:cs typeface="Arial"/>
              </a:rPr>
              <a:t>có </a:t>
            </a:r>
            <a:r>
              <a:rPr sz="3600" b="1" spc="5" dirty="0">
                <a:latin typeface="Arial"/>
                <a:cs typeface="Arial"/>
              </a:rPr>
              <a:t>vẻ </a:t>
            </a:r>
            <a:r>
              <a:rPr sz="3600" b="1" dirty="0">
                <a:latin typeface="Arial"/>
                <a:cs typeface="Arial"/>
              </a:rPr>
              <a:t>nghi </a:t>
            </a:r>
            <a:r>
              <a:rPr sz="3600" b="1" spc="-5" dirty="0">
                <a:latin typeface="Arial"/>
                <a:cs typeface="Arial"/>
              </a:rPr>
              <a:t>ngờ, </a:t>
            </a:r>
            <a:r>
              <a:rPr sz="3600" b="1" dirty="0">
                <a:latin typeface="Arial"/>
                <a:cs typeface="Arial"/>
              </a:rPr>
              <a:t>ngay lập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tức</a:t>
            </a:r>
            <a:endParaRPr sz="36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600"/>
              </a:spcBef>
            </a:pP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báo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cáo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cho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'Liên </a:t>
            </a:r>
            <a:r>
              <a:rPr sz="36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hệ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phụ</a:t>
            </a:r>
            <a:r>
              <a:rPr sz="3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trách</a:t>
            </a:r>
            <a:endParaRPr sz="36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265"/>
              </a:spcBef>
            </a:pP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báo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cáo spammail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' </a:t>
            </a:r>
            <a:r>
              <a:rPr sz="3600" b="1" dirty="0">
                <a:latin typeface="Arial"/>
                <a:cs typeface="Arial"/>
              </a:rPr>
              <a:t>không do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dự</a:t>
            </a:r>
            <a:endParaRPr sz="3600">
              <a:latin typeface="Arial"/>
              <a:cs typeface="Arial"/>
            </a:endParaRPr>
          </a:p>
          <a:p>
            <a:pPr marL="520065" marR="1428115" indent="-508000">
              <a:lnSpc>
                <a:spcPts val="4300"/>
              </a:lnSpc>
              <a:spcBef>
                <a:spcPts val="3150"/>
              </a:spcBef>
              <a:buAutoNum type="arabicPeriod" startAt="3"/>
              <a:tabLst>
                <a:tab pos="520700" algn="l"/>
              </a:tabLst>
            </a:pPr>
            <a:r>
              <a:rPr sz="3600" b="1" spc="-70" dirty="0">
                <a:latin typeface="Arial"/>
                <a:cs typeface="Arial"/>
              </a:rPr>
              <a:t>Để </a:t>
            </a:r>
            <a:r>
              <a:rPr sz="3600" b="1" dirty="0">
                <a:latin typeface="Arial"/>
                <a:cs typeface="Arial"/>
              </a:rPr>
              <a:t>thực </a:t>
            </a:r>
            <a:r>
              <a:rPr sz="3600" b="1" spc="-5" dirty="0">
                <a:latin typeface="Arial"/>
                <a:cs typeface="Arial"/>
              </a:rPr>
              <a:t>hiện </a:t>
            </a:r>
            <a:r>
              <a:rPr sz="3600" b="1" spc="40" dirty="0">
                <a:latin typeface="Arial"/>
                <a:cs typeface="Arial"/>
              </a:rPr>
              <a:t>triệtđể</a:t>
            </a:r>
            <a:r>
              <a:rPr sz="3600"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các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biện  pháp bảo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mật thông 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tin cho</a:t>
            </a:r>
            <a:r>
              <a:rPr sz="36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PC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" y="1846833"/>
            <a:ext cx="7607934" cy="4479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775" y="2148458"/>
            <a:ext cx="7650480" cy="260985"/>
          </a:xfrm>
          <a:custGeom>
            <a:avLst/>
            <a:gdLst/>
            <a:ahLst/>
            <a:cxnLst/>
            <a:rect l="l" t="t" r="r" b="b"/>
            <a:pathLst>
              <a:path w="7650480" h="260985">
                <a:moveTo>
                  <a:pt x="0" y="260985"/>
                </a:moveTo>
                <a:lnTo>
                  <a:pt x="7650480" y="260985"/>
                </a:lnTo>
                <a:lnTo>
                  <a:pt x="7650480" y="0"/>
                </a:lnTo>
                <a:lnTo>
                  <a:pt x="0" y="0"/>
                </a:lnTo>
                <a:lnTo>
                  <a:pt x="0" y="2609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939" y="29972"/>
            <a:ext cx="595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1-1. Hãy </a:t>
            </a:r>
            <a:r>
              <a:rPr dirty="0"/>
              <a:t>cẩn </a:t>
            </a:r>
            <a:r>
              <a:rPr spc="-5" dirty="0"/>
              <a:t>thận </a:t>
            </a:r>
            <a:r>
              <a:rPr dirty="0"/>
              <a:t>về </a:t>
            </a:r>
            <a:r>
              <a:rPr spc="-5" dirty="0"/>
              <a:t>loại muốn</a:t>
            </a:r>
            <a:r>
              <a:rPr spc="-40" dirty="0"/>
              <a:t> </a:t>
            </a:r>
            <a:r>
              <a:rPr dirty="0"/>
              <a:t>bạn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13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238759" y="549910"/>
            <a:ext cx="8921115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965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mở </a:t>
            </a:r>
            <a:r>
              <a:rPr sz="2800" b="1" spc="-5" dirty="0">
                <a:latin typeface="Arial"/>
                <a:cs typeface="Arial"/>
              </a:rPr>
              <a:t>tập tin đính kèm!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(1)</a:t>
            </a:r>
            <a:endParaRPr sz="2800">
              <a:latin typeface="Arial"/>
              <a:cs typeface="Arial"/>
            </a:endParaRPr>
          </a:p>
          <a:p>
            <a:pPr marL="12700" marR="726440">
              <a:lnSpc>
                <a:spcPct val="101000"/>
              </a:lnSpc>
              <a:spcBef>
                <a:spcPts val="65"/>
              </a:spcBef>
            </a:pP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Bạn </a:t>
            </a:r>
            <a:r>
              <a:rPr sz="2000" b="1" spc="-5" dirty="0">
                <a:solidFill>
                  <a:srgbClr val="3333FF"/>
                </a:solidFill>
                <a:latin typeface="Arial"/>
                <a:cs typeface="Arial"/>
              </a:rPr>
              <a:t>(cô </a:t>
            </a:r>
            <a:r>
              <a:rPr sz="2000" b="1" dirty="0">
                <a:solidFill>
                  <a:srgbClr val="3333FF"/>
                </a:solidFill>
                <a:latin typeface="Arial"/>
                <a:cs typeface="Arial"/>
              </a:rPr>
              <a:t>Sumitomo </a:t>
            </a:r>
            <a:r>
              <a:rPr sz="2000" b="1" spc="-5" dirty="0">
                <a:solidFill>
                  <a:srgbClr val="3333FF"/>
                </a:solidFill>
                <a:latin typeface="Arial"/>
                <a:cs typeface="Arial"/>
              </a:rPr>
              <a:t>Denko) </a:t>
            </a:r>
            <a:r>
              <a:rPr sz="2000" spc="-5" dirty="0">
                <a:latin typeface="Arial"/>
                <a:cs typeface="Arial"/>
              </a:rPr>
              <a:t>đã nhận được email từ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Sumitomo Dentaro  những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người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thực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sự tồn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tại trong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công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5625" y="2164207"/>
            <a:ext cx="5410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sumitomo </a:t>
            </a:r>
            <a:r>
              <a:rPr sz="1400" dirty="0">
                <a:latin typeface="Arial"/>
                <a:cs typeface="Arial"/>
              </a:rPr>
              <a:t>nha </a:t>
            </a:r>
            <a:r>
              <a:rPr sz="1400" spc="-5" dirty="0">
                <a:latin typeface="Arial"/>
                <a:cs typeface="Arial"/>
              </a:rPr>
              <a:t>khoa (Sumitomo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Dentaro</a:t>
            </a:r>
            <a:r>
              <a:rPr sz="1400" spc="-5" dirty="0">
                <a:latin typeface="MS Gothic"/>
                <a:cs typeface="MS Gothic"/>
              </a:rPr>
              <a:t>＜</a:t>
            </a:r>
            <a:r>
              <a:rPr sz="1400" spc="-5" dirty="0">
                <a:latin typeface="Arial"/>
                <a:cs typeface="Arial"/>
                <a:hlinkClick r:id="rId5"/>
              </a:rPr>
              <a:t>z-tanaka@abc-wire.co.jp&gt;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460" y="2422270"/>
            <a:ext cx="1910080" cy="190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00" dirty="0">
                <a:latin typeface="Arial"/>
                <a:cs typeface="Arial"/>
              </a:rPr>
              <a:t>sato </a:t>
            </a:r>
            <a:r>
              <a:rPr sz="1400" spc="-5" dirty="0">
                <a:latin typeface="Arial"/>
                <a:cs typeface="Arial"/>
              </a:rPr>
              <a:t>denko (Sato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Denko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4082" y="2422270"/>
            <a:ext cx="600710" cy="190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4160" y="2612770"/>
            <a:ext cx="2556510" cy="317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493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590"/>
              </a:spcBef>
            </a:pPr>
            <a:r>
              <a:rPr sz="1400" spc="-5" dirty="0">
                <a:latin typeface="Arial"/>
                <a:cs typeface="Arial"/>
              </a:rPr>
              <a:t>sato denko (Sato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Denko)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0727" y="4389882"/>
            <a:ext cx="3403600" cy="8756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572770">
              <a:lnSpc>
                <a:spcPts val="3340"/>
              </a:lnSpc>
              <a:spcBef>
                <a:spcPts val="225"/>
              </a:spcBef>
            </a:pPr>
            <a:r>
              <a:rPr sz="2800" b="1" spc="-5" dirty="0">
                <a:solidFill>
                  <a:srgbClr val="E01F2B"/>
                </a:solidFill>
                <a:latin typeface="Arial"/>
                <a:cs typeface="Arial"/>
              </a:rPr>
              <a:t>Bạn sẽ tập</a:t>
            </a:r>
            <a:r>
              <a:rPr sz="2800" b="1" spc="-55" dirty="0">
                <a:solidFill>
                  <a:srgbClr val="E01F2B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E01F2B"/>
                </a:solidFill>
                <a:latin typeface="Arial"/>
                <a:cs typeface="Arial"/>
              </a:rPr>
              <a:t>trung  vào phần</a:t>
            </a:r>
            <a:r>
              <a:rPr sz="2800" b="1" spc="-20" dirty="0">
                <a:solidFill>
                  <a:srgbClr val="E01F2B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E01F2B"/>
                </a:solidFill>
                <a:latin typeface="Arial"/>
                <a:cs typeface="Arial"/>
              </a:rPr>
              <a:t>nào?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609" y="5603113"/>
            <a:ext cx="3952240" cy="6115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 marR="711835"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latin typeface="Arial"/>
                <a:cs typeface="Arial"/>
              </a:rPr>
              <a:t>sumitomo </a:t>
            </a:r>
            <a:r>
              <a:rPr sz="1400" dirty="0">
                <a:latin typeface="Arial"/>
                <a:cs typeface="Arial"/>
              </a:rPr>
              <a:t>nha </a:t>
            </a:r>
            <a:r>
              <a:rPr sz="1400" spc="-5" dirty="0">
                <a:latin typeface="Arial"/>
                <a:cs typeface="Arial"/>
              </a:rPr>
              <a:t>khoa (Sumitomo Dentaro  </a:t>
            </a:r>
            <a:r>
              <a:rPr sz="1400" u="heavy" spc="-5" dirty="0">
                <a:solidFill>
                  <a:srgbClr val="0075C2"/>
                </a:solidFill>
                <a:uFill>
                  <a:solidFill>
                    <a:srgbClr val="0075C2"/>
                  </a:solidFill>
                </a:uFill>
                <a:latin typeface="Arial"/>
                <a:cs typeface="Arial"/>
                <a:hlinkClick r:id="rId6"/>
              </a:rPr>
              <a:t>dentaro-sumitomo@sws.com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230" y="1364602"/>
            <a:ext cx="7607934" cy="4480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860" y="1671320"/>
            <a:ext cx="5419725" cy="259079"/>
          </a:xfrm>
          <a:custGeom>
            <a:avLst/>
            <a:gdLst/>
            <a:ahLst/>
            <a:cxnLst/>
            <a:rect l="l" t="t" r="r" b="b"/>
            <a:pathLst>
              <a:path w="5419725" h="259080">
                <a:moveTo>
                  <a:pt x="0" y="259079"/>
                </a:moveTo>
                <a:lnTo>
                  <a:pt x="5419724" y="259079"/>
                </a:lnTo>
                <a:lnTo>
                  <a:pt x="5419724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5850" y="1271905"/>
            <a:ext cx="1440180" cy="361315"/>
          </a:xfrm>
          <a:custGeom>
            <a:avLst/>
            <a:gdLst/>
            <a:ahLst/>
            <a:cxnLst/>
            <a:rect l="l" t="t" r="r" b="b"/>
            <a:pathLst>
              <a:path w="1440180" h="361314">
                <a:moveTo>
                  <a:pt x="1379855" y="0"/>
                </a:moveTo>
                <a:lnTo>
                  <a:pt x="60325" y="0"/>
                </a:lnTo>
                <a:lnTo>
                  <a:pt x="36830" y="4445"/>
                </a:lnTo>
                <a:lnTo>
                  <a:pt x="17780" y="17780"/>
                </a:lnTo>
                <a:lnTo>
                  <a:pt x="4444" y="36830"/>
                </a:lnTo>
                <a:lnTo>
                  <a:pt x="0" y="60325"/>
                </a:lnTo>
                <a:lnTo>
                  <a:pt x="0" y="300990"/>
                </a:lnTo>
                <a:lnTo>
                  <a:pt x="4444" y="324485"/>
                </a:lnTo>
                <a:lnTo>
                  <a:pt x="17780" y="343535"/>
                </a:lnTo>
                <a:lnTo>
                  <a:pt x="36830" y="356235"/>
                </a:lnTo>
                <a:lnTo>
                  <a:pt x="60325" y="361315"/>
                </a:lnTo>
                <a:lnTo>
                  <a:pt x="1379855" y="361315"/>
                </a:lnTo>
                <a:lnTo>
                  <a:pt x="1403350" y="356235"/>
                </a:lnTo>
                <a:lnTo>
                  <a:pt x="1422400" y="343535"/>
                </a:lnTo>
                <a:lnTo>
                  <a:pt x="1435735" y="324485"/>
                </a:lnTo>
                <a:lnTo>
                  <a:pt x="1440180" y="300990"/>
                </a:lnTo>
                <a:lnTo>
                  <a:pt x="1440180" y="60325"/>
                </a:lnTo>
                <a:lnTo>
                  <a:pt x="1435735" y="36830"/>
                </a:lnTo>
                <a:lnTo>
                  <a:pt x="1422400" y="17780"/>
                </a:lnTo>
                <a:lnTo>
                  <a:pt x="1403350" y="4445"/>
                </a:lnTo>
                <a:lnTo>
                  <a:pt x="1379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5850" y="1271905"/>
            <a:ext cx="1440180" cy="361315"/>
          </a:xfrm>
          <a:custGeom>
            <a:avLst/>
            <a:gdLst/>
            <a:ahLst/>
            <a:cxnLst/>
            <a:rect l="l" t="t" r="r" b="b"/>
            <a:pathLst>
              <a:path w="1440180" h="361314">
                <a:moveTo>
                  <a:pt x="0" y="60325"/>
                </a:moveTo>
                <a:lnTo>
                  <a:pt x="4444" y="36830"/>
                </a:lnTo>
                <a:lnTo>
                  <a:pt x="17780" y="17780"/>
                </a:lnTo>
                <a:lnTo>
                  <a:pt x="36830" y="4445"/>
                </a:lnTo>
                <a:lnTo>
                  <a:pt x="60325" y="0"/>
                </a:lnTo>
                <a:lnTo>
                  <a:pt x="1379855" y="0"/>
                </a:lnTo>
                <a:lnTo>
                  <a:pt x="1403350" y="4445"/>
                </a:lnTo>
                <a:lnTo>
                  <a:pt x="1422400" y="17780"/>
                </a:lnTo>
                <a:lnTo>
                  <a:pt x="1435735" y="36830"/>
                </a:lnTo>
                <a:lnTo>
                  <a:pt x="1440180" y="60325"/>
                </a:lnTo>
                <a:lnTo>
                  <a:pt x="1440180" y="300990"/>
                </a:lnTo>
                <a:lnTo>
                  <a:pt x="1435735" y="324485"/>
                </a:lnTo>
                <a:lnTo>
                  <a:pt x="1422400" y="343535"/>
                </a:lnTo>
                <a:lnTo>
                  <a:pt x="1403350" y="356235"/>
                </a:lnTo>
                <a:lnTo>
                  <a:pt x="1379855" y="361315"/>
                </a:lnTo>
                <a:lnTo>
                  <a:pt x="60325" y="361315"/>
                </a:lnTo>
                <a:lnTo>
                  <a:pt x="36830" y="356235"/>
                </a:lnTo>
                <a:lnTo>
                  <a:pt x="17780" y="343535"/>
                </a:lnTo>
                <a:lnTo>
                  <a:pt x="4444" y="324485"/>
                </a:lnTo>
                <a:lnTo>
                  <a:pt x="0" y="300990"/>
                </a:lnTo>
                <a:lnTo>
                  <a:pt x="0" y="60325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420" y="221996"/>
            <a:ext cx="595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1-1. Hãy </a:t>
            </a:r>
            <a:r>
              <a:rPr dirty="0"/>
              <a:t>cẩn </a:t>
            </a:r>
            <a:r>
              <a:rPr spc="-5" dirty="0"/>
              <a:t>thận </a:t>
            </a:r>
            <a:r>
              <a:rPr dirty="0"/>
              <a:t>về </a:t>
            </a:r>
            <a:r>
              <a:rPr spc="-5" dirty="0"/>
              <a:t>loại muốn</a:t>
            </a:r>
            <a:r>
              <a:rPr spc="-40" dirty="0"/>
              <a:t> </a:t>
            </a:r>
            <a:r>
              <a:rPr dirty="0"/>
              <a:t>bạn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85969" y="751078"/>
            <a:ext cx="4070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mở </a:t>
            </a:r>
            <a:r>
              <a:rPr sz="2800" b="1" spc="-5" dirty="0">
                <a:latin typeface="Arial"/>
                <a:cs typeface="Arial"/>
              </a:rPr>
              <a:t>tập tin đính kèm!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677" y="1328673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Điểm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1989" y="2051557"/>
            <a:ext cx="5655945" cy="15227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2865" rIns="0" bIns="0" rtlCol="0">
            <a:spAutoFit/>
          </a:bodyPr>
          <a:lstStyle/>
          <a:p>
            <a:pPr marL="109855">
              <a:lnSpc>
                <a:spcPts val="2140"/>
              </a:lnSpc>
              <a:spcBef>
                <a:spcPts val="495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 (1)</a:t>
            </a:r>
            <a:endParaRPr sz="1800">
              <a:latin typeface="Arial"/>
              <a:cs typeface="Arial"/>
            </a:endParaRPr>
          </a:p>
          <a:p>
            <a:pPr marL="109855" marR="480059">
              <a:lnSpc>
                <a:spcPts val="2160"/>
              </a:lnSpc>
              <a:spcBef>
                <a:spcPts val="55"/>
              </a:spcBef>
            </a:pPr>
            <a:r>
              <a:rPr sz="1800" spc="-5" dirty="0">
                <a:latin typeface="Arial"/>
                <a:cs typeface="Arial"/>
              </a:rPr>
              <a:t>Người gửi dường như là </a:t>
            </a:r>
            <a:r>
              <a:rPr sz="1800" dirty="0">
                <a:latin typeface="Arial"/>
                <a:cs typeface="Arial"/>
              </a:rPr>
              <a:t>Sumitomo </a:t>
            </a:r>
            <a:r>
              <a:rPr sz="1800" spc="-5" dirty="0">
                <a:latin typeface="Arial"/>
                <a:cs typeface="Arial"/>
              </a:rPr>
              <a:t>Dentaro của  công </a:t>
            </a:r>
            <a:r>
              <a:rPr sz="1800" dirty="0">
                <a:latin typeface="Arial"/>
                <a:cs typeface="Arial"/>
              </a:rPr>
              <a:t>ty. Tuy </a:t>
            </a:r>
            <a:r>
              <a:rPr sz="1800" spc="-5" dirty="0">
                <a:latin typeface="Arial"/>
                <a:cs typeface="Arial"/>
              </a:rPr>
              <a:t>nhiên, địa </a:t>
            </a:r>
            <a:r>
              <a:rPr sz="1800" dirty="0">
                <a:latin typeface="Arial"/>
                <a:cs typeface="Arial"/>
              </a:rPr>
              <a:t>chỉ </a:t>
            </a:r>
            <a:r>
              <a:rPr sz="1800" spc="-5" dirty="0">
                <a:latin typeface="Arial"/>
                <a:cs typeface="Arial"/>
              </a:rPr>
              <a:t>email không phải là địa  chỉ email </a:t>
            </a:r>
            <a:r>
              <a:rPr sz="1800" spc="-10" dirty="0">
                <a:latin typeface="Arial"/>
                <a:cs typeface="Arial"/>
              </a:rPr>
              <a:t>của </a:t>
            </a:r>
            <a:r>
              <a:rPr sz="1800" dirty="0">
                <a:latin typeface="Arial"/>
                <a:cs typeface="Arial"/>
              </a:rPr>
              <a:t>anh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ấy.</a:t>
            </a:r>
            <a:endParaRPr sz="1800">
              <a:latin typeface="Arial"/>
              <a:cs typeface="Arial"/>
            </a:endParaRPr>
          </a:p>
          <a:p>
            <a:pPr marL="109855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Tên miền </a:t>
            </a:r>
            <a:r>
              <a:rPr sz="1800" dirty="0">
                <a:latin typeface="Arial"/>
                <a:cs typeface="Arial"/>
              </a:rPr>
              <a:t>(sau </a:t>
            </a:r>
            <a:r>
              <a:rPr sz="1800" spc="-5" dirty="0">
                <a:latin typeface="Arial"/>
                <a:cs typeface="Arial"/>
              </a:rPr>
              <a:t>@) không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sws.com.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8245" y="4573003"/>
            <a:ext cx="5180330" cy="1614170"/>
          </a:xfrm>
          <a:custGeom>
            <a:avLst/>
            <a:gdLst/>
            <a:ahLst/>
            <a:cxnLst/>
            <a:rect l="l" t="t" r="r" b="b"/>
            <a:pathLst>
              <a:path w="5180330" h="1614170">
                <a:moveTo>
                  <a:pt x="0" y="1614170"/>
                </a:moveTo>
                <a:lnTo>
                  <a:pt x="5180330" y="1614170"/>
                </a:lnTo>
                <a:lnTo>
                  <a:pt x="5180330" y="0"/>
                </a:lnTo>
                <a:lnTo>
                  <a:pt x="0" y="0"/>
                </a:lnTo>
                <a:lnTo>
                  <a:pt x="0" y="161417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6034" y="4624578"/>
            <a:ext cx="502856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※</a:t>
            </a:r>
            <a:r>
              <a:rPr sz="1800" b="1" u="heavy" spc="-630" dirty="0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Thận trọng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※</a:t>
            </a:r>
            <a:endParaRPr sz="1800">
              <a:latin typeface="MS Gothic"/>
              <a:cs typeface="MS Gothic"/>
            </a:endParaRPr>
          </a:p>
          <a:p>
            <a:pPr marL="12700">
              <a:lnSpc>
                <a:spcPts val="2125"/>
              </a:lnSpc>
            </a:pPr>
            <a:r>
              <a:rPr sz="1800" spc="-5" dirty="0">
                <a:latin typeface="Arial"/>
                <a:cs typeface="Arial"/>
              </a:rPr>
              <a:t>Hiển thị người gửi </a:t>
            </a:r>
            <a:r>
              <a:rPr sz="1800" dirty="0">
                <a:latin typeface="Arial"/>
                <a:cs typeface="Arial"/>
              </a:rPr>
              <a:t>dễ </a:t>
            </a:r>
            <a:r>
              <a:rPr sz="1800" spc="-5" dirty="0">
                <a:latin typeface="Arial"/>
                <a:cs typeface="Arial"/>
              </a:rPr>
              <a:t>dàng </a:t>
            </a:r>
            <a:r>
              <a:rPr sz="1800" dirty="0">
                <a:latin typeface="Arial"/>
                <a:cs typeface="Arial"/>
              </a:rPr>
              <a:t>bị </a:t>
            </a:r>
            <a:r>
              <a:rPr sz="1800" spc="-5" dirty="0">
                <a:latin typeface="Arial"/>
                <a:cs typeface="Arial"/>
              </a:rPr>
              <a:t>giả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mạo.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500"/>
              </a:lnSpc>
              <a:spcBef>
                <a:spcPts val="45"/>
              </a:spcBef>
            </a:pPr>
            <a:r>
              <a:rPr sz="1800" spc="-10" dirty="0">
                <a:latin typeface="Arial"/>
                <a:cs typeface="Arial"/>
              </a:rPr>
              <a:t>Nếu </a:t>
            </a:r>
            <a:r>
              <a:rPr sz="1800" spc="-5" dirty="0">
                <a:latin typeface="Arial"/>
                <a:cs typeface="Arial"/>
              </a:rPr>
              <a:t>bạn cảm </a:t>
            </a:r>
            <a:r>
              <a:rPr sz="1800" dirty="0">
                <a:latin typeface="Arial"/>
                <a:cs typeface="Arial"/>
              </a:rPr>
              <a:t>thấy </a:t>
            </a:r>
            <a:r>
              <a:rPr sz="1800" spc="-5" dirty="0">
                <a:latin typeface="Arial"/>
                <a:cs typeface="Arial"/>
              </a:rPr>
              <a:t>nghi </a:t>
            </a:r>
            <a:r>
              <a:rPr sz="1800" dirty="0">
                <a:latin typeface="Arial"/>
                <a:cs typeface="Arial"/>
              </a:rPr>
              <a:t>ngờ </a:t>
            </a:r>
            <a:r>
              <a:rPr sz="1800" spc="-5" dirty="0">
                <a:latin typeface="Arial"/>
                <a:cs typeface="Arial"/>
              </a:rPr>
              <a:t>mặc dù người gửi có  </a:t>
            </a:r>
            <a:r>
              <a:rPr sz="1800" dirty="0">
                <a:latin typeface="Arial"/>
                <a:cs typeface="Arial"/>
              </a:rPr>
              <a:t>vẻ </a:t>
            </a:r>
            <a:r>
              <a:rPr sz="1800" spc="-5" dirty="0">
                <a:latin typeface="Arial"/>
                <a:cs typeface="Arial"/>
              </a:rPr>
              <a:t>là người quen hoặc </a:t>
            </a:r>
            <a:r>
              <a:rPr sz="1800" dirty="0">
                <a:latin typeface="Arial"/>
                <a:cs typeface="Arial"/>
              </a:rPr>
              <a:t>khách </a:t>
            </a:r>
            <a:r>
              <a:rPr sz="1800" spc="-5" dirty="0">
                <a:latin typeface="Arial"/>
                <a:cs typeface="Arial"/>
              </a:rPr>
              <a:t>hàng, đừng </a:t>
            </a:r>
            <a:r>
              <a:rPr sz="1800" dirty="0">
                <a:latin typeface="Arial"/>
                <a:cs typeface="Arial"/>
              </a:rPr>
              <a:t>trực  </a:t>
            </a:r>
            <a:r>
              <a:rPr sz="1800" spc="-5" dirty="0">
                <a:latin typeface="Arial"/>
                <a:cs typeface="Arial"/>
              </a:rPr>
              <a:t>tiếp </a:t>
            </a:r>
            <a:r>
              <a:rPr sz="1800" dirty="0">
                <a:latin typeface="Arial"/>
                <a:cs typeface="Arial"/>
              </a:rPr>
              <a:t>trả </a:t>
            </a:r>
            <a:r>
              <a:rPr sz="1800" spc="-5" dirty="0">
                <a:latin typeface="Arial"/>
                <a:cs typeface="Arial"/>
              </a:rPr>
              <a:t>lời </a:t>
            </a:r>
            <a:r>
              <a:rPr sz="1800" dirty="0">
                <a:latin typeface="Arial"/>
                <a:cs typeface="Arial"/>
              </a:rPr>
              <a:t>nó. </a:t>
            </a:r>
            <a:r>
              <a:rPr sz="1800" spc="-5" dirty="0">
                <a:latin typeface="Arial"/>
                <a:cs typeface="Arial"/>
              </a:rPr>
              <a:t>Confirm </a:t>
            </a:r>
            <a:r>
              <a:rPr sz="1800" dirty="0">
                <a:latin typeface="Arial"/>
                <a:cs typeface="Arial"/>
              </a:rPr>
              <a:t>nó </a:t>
            </a:r>
            <a:r>
              <a:rPr sz="1800" spc="-5" dirty="0">
                <a:latin typeface="Arial"/>
                <a:cs typeface="Arial"/>
              </a:rPr>
              <a:t>với một tuyến đường  khác.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14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184" y="1379562"/>
            <a:ext cx="7607934" cy="4480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5909" y="1662810"/>
            <a:ext cx="2606040" cy="259079"/>
          </a:xfrm>
          <a:custGeom>
            <a:avLst/>
            <a:gdLst/>
            <a:ahLst/>
            <a:cxnLst/>
            <a:rect l="l" t="t" r="r" b="b"/>
            <a:pathLst>
              <a:path w="2606040" h="259080">
                <a:moveTo>
                  <a:pt x="0" y="259079"/>
                </a:moveTo>
                <a:lnTo>
                  <a:pt x="2606040" y="259079"/>
                </a:lnTo>
                <a:lnTo>
                  <a:pt x="2606040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8750" y="1263396"/>
            <a:ext cx="1440180" cy="361315"/>
          </a:xfrm>
          <a:custGeom>
            <a:avLst/>
            <a:gdLst/>
            <a:ahLst/>
            <a:cxnLst/>
            <a:rect l="l" t="t" r="r" b="b"/>
            <a:pathLst>
              <a:path w="1440179" h="361315">
                <a:moveTo>
                  <a:pt x="1379854" y="0"/>
                </a:moveTo>
                <a:lnTo>
                  <a:pt x="60325" y="0"/>
                </a:lnTo>
                <a:lnTo>
                  <a:pt x="36829" y="5079"/>
                </a:lnTo>
                <a:lnTo>
                  <a:pt x="17779" y="17779"/>
                </a:lnTo>
                <a:lnTo>
                  <a:pt x="4445" y="36829"/>
                </a:lnTo>
                <a:lnTo>
                  <a:pt x="0" y="60325"/>
                </a:lnTo>
                <a:lnTo>
                  <a:pt x="0" y="300989"/>
                </a:lnTo>
                <a:lnTo>
                  <a:pt x="4445" y="324484"/>
                </a:lnTo>
                <a:lnTo>
                  <a:pt x="17779" y="343534"/>
                </a:lnTo>
                <a:lnTo>
                  <a:pt x="36829" y="356869"/>
                </a:lnTo>
                <a:lnTo>
                  <a:pt x="60325" y="361314"/>
                </a:lnTo>
                <a:lnTo>
                  <a:pt x="1379854" y="361314"/>
                </a:lnTo>
                <a:lnTo>
                  <a:pt x="1403350" y="356869"/>
                </a:lnTo>
                <a:lnTo>
                  <a:pt x="1422400" y="343534"/>
                </a:lnTo>
                <a:lnTo>
                  <a:pt x="1435100" y="324484"/>
                </a:lnTo>
                <a:lnTo>
                  <a:pt x="1440179" y="300989"/>
                </a:lnTo>
                <a:lnTo>
                  <a:pt x="1440179" y="60325"/>
                </a:lnTo>
                <a:lnTo>
                  <a:pt x="1435100" y="36829"/>
                </a:lnTo>
                <a:lnTo>
                  <a:pt x="1422400" y="17779"/>
                </a:lnTo>
                <a:lnTo>
                  <a:pt x="1403350" y="5079"/>
                </a:lnTo>
                <a:lnTo>
                  <a:pt x="1379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8750" y="1263396"/>
            <a:ext cx="1440180" cy="361315"/>
          </a:xfrm>
          <a:custGeom>
            <a:avLst/>
            <a:gdLst/>
            <a:ahLst/>
            <a:cxnLst/>
            <a:rect l="l" t="t" r="r" b="b"/>
            <a:pathLst>
              <a:path w="1440179" h="361315">
                <a:moveTo>
                  <a:pt x="0" y="60325"/>
                </a:moveTo>
                <a:lnTo>
                  <a:pt x="4445" y="36829"/>
                </a:lnTo>
                <a:lnTo>
                  <a:pt x="17779" y="17779"/>
                </a:lnTo>
                <a:lnTo>
                  <a:pt x="36829" y="5079"/>
                </a:lnTo>
                <a:lnTo>
                  <a:pt x="60325" y="0"/>
                </a:lnTo>
                <a:lnTo>
                  <a:pt x="1379854" y="0"/>
                </a:lnTo>
                <a:lnTo>
                  <a:pt x="1403350" y="5079"/>
                </a:lnTo>
                <a:lnTo>
                  <a:pt x="1422400" y="17779"/>
                </a:lnTo>
                <a:lnTo>
                  <a:pt x="1435100" y="36829"/>
                </a:lnTo>
                <a:lnTo>
                  <a:pt x="1440179" y="60325"/>
                </a:lnTo>
                <a:lnTo>
                  <a:pt x="1440179" y="300989"/>
                </a:lnTo>
                <a:lnTo>
                  <a:pt x="1435100" y="324484"/>
                </a:lnTo>
                <a:lnTo>
                  <a:pt x="1422400" y="343534"/>
                </a:lnTo>
                <a:lnTo>
                  <a:pt x="1403350" y="356869"/>
                </a:lnTo>
                <a:lnTo>
                  <a:pt x="1379854" y="361314"/>
                </a:lnTo>
                <a:lnTo>
                  <a:pt x="60325" y="361314"/>
                </a:lnTo>
                <a:lnTo>
                  <a:pt x="36829" y="356869"/>
                </a:lnTo>
                <a:lnTo>
                  <a:pt x="17779" y="343534"/>
                </a:lnTo>
                <a:lnTo>
                  <a:pt x="4445" y="324484"/>
                </a:lnTo>
                <a:lnTo>
                  <a:pt x="0" y="300989"/>
                </a:lnTo>
                <a:lnTo>
                  <a:pt x="0" y="60325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820" y="5527382"/>
            <a:ext cx="2954020" cy="321945"/>
          </a:xfrm>
          <a:custGeom>
            <a:avLst/>
            <a:gdLst/>
            <a:ahLst/>
            <a:cxnLst/>
            <a:rect l="l" t="t" r="r" b="b"/>
            <a:pathLst>
              <a:path w="2954020" h="321945">
                <a:moveTo>
                  <a:pt x="0" y="321945"/>
                </a:moveTo>
                <a:lnTo>
                  <a:pt x="2954020" y="321945"/>
                </a:lnTo>
                <a:lnTo>
                  <a:pt x="2954020" y="0"/>
                </a:lnTo>
                <a:lnTo>
                  <a:pt x="0" y="0"/>
                </a:lnTo>
                <a:lnTo>
                  <a:pt x="0" y="32194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925" y="5149596"/>
            <a:ext cx="1440180" cy="361315"/>
          </a:xfrm>
          <a:custGeom>
            <a:avLst/>
            <a:gdLst/>
            <a:ahLst/>
            <a:cxnLst/>
            <a:rect l="l" t="t" r="r" b="b"/>
            <a:pathLst>
              <a:path w="1440180" h="361314">
                <a:moveTo>
                  <a:pt x="1379855" y="0"/>
                </a:moveTo>
                <a:lnTo>
                  <a:pt x="59689" y="0"/>
                </a:lnTo>
                <a:lnTo>
                  <a:pt x="36194" y="5079"/>
                </a:lnTo>
                <a:lnTo>
                  <a:pt x="17144" y="17779"/>
                </a:lnTo>
                <a:lnTo>
                  <a:pt x="4444" y="36829"/>
                </a:lnTo>
                <a:lnTo>
                  <a:pt x="0" y="60324"/>
                </a:lnTo>
                <a:lnTo>
                  <a:pt x="0" y="300989"/>
                </a:lnTo>
                <a:lnTo>
                  <a:pt x="4444" y="324484"/>
                </a:lnTo>
                <a:lnTo>
                  <a:pt x="17144" y="343534"/>
                </a:lnTo>
                <a:lnTo>
                  <a:pt x="36194" y="356869"/>
                </a:lnTo>
                <a:lnTo>
                  <a:pt x="59689" y="361314"/>
                </a:lnTo>
                <a:lnTo>
                  <a:pt x="1379855" y="361314"/>
                </a:lnTo>
                <a:lnTo>
                  <a:pt x="1403350" y="356869"/>
                </a:lnTo>
                <a:lnTo>
                  <a:pt x="1422400" y="343534"/>
                </a:lnTo>
                <a:lnTo>
                  <a:pt x="1435100" y="324484"/>
                </a:lnTo>
                <a:lnTo>
                  <a:pt x="1440180" y="300989"/>
                </a:lnTo>
                <a:lnTo>
                  <a:pt x="1440180" y="60324"/>
                </a:lnTo>
                <a:lnTo>
                  <a:pt x="1435100" y="36829"/>
                </a:lnTo>
                <a:lnTo>
                  <a:pt x="1422400" y="17779"/>
                </a:lnTo>
                <a:lnTo>
                  <a:pt x="1403350" y="5079"/>
                </a:lnTo>
                <a:lnTo>
                  <a:pt x="1379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925" y="5149596"/>
            <a:ext cx="1440180" cy="361315"/>
          </a:xfrm>
          <a:custGeom>
            <a:avLst/>
            <a:gdLst/>
            <a:ahLst/>
            <a:cxnLst/>
            <a:rect l="l" t="t" r="r" b="b"/>
            <a:pathLst>
              <a:path w="1440180" h="361314">
                <a:moveTo>
                  <a:pt x="0" y="60324"/>
                </a:moveTo>
                <a:lnTo>
                  <a:pt x="4444" y="36829"/>
                </a:lnTo>
                <a:lnTo>
                  <a:pt x="17144" y="17779"/>
                </a:lnTo>
                <a:lnTo>
                  <a:pt x="36194" y="5079"/>
                </a:lnTo>
                <a:lnTo>
                  <a:pt x="59689" y="0"/>
                </a:lnTo>
                <a:lnTo>
                  <a:pt x="1379855" y="0"/>
                </a:lnTo>
                <a:lnTo>
                  <a:pt x="1403350" y="5079"/>
                </a:lnTo>
                <a:lnTo>
                  <a:pt x="1422400" y="17779"/>
                </a:lnTo>
                <a:lnTo>
                  <a:pt x="1435100" y="36829"/>
                </a:lnTo>
                <a:lnTo>
                  <a:pt x="1440180" y="60324"/>
                </a:lnTo>
                <a:lnTo>
                  <a:pt x="1440180" y="300989"/>
                </a:lnTo>
                <a:lnTo>
                  <a:pt x="1435100" y="324484"/>
                </a:lnTo>
                <a:lnTo>
                  <a:pt x="1422400" y="343534"/>
                </a:lnTo>
                <a:lnTo>
                  <a:pt x="1403350" y="356869"/>
                </a:lnTo>
                <a:lnTo>
                  <a:pt x="1379855" y="361314"/>
                </a:lnTo>
                <a:lnTo>
                  <a:pt x="59689" y="361314"/>
                </a:lnTo>
                <a:lnTo>
                  <a:pt x="36194" y="356869"/>
                </a:lnTo>
                <a:lnTo>
                  <a:pt x="17144" y="343534"/>
                </a:lnTo>
                <a:lnTo>
                  <a:pt x="4444" y="324484"/>
                </a:lnTo>
                <a:lnTo>
                  <a:pt x="0" y="300989"/>
                </a:lnTo>
                <a:lnTo>
                  <a:pt x="0" y="60324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315" y="2029841"/>
            <a:ext cx="1131570" cy="1596390"/>
          </a:xfrm>
          <a:custGeom>
            <a:avLst/>
            <a:gdLst/>
            <a:ahLst/>
            <a:cxnLst/>
            <a:rect l="l" t="t" r="r" b="b"/>
            <a:pathLst>
              <a:path w="1131570" h="1596389">
                <a:moveTo>
                  <a:pt x="0" y="0"/>
                </a:moveTo>
                <a:lnTo>
                  <a:pt x="1131570" y="1596390"/>
                </a:lnTo>
              </a:path>
            </a:pathLst>
          </a:custGeom>
          <a:ln w="19812">
            <a:solidFill>
              <a:srgbClr val="FFB4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3100" y="4847335"/>
            <a:ext cx="2770505" cy="840740"/>
          </a:xfrm>
          <a:custGeom>
            <a:avLst/>
            <a:gdLst/>
            <a:ahLst/>
            <a:cxnLst/>
            <a:rect l="l" t="t" r="r" b="b"/>
            <a:pathLst>
              <a:path w="2770504" h="840739">
                <a:moveTo>
                  <a:pt x="0" y="840701"/>
                </a:moveTo>
                <a:lnTo>
                  <a:pt x="2770504" y="0"/>
                </a:lnTo>
              </a:path>
            </a:pathLst>
          </a:custGeom>
          <a:ln w="19812">
            <a:solidFill>
              <a:srgbClr val="FFB4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420" y="217423"/>
            <a:ext cx="6603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1-1. Hãy </a:t>
            </a:r>
            <a:r>
              <a:rPr dirty="0"/>
              <a:t>cẩn </a:t>
            </a:r>
            <a:r>
              <a:rPr spc="-5" dirty="0"/>
              <a:t>thận </a:t>
            </a:r>
            <a:r>
              <a:rPr dirty="0"/>
              <a:t>về </a:t>
            </a:r>
            <a:r>
              <a:rPr spc="-5" dirty="0"/>
              <a:t>loại nhắc nhở</a:t>
            </a:r>
            <a:r>
              <a:rPr dirty="0"/>
              <a:t> </a:t>
            </a:r>
            <a:r>
              <a:rPr spc="-5" dirty="0"/>
              <a:t>bạn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15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5085969" y="744981"/>
            <a:ext cx="4070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mở </a:t>
            </a:r>
            <a:r>
              <a:rPr sz="2800" b="1" spc="-5" dirty="0">
                <a:latin typeface="Arial"/>
                <a:cs typeface="Arial"/>
              </a:rPr>
              <a:t>tập tin đính kèm!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(3)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6659" y="1319529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Đ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ể</a:t>
            </a:r>
            <a:r>
              <a:rPr sz="1800" b="1" spc="-5" dirty="0">
                <a:latin typeface="Arial"/>
                <a:cs typeface="Arial"/>
              </a:rPr>
              <a:t>m(</a:t>
            </a: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359" y="5228082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Đ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ể</a:t>
            </a:r>
            <a:r>
              <a:rPr sz="1800" b="1" spc="-5" dirty="0">
                <a:latin typeface="Arial"/>
                <a:cs typeface="Arial"/>
              </a:rPr>
              <a:t>m(</a:t>
            </a: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5870" y="3510788"/>
            <a:ext cx="4814570" cy="12331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3500" rIns="0" bIns="0" rtlCol="0">
            <a:spAutoFit/>
          </a:bodyPr>
          <a:lstStyle/>
          <a:p>
            <a:pPr marL="109855">
              <a:lnSpc>
                <a:spcPts val="2140"/>
              </a:lnSpc>
              <a:spcBef>
                <a:spcPts val="5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Điểm(2)</a:t>
            </a:r>
            <a:endParaRPr sz="1800">
              <a:latin typeface="Arial"/>
              <a:cs typeface="Arial"/>
            </a:endParaRPr>
          </a:p>
          <a:p>
            <a:pPr marL="109855" marR="966469">
              <a:lnSpc>
                <a:spcPts val="2160"/>
              </a:lnSpc>
              <a:spcBef>
                <a:spcPts val="55"/>
              </a:spcBef>
            </a:pPr>
            <a:r>
              <a:rPr sz="1800" spc="-5" dirty="0">
                <a:latin typeface="Arial"/>
                <a:cs typeface="Arial"/>
              </a:rPr>
              <a:t>Địa </a:t>
            </a:r>
            <a:r>
              <a:rPr sz="1800" dirty="0">
                <a:latin typeface="Arial"/>
                <a:cs typeface="Arial"/>
              </a:rPr>
              <a:t>chỉ </a:t>
            </a:r>
            <a:r>
              <a:rPr sz="1800" spc="-5" dirty="0">
                <a:latin typeface="Arial"/>
                <a:cs typeface="Arial"/>
              </a:rPr>
              <a:t>email của người gửi khác với  cái trong </a:t>
            </a:r>
            <a:r>
              <a:rPr sz="1800" dirty="0">
                <a:latin typeface="Arial"/>
                <a:cs typeface="Arial"/>
              </a:rPr>
              <a:t>phần </a:t>
            </a:r>
            <a:r>
              <a:rPr sz="1800" spc="-5" dirty="0">
                <a:latin typeface="Arial"/>
                <a:cs typeface="Arial"/>
              </a:rPr>
              <a:t>chữ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ký.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8305" y="1326413"/>
            <a:ext cx="8499475" cy="4488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410" y="1877567"/>
            <a:ext cx="2217420" cy="327660"/>
          </a:xfrm>
          <a:custGeom>
            <a:avLst/>
            <a:gdLst/>
            <a:ahLst/>
            <a:cxnLst/>
            <a:rect l="l" t="t" r="r" b="b"/>
            <a:pathLst>
              <a:path w="2217420" h="327660">
                <a:moveTo>
                  <a:pt x="0" y="327660"/>
                </a:moveTo>
                <a:lnTo>
                  <a:pt x="2217419" y="327660"/>
                </a:lnTo>
                <a:lnTo>
                  <a:pt x="2217419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184" y="1476883"/>
            <a:ext cx="1440180" cy="361315"/>
          </a:xfrm>
          <a:custGeom>
            <a:avLst/>
            <a:gdLst/>
            <a:ahLst/>
            <a:cxnLst/>
            <a:rect l="l" t="t" r="r" b="b"/>
            <a:pathLst>
              <a:path w="1440180" h="361314">
                <a:moveTo>
                  <a:pt x="1379855" y="0"/>
                </a:moveTo>
                <a:lnTo>
                  <a:pt x="59690" y="0"/>
                </a:lnTo>
                <a:lnTo>
                  <a:pt x="36195" y="4444"/>
                </a:lnTo>
                <a:lnTo>
                  <a:pt x="17145" y="17779"/>
                </a:lnTo>
                <a:lnTo>
                  <a:pt x="4445" y="36829"/>
                </a:lnTo>
                <a:lnTo>
                  <a:pt x="0" y="60325"/>
                </a:lnTo>
                <a:lnTo>
                  <a:pt x="0" y="300989"/>
                </a:lnTo>
                <a:lnTo>
                  <a:pt x="4445" y="324484"/>
                </a:lnTo>
                <a:lnTo>
                  <a:pt x="17145" y="343534"/>
                </a:lnTo>
                <a:lnTo>
                  <a:pt x="36195" y="356234"/>
                </a:lnTo>
                <a:lnTo>
                  <a:pt x="59690" y="361314"/>
                </a:lnTo>
                <a:lnTo>
                  <a:pt x="1379855" y="361314"/>
                </a:lnTo>
                <a:lnTo>
                  <a:pt x="1403350" y="356234"/>
                </a:lnTo>
                <a:lnTo>
                  <a:pt x="1422400" y="343534"/>
                </a:lnTo>
                <a:lnTo>
                  <a:pt x="1435100" y="324484"/>
                </a:lnTo>
                <a:lnTo>
                  <a:pt x="1440180" y="300989"/>
                </a:lnTo>
                <a:lnTo>
                  <a:pt x="1440180" y="60325"/>
                </a:lnTo>
                <a:lnTo>
                  <a:pt x="1435100" y="36829"/>
                </a:lnTo>
                <a:lnTo>
                  <a:pt x="1422400" y="17779"/>
                </a:lnTo>
                <a:lnTo>
                  <a:pt x="1403350" y="4444"/>
                </a:lnTo>
                <a:lnTo>
                  <a:pt x="1379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184" y="1476883"/>
            <a:ext cx="1440180" cy="361315"/>
          </a:xfrm>
          <a:custGeom>
            <a:avLst/>
            <a:gdLst/>
            <a:ahLst/>
            <a:cxnLst/>
            <a:rect l="l" t="t" r="r" b="b"/>
            <a:pathLst>
              <a:path w="1440180" h="361314">
                <a:moveTo>
                  <a:pt x="0" y="60325"/>
                </a:moveTo>
                <a:lnTo>
                  <a:pt x="4445" y="36829"/>
                </a:lnTo>
                <a:lnTo>
                  <a:pt x="17145" y="17779"/>
                </a:lnTo>
                <a:lnTo>
                  <a:pt x="36195" y="4444"/>
                </a:lnTo>
                <a:lnTo>
                  <a:pt x="59690" y="0"/>
                </a:lnTo>
                <a:lnTo>
                  <a:pt x="1379855" y="0"/>
                </a:lnTo>
                <a:lnTo>
                  <a:pt x="1403350" y="4444"/>
                </a:lnTo>
                <a:lnTo>
                  <a:pt x="1422400" y="17779"/>
                </a:lnTo>
                <a:lnTo>
                  <a:pt x="1435100" y="36829"/>
                </a:lnTo>
                <a:lnTo>
                  <a:pt x="1440180" y="60325"/>
                </a:lnTo>
                <a:lnTo>
                  <a:pt x="1440180" y="300989"/>
                </a:lnTo>
                <a:lnTo>
                  <a:pt x="1435100" y="324484"/>
                </a:lnTo>
                <a:lnTo>
                  <a:pt x="1422400" y="343534"/>
                </a:lnTo>
                <a:lnTo>
                  <a:pt x="1403350" y="356234"/>
                </a:lnTo>
                <a:lnTo>
                  <a:pt x="1379855" y="361314"/>
                </a:lnTo>
                <a:lnTo>
                  <a:pt x="59690" y="361314"/>
                </a:lnTo>
                <a:lnTo>
                  <a:pt x="36195" y="356234"/>
                </a:lnTo>
                <a:lnTo>
                  <a:pt x="17145" y="343534"/>
                </a:lnTo>
                <a:lnTo>
                  <a:pt x="4445" y="324484"/>
                </a:lnTo>
                <a:lnTo>
                  <a:pt x="0" y="300989"/>
                </a:lnTo>
                <a:lnTo>
                  <a:pt x="0" y="60325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420" y="159511"/>
            <a:ext cx="595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1-1. Hãy </a:t>
            </a:r>
            <a:r>
              <a:rPr dirty="0"/>
              <a:t>cẩn </a:t>
            </a:r>
            <a:r>
              <a:rPr spc="-5" dirty="0"/>
              <a:t>thận </a:t>
            </a:r>
            <a:r>
              <a:rPr dirty="0"/>
              <a:t>về </a:t>
            </a:r>
            <a:r>
              <a:rPr spc="-5" dirty="0"/>
              <a:t>loại muốn</a:t>
            </a:r>
            <a:r>
              <a:rPr spc="-40" dirty="0"/>
              <a:t> </a:t>
            </a:r>
            <a:r>
              <a:rPr dirty="0"/>
              <a:t>bạn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16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4765675" y="688593"/>
            <a:ext cx="4074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mở tập tin đính kèm!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(4)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3924" y="1410970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Đ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ể</a:t>
            </a:r>
            <a:r>
              <a:rPr sz="1800" b="1" spc="-5" dirty="0">
                <a:latin typeface="Arial"/>
                <a:cs typeface="Arial"/>
              </a:rPr>
              <a:t>m(</a:t>
            </a: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9950" y="2142998"/>
            <a:ext cx="6623684" cy="155638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2865" rIns="0" bIns="0" rtlCol="0">
            <a:spAutoFit/>
          </a:bodyPr>
          <a:lstStyle/>
          <a:p>
            <a:pPr marL="109220">
              <a:lnSpc>
                <a:spcPts val="2140"/>
              </a:lnSpc>
              <a:spcBef>
                <a:spcPts val="495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Điểm(3)</a:t>
            </a:r>
            <a:endParaRPr sz="1800">
              <a:latin typeface="Arial"/>
              <a:cs typeface="Arial"/>
            </a:endParaRPr>
          </a:p>
          <a:p>
            <a:pPr marL="109220" marR="1017905">
              <a:lnSpc>
                <a:spcPts val="2160"/>
              </a:lnSpc>
              <a:spcBef>
                <a:spcPts val="50"/>
              </a:spcBef>
            </a:pPr>
            <a:r>
              <a:rPr sz="1800" spc="-5" dirty="0">
                <a:latin typeface="Arial"/>
                <a:cs typeface="Arial"/>
              </a:rPr>
              <a:t>Tên của cô </a:t>
            </a:r>
            <a:r>
              <a:rPr sz="1800" dirty="0">
                <a:latin typeface="Arial"/>
                <a:cs typeface="Arial"/>
              </a:rPr>
              <a:t>Sato </a:t>
            </a:r>
            <a:r>
              <a:rPr sz="1800" spc="-5" dirty="0">
                <a:latin typeface="Arial"/>
                <a:cs typeface="Arial"/>
              </a:rPr>
              <a:t>Denko là </a:t>
            </a:r>
            <a:r>
              <a:rPr sz="1800" dirty="0">
                <a:latin typeface="Arial"/>
                <a:cs typeface="Arial"/>
              </a:rPr>
              <a:t>một </a:t>
            </a:r>
            <a:r>
              <a:rPr sz="1800" spc="-5" dirty="0">
                <a:latin typeface="Arial"/>
                <a:cs typeface="Arial"/>
              </a:rPr>
              <a:t>điểm </a:t>
            </a:r>
            <a:r>
              <a:rPr sz="1800" dirty="0">
                <a:latin typeface="Arial"/>
                <a:cs typeface="Arial"/>
              </a:rPr>
              <a:t>đến được </a:t>
            </a:r>
            <a:r>
              <a:rPr sz="1800" spc="-5" dirty="0">
                <a:latin typeface="Arial"/>
                <a:cs typeface="Arial"/>
              </a:rPr>
              <a:t>hiển thị  trong tiêu đề của email</a:t>
            </a:r>
            <a:r>
              <a:rPr sz="1800" dirty="0">
                <a:latin typeface="Arial"/>
                <a:cs typeface="Arial"/>
              </a:rPr>
              <a:t> này.</a:t>
            </a:r>
            <a:endParaRPr sz="1800">
              <a:latin typeface="Arial"/>
              <a:cs typeface="Arial"/>
            </a:endParaRPr>
          </a:p>
          <a:p>
            <a:pPr marL="109220" marR="217804">
              <a:lnSpc>
                <a:spcPts val="2080"/>
              </a:lnSpc>
              <a:spcBef>
                <a:spcPts val="70"/>
              </a:spcBef>
            </a:pPr>
            <a:r>
              <a:rPr sz="1800" spc="-5" dirty="0">
                <a:latin typeface="Arial"/>
                <a:cs typeface="Arial"/>
              </a:rPr>
              <a:t>Email doanh nghiệp không </a:t>
            </a:r>
            <a:r>
              <a:rPr sz="180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gửi với </a:t>
            </a:r>
            <a:r>
              <a:rPr sz="1800" dirty="0">
                <a:latin typeface="Arial"/>
                <a:cs typeface="Arial"/>
              </a:rPr>
              <a:t>tiêu </a:t>
            </a:r>
            <a:r>
              <a:rPr sz="1800" spc="-5" dirty="0">
                <a:latin typeface="Arial"/>
                <a:cs typeface="Arial"/>
              </a:rPr>
              <a:t>đề </a:t>
            </a:r>
            <a:r>
              <a:rPr sz="1800" dirty="0">
                <a:latin typeface="Arial"/>
                <a:cs typeface="Arial"/>
              </a:rPr>
              <a:t>như </a:t>
            </a:r>
            <a:r>
              <a:rPr sz="1800" spc="-5" dirty="0">
                <a:latin typeface="Arial"/>
                <a:cs typeface="Arial"/>
              </a:rPr>
              <a:t>vậy, phải  không?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345" y="1237424"/>
            <a:ext cx="8499475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7684" y="2794507"/>
            <a:ext cx="1574165" cy="382905"/>
          </a:xfrm>
          <a:custGeom>
            <a:avLst/>
            <a:gdLst/>
            <a:ahLst/>
            <a:cxnLst/>
            <a:rect l="l" t="t" r="r" b="b"/>
            <a:pathLst>
              <a:path w="1574164" h="382905">
                <a:moveTo>
                  <a:pt x="1510030" y="0"/>
                </a:moveTo>
                <a:lnTo>
                  <a:pt x="63500" y="0"/>
                </a:lnTo>
                <a:lnTo>
                  <a:pt x="38735" y="5079"/>
                </a:lnTo>
                <a:lnTo>
                  <a:pt x="18415" y="19050"/>
                </a:lnTo>
                <a:lnTo>
                  <a:pt x="4445" y="39369"/>
                </a:lnTo>
                <a:lnTo>
                  <a:pt x="0" y="64134"/>
                </a:lnTo>
                <a:lnTo>
                  <a:pt x="0" y="318769"/>
                </a:lnTo>
                <a:lnTo>
                  <a:pt x="4445" y="343534"/>
                </a:lnTo>
                <a:lnTo>
                  <a:pt x="18415" y="363854"/>
                </a:lnTo>
                <a:lnTo>
                  <a:pt x="38735" y="377825"/>
                </a:lnTo>
                <a:lnTo>
                  <a:pt x="63500" y="382904"/>
                </a:lnTo>
                <a:lnTo>
                  <a:pt x="1510030" y="382904"/>
                </a:lnTo>
                <a:lnTo>
                  <a:pt x="1534795" y="377825"/>
                </a:lnTo>
                <a:lnTo>
                  <a:pt x="1555115" y="363854"/>
                </a:lnTo>
                <a:lnTo>
                  <a:pt x="1569085" y="343534"/>
                </a:lnTo>
                <a:lnTo>
                  <a:pt x="1574165" y="318769"/>
                </a:lnTo>
                <a:lnTo>
                  <a:pt x="1574165" y="64134"/>
                </a:lnTo>
                <a:lnTo>
                  <a:pt x="1569085" y="39369"/>
                </a:lnTo>
                <a:lnTo>
                  <a:pt x="1555115" y="19050"/>
                </a:lnTo>
                <a:lnTo>
                  <a:pt x="1534795" y="5079"/>
                </a:lnTo>
                <a:lnTo>
                  <a:pt x="1510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684" y="2794507"/>
            <a:ext cx="1574165" cy="382905"/>
          </a:xfrm>
          <a:custGeom>
            <a:avLst/>
            <a:gdLst/>
            <a:ahLst/>
            <a:cxnLst/>
            <a:rect l="l" t="t" r="r" b="b"/>
            <a:pathLst>
              <a:path w="1574164" h="382905">
                <a:moveTo>
                  <a:pt x="0" y="64134"/>
                </a:moveTo>
                <a:lnTo>
                  <a:pt x="4445" y="39369"/>
                </a:lnTo>
                <a:lnTo>
                  <a:pt x="18415" y="19050"/>
                </a:lnTo>
                <a:lnTo>
                  <a:pt x="38735" y="5079"/>
                </a:lnTo>
                <a:lnTo>
                  <a:pt x="63500" y="0"/>
                </a:lnTo>
                <a:lnTo>
                  <a:pt x="1510030" y="0"/>
                </a:lnTo>
                <a:lnTo>
                  <a:pt x="1534795" y="5079"/>
                </a:lnTo>
                <a:lnTo>
                  <a:pt x="1555115" y="19050"/>
                </a:lnTo>
                <a:lnTo>
                  <a:pt x="1569085" y="39369"/>
                </a:lnTo>
                <a:lnTo>
                  <a:pt x="1574165" y="64134"/>
                </a:lnTo>
                <a:lnTo>
                  <a:pt x="1574165" y="318769"/>
                </a:lnTo>
                <a:lnTo>
                  <a:pt x="1569085" y="343534"/>
                </a:lnTo>
                <a:lnTo>
                  <a:pt x="1555115" y="363854"/>
                </a:lnTo>
                <a:lnTo>
                  <a:pt x="1534795" y="377825"/>
                </a:lnTo>
                <a:lnTo>
                  <a:pt x="1510030" y="382904"/>
                </a:lnTo>
                <a:lnTo>
                  <a:pt x="63500" y="382904"/>
                </a:lnTo>
                <a:lnTo>
                  <a:pt x="38735" y="377825"/>
                </a:lnTo>
                <a:lnTo>
                  <a:pt x="18415" y="363854"/>
                </a:lnTo>
                <a:lnTo>
                  <a:pt x="4445" y="343534"/>
                </a:lnTo>
                <a:lnTo>
                  <a:pt x="0" y="318769"/>
                </a:lnTo>
                <a:lnTo>
                  <a:pt x="0" y="64134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6890" y="3190748"/>
            <a:ext cx="5803900" cy="234950"/>
          </a:xfrm>
          <a:custGeom>
            <a:avLst/>
            <a:gdLst/>
            <a:ahLst/>
            <a:cxnLst/>
            <a:rect l="l" t="t" r="r" b="b"/>
            <a:pathLst>
              <a:path w="5803900" h="234950">
                <a:moveTo>
                  <a:pt x="0" y="234950"/>
                </a:moveTo>
                <a:lnTo>
                  <a:pt x="5803900" y="234950"/>
                </a:lnTo>
                <a:lnTo>
                  <a:pt x="58039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890" y="3484753"/>
            <a:ext cx="2345690" cy="233679"/>
          </a:xfrm>
          <a:custGeom>
            <a:avLst/>
            <a:gdLst/>
            <a:ahLst/>
            <a:cxnLst/>
            <a:rect l="l" t="t" r="r" b="b"/>
            <a:pathLst>
              <a:path w="2345690" h="233679">
                <a:moveTo>
                  <a:pt x="0" y="233680"/>
                </a:moveTo>
                <a:lnTo>
                  <a:pt x="2345690" y="233680"/>
                </a:lnTo>
                <a:lnTo>
                  <a:pt x="2345690" y="0"/>
                </a:lnTo>
                <a:lnTo>
                  <a:pt x="0" y="0"/>
                </a:lnTo>
                <a:lnTo>
                  <a:pt x="0" y="23368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684" y="3781933"/>
            <a:ext cx="1574165" cy="382270"/>
          </a:xfrm>
          <a:custGeom>
            <a:avLst/>
            <a:gdLst/>
            <a:ahLst/>
            <a:cxnLst/>
            <a:rect l="l" t="t" r="r" b="b"/>
            <a:pathLst>
              <a:path w="1574164" h="382270">
                <a:moveTo>
                  <a:pt x="1510030" y="0"/>
                </a:moveTo>
                <a:lnTo>
                  <a:pt x="63500" y="0"/>
                </a:lnTo>
                <a:lnTo>
                  <a:pt x="38735" y="5080"/>
                </a:lnTo>
                <a:lnTo>
                  <a:pt x="18415" y="18415"/>
                </a:lnTo>
                <a:lnTo>
                  <a:pt x="4445" y="38735"/>
                </a:lnTo>
                <a:lnTo>
                  <a:pt x="0" y="63500"/>
                </a:lnTo>
                <a:lnTo>
                  <a:pt x="0" y="318770"/>
                </a:lnTo>
                <a:lnTo>
                  <a:pt x="4445" y="343535"/>
                </a:lnTo>
                <a:lnTo>
                  <a:pt x="18415" y="363855"/>
                </a:lnTo>
                <a:lnTo>
                  <a:pt x="38735" y="377190"/>
                </a:lnTo>
                <a:lnTo>
                  <a:pt x="63500" y="382270"/>
                </a:lnTo>
                <a:lnTo>
                  <a:pt x="1510030" y="382270"/>
                </a:lnTo>
                <a:lnTo>
                  <a:pt x="1534795" y="377190"/>
                </a:lnTo>
                <a:lnTo>
                  <a:pt x="1555115" y="363855"/>
                </a:lnTo>
                <a:lnTo>
                  <a:pt x="1569085" y="343535"/>
                </a:lnTo>
                <a:lnTo>
                  <a:pt x="1574165" y="318770"/>
                </a:lnTo>
                <a:lnTo>
                  <a:pt x="1574165" y="63500"/>
                </a:lnTo>
                <a:lnTo>
                  <a:pt x="1569085" y="38735"/>
                </a:lnTo>
                <a:lnTo>
                  <a:pt x="1555115" y="18415"/>
                </a:lnTo>
                <a:lnTo>
                  <a:pt x="1534795" y="5080"/>
                </a:lnTo>
                <a:lnTo>
                  <a:pt x="1510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684" y="3781933"/>
            <a:ext cx="1574165" cy="382270"/>
          </a:xfrm>
          <a:custGeom>
            <a:avLst/>
            <a:gdLst/>
            <a:ahLst/>
            <a:cxnLst/>
            <a:rect l="l" t="t" r="r" b="b"/>
            <a:pathLst>
              <a:path w="1574164" h="382270">
                <a:moveTo>
                  <a:pt x="0" y="63500"/>
                </a:moveTo>
                <a:lnTo>
                  <a:pt x="4445" y="38735"/>
                </a:lnTo>
                <a:lnTo>
                  <a:pt x="18415" y="18415"/>
                </a:lnTo>
                <a:lnTo>
                  <a:pt x="38735" y="5080"/>
                </a:lnTo>
                <a:lnTo>
                  <a:pt x="63500" y="0"/>
                </a:lnTo>
                <a:lnTo>
                  <a:pt x="1510030" y="0"/>
                </a:lnTo>
                <a:lnTo>
                  <a:pt x="1534795" y="5080"/>
                </a:lnTo>
                <a:lnTo>
                  <a:pt x="1555115" y="18415"/>
                </a:lnTo>
                <a:lnTo>
                  <a:pt x="1569085" y="38735"/>
                </a:lnTo>
                <a:lnTo>
                  <a:pt x="1574165" y="63500"/>
                </a:lnTo>
                <a:lnTo>
                  <a:pt x="1574165" y="318770"/>
                </a:lnTo>
                <a:lnTo>
                  <a:pt x="1569085" y="343535"/>
                </a:lnTo>
                <a:lnTo>
                  <a:pt x="1555115" y="363855"/>
                </a:lnTo>
                <a:lnTo>
                  <a:pt x="1534795" y="377190"/>
                </a:lnTo>
                <a:lnTo>
                  <a:pt x="1510030" y="382270"/>
                </a:lnTo>
                <a:lnTo>
                  <a:pt x="63500" y="382270"/>
                </a:lnTo>
                <a:lnTo>
                  <a:pt x="38735" y="377190"/>
                </a:lnTo>
                <a:lnTo>
                  <a:pt x="18415" y="363855"/>
                </a:lnTo>
                <a:lnTo>
                  <a:pt x="4445" y="343535"/>
                </a:lnTo>
                <a:lnTo>
                  <a:pt x="0" y="31877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0629" y="4574349"/>
            <a:ext cx="3937000" cy="1472565"/>
          </a:xfrm>
          <a:custGeom>
            <a:avLst/>
            <a:gdLst/>
            <a:ahLst/>
            <a:cxnLst/>
            <a:rect l="l" t="t" r="r" b="b"/>
            <a:pathLst>
              <a:path w="3937000" h="1472564">
                <a:moveTo>
                  <a:pt x="0" y="1472564"/>
                </a:moveTo>
                <a:lnTo>
                  <a:pt x="3937000" y="1472564"/>
                </a:lnTo>
                <a:lnTo>
                  <a:pt x="3937000" y="0"/>
                </a:lnTo>
                <a:lnTo>
                  <a:pt x="0" y="0"/>
                </a:lnTo>
                <a:lnTo>
                  <a:pt x="0" y="147256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0629" y="4574349"/>
            <a:ext cx="3937000" cy="1472565"/>
          </a:xfrm>
          <a:custGeom>
            <a:avLst/>
            <a:gdLst/>
            <a:ahLst/>
            <a:cxnLst/>
            <a:rect l="l" t="t" r="r" b="b"/>
            <a:pathLst>
              <a:path w="3937000" h="1472564">
                <a:moveTo>
                  <a:pt x="0" y="1472564"/>
                </a:moveTo>
                <a:lnTo>
                  <a:pt x="3937000" y="1472564"/>
                </a:lnTo>
                <a:lnTo>
                  <a:pt x="3937000" y="0"/>
                </a:lnTo>
                <a:lnTo>
                  <a:pt x="0" y="0"/>
                </a:lnTo>
                <a:lnTo>
                  <a:pt x="0" y="1472564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5420" y="37592"/>
            <a:ext cx="595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1-1. Hãy </a:t>
            </a:r>
            <a:r>
              <a:rPr dirty="0"/>
              <a:t>cẩn </a:t>
            </a:r>
            <a:r>
              <a:rPr spc="-5" dirty="0"/>
              <a:t>thận </a:t>
            </a:r>
            <a:r>
              <a:rPr dirty="0"/>
              <a:t>về </a:t>
            </a:r>
            <a:r>
              <a:rPr spc="-5" dirty="0"/>
              <a:t>loại muốn</a:t>
            </a:r>
            <a:r>
              <a:rPr spc="-40" dirty="0"/>
              <a:t> </a:t>
            </a:r>
            <a:r>
              <a:rPr dirty="0"/>
              <a:t>bạn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85969" y="568198"/>
            <a:ext cx="407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mở </a:t>
            </a:r>
            <a:r>
              <a:rPr sz="2800" b="1" spc="-5" dirty="0">
                <a:latin typeface="Arial"/>
                <a:cs typeface="Arial"/>
              </a:rPr>
              <a:t>tập tin đính kèm!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(5)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2732659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Đ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ểm</a:t>
            </a:r>
            <a:r>
              <a:rPr sz="1800" b="1" spc="40" dirty="0">
                <a:latin typeface="Cambria Math"/>
                <a:cs typeface="Cambria Math"/>
              </a:rPr>
              <a:t>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3796665"/>
            <a:ext cx="86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Đ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ể</a:t>
            </a:r>
            <a:r>
              <a:rPr sz="1800" b="1" spc="-5" dirty="0">
                <a:latin typeface="Arial"/>
                <a:cs typeface="Arial"/>
              </a:rPr>
              <a:t>m(</a:t>
            </a:r>
            <a:r>
              <a:rPr sz="1800" b="1" spc="-15" dirty="0">
                <a:latin typeface="Arial"/>
                <a:cs typeface="Arial"/>
              </a:rPr>
              <a:t>5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1021" y="4501133"/>
            <a:ext cx="309943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Ngoài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Kozuka Gothic Pro B"/>
                <a:cs typeface="Kozuka Gothic Pro B"/>
              </a:rPr>
              <a:t>・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Kozuka Gothic Pro B"/>
                <a:cs typeface="Kozuka Gothic Pro B"/>
              </a:rPr>
              <a:t>・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Kozuka Gothic Pro B"/>
                <a:cs typeface="Kozuka Gothic Pro B"/>
              </a:rPr>
              <a:t>・</a:t>
            </a:r>
            <a:endParaRPr sz="18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Arial"/>
                <a:cs typeface="Arial"/>
              </a:rPr>
              <a:t>Nội </a:t>
            </a:r>
            <a:r>
              <a:rPr sz="1800" spc="-5" dirty="0">
                <a:latin typeface="Arial"/>
                <a:cs typeface="Arial"/>
              </a:rPr>
              <a:t>dung tiếng Nhật </a:t>
            </a:r>
            <a:r>
              <a:rPr sz="1800" dirty="0">
                <a:latin typeface="Arial"/>
                <a:cs typeface="Arial"/>
              </a:rPr>
              <a:t>nhiều </a:t>
            </a:r>
            <a:r>
              <a:rPr sz="1800" spc="-5" dirty="0">
                <a:latin typeface="Arial"/>
                <a:cs typeface="Arial"/>
              </a:rPr>
              <a:t>lên,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1021" y="5052821"/>
            <a:ext cx="397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tuy </a:t>
            </a:r>
            <a:r>
              <a:rPr sz="1800" spc="-5" dirty="0">
                <a:latin typeface="Arial"/>
                <a:cs typeface="Arial"/>
              </a:rPr>
              <a:t>nhiên, có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có những </a:t>
            </a:r>
            <a:r>
              <a:rPr sz="1800" dirty="0">
                <a:latin typeface="Arial"/>
                <a:cs typeface="Arial"/>
              </a:rPr>
              <a:t>điểm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không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1021" y="5314950"/>
            <a:ext cx="36817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tự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nhiên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Trong </a:t>
            </a:r>
            <a:r>
              <a:rPr sz="1800" spc="-5" dirty="0">
                <a:latin typeface="Arial"/>
                <a:cs typeface="Arial"/>
              </a:rPr>
              <a:t>trường hợp đó, bạn </a:t>
            </a:r>
            <a:r>
              <a:rPr sz="1800" dirty="0">
                <a:latin typeface="Arial"/>
                <a:cs typeface="Arial"/>
              </a:rPr>
              <a:t>cần </a:t>
            </a:r>
            <a:r>
              <a:rPr sz="1800" spc="-5" dirty="0">
                <a:latin typeface="Arial"/>
                <a:cs typeface="Arial"/>
              </a:rPr>
              <a:t>lưu </a:t>
            </a:r>
            <a:r>
              <a:rPr sz="1800" dirty="0">
                <a:latin typeface="Arial"/>
                <a:cs typeface="Arial"/>
              </a:rPr>
              <a:t>ý  </a:t>
            </a:r>
            <a:r>
              <a:rPr sz="1800" spc="-5" dirty="0">
                <a:latin typeface="Arial"/>
                <a:cs typeface="Arial"/>
              </a:rPr>
              <a:t>rằng </a:t>
            </a:r>
            <a:r>
              <a:rPr sz="1800" dirty="0">
                <a:latin typeface="Arial"/>
                <a:cs typeface="Arial"/>
              </a:rPr>
              <a:t>nó </a:t>
            </a:r>
            <a:r>
              <a:rPr sz="1800" spc="-5" dirty="0">
                <a:latin typeface="Arial"/>
                <a:cs typeface="Arial"/>
              </a:rPr>
              <a:t>đáng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ngờ.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00619" y="6140196"/>
            <a:ext cx="1444625" cy="98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7329" y="4228846"/>
            <a:ext cx="4672965" cy="9925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4135" rIns="0" bIns="0" rtlCol="0">
            <a:spAutoFit/>
          </a:bodyPr>
          <a:lstStyle/>
          <a:p>
            <a:pPr marL="109220">
              <a:lnSpc>
                <a:spcPts val="2140"/>
              </a:lnSpc>
              <a:spcBef>
                <a:spcPts val="505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Điểm(5)</a:t>
            </a:r>
            <a:endParaRPr sz="1800">
              <a:latin typeface="Arial"/>
              <a:cs typeface="Arial"/>
            </a:endParaRPr>
          </a:p>
          <a:p>
            <a:pPr marL="109220" marR="265430">
              <a:lnSpc>
                <a:spcPts val="2160"/>
              </a:lnSpc>
              <a:spcBef>
                <a:spcPts val="50"/>
              </a:spcBef>
            </a:pPr>
            <a:r>
              <a:rPr sz="1800" spc="-5" dirty="0">
                <a:latin typeface="Arial"/>
                <a:cs typeface="Arial"/>
              </a:rPr>
              <a:t>Mật khẩu </a:t>
            </a:r>
            <a:r>
              <a:rPr sz="1800" dirty="0">
                <a:latin typeface="Arial"/>
                <a:cs typeface="Arial"/>
              </a:rPr>
              <a:t>để mở </a:t>
            </a:r>
            <a:r>
              <a:rPr sz="1800" spc="-5" dirty="0">
                <a:latin typeface="Arial"/>
                <a:cs typeface="Arial"/>
              </a:rPr>
              <a:t>tệp đính </a:t>
            </a:r>
            <a:r>
              <a:rPr sz="1800" dirty="0">
                <a:latin typeface="Arial"/>
                <a:cs typeface="Arial"/>
              </a:rPr>
              <a:t>kèm </a:t>
            </a:r>
            <a:r>
              <a:rPr sz="1800" spc="-5" dirty="0">
                <a:latin typeface="Arial"/>
                <a:cs typeface="Arial"/>
              </a:rPr>
              <a:t>được mô </a:t>
            </a:r>
            <a:r>
              <a:rPr sz="1800" dirty="0">
                <a:latin typeface="Arial"/>
                <a:cs typeface="Arial"/>
              </a:rPr>
              <a:t>tả  </a:t>
            </a:r>
            <a:r>
              <a:rPr sz="1800" spc="-5" dirty="0">
                <a:latin typeface="Arial"/>
                <a:cs typeface="Arial"/>
              </a:rPr>
              <a:t>trong cùng một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email.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8814" y="1523238"/>
            <a:ext cx="5544820" cy="15043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3500" rIns="0" bIns="0" rtlCol="0">
            <a:spAutoFit/>
          </a:bodyPr>
          <a:lstStyle/>
          <a:p>
            <a:pPr marL="109855">
              <a:lnSpc>
                <a:spcPts val="2145"/>
              </a:lnSpc>
              <a:spcBef>
                <a:spcPts val="5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Điểm(4)</a:t>
            </a:r>
            <a:endParaRPr sz="1800">
              <a:latin typeface="Arial"/>
              <a:cs typeface="Arial"/>
            </a:endParaRPr>
          </a:p>
          <a:p>
            <a:pPr marL="109855">
              <a:lnSpc>
                <a:spcPts val="2145"/>
              </a:lnSpc>
            </a:pPr>
            <a:r>
              <a:rPr sz="1800" spc="-5" dirty="0">
                <a:latin typeface="Arial"/>
                <a:cs typeface="Arial"/>
              </a:rPr>
              <a:t>Email </a:t>
            </a:r>
            <a:r>
              <a:rPr sz="1800" dirty="0">
                <a:latin typeface="Arial"/>
                <a:cs typeface="Arial"/>
              </a:rPr>
              <a:t>này </a:t>
            </a:r>
            <a:r>
              <a:rPr sz="1800" spc="-5" dirty="0">
                <a:latin typeface="Arial"/>
                <a:cs typeface="Arial"/>
              </a:rPr>
              <a:t>ngụy trang việc </a:t>
            </a:r>
            <a:r>
              <a:rPr sz="1800" dirty="0">
                <a:latin typeface="Arial"/>
                <a:cs typeface="Arial"/>
              </a:rPr>
              <a:t>gửi </a:t>
            </a:r>
            <a:r>
              <a:rPr sz="1800" spc="-5" dirty="0">
                <a:latin typeface="Arial"/>
                <a:cs typeface="Arial"/>
              </a:rPr>
              <a:t>tệp quan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426720" marR="79375" indent="-317500">
              <a:lnSpc>
                <a:spcPts val="2090"/>
              </a:lnSpc>
              <a:spcBef>
                <a:spcPts val="5"/>
              </a:spcBef>
            </a:pPr>
            <a:r>
              <a:rPr sz="1800" dirty="0">
                <a:latin typeface="MS Gothic"/>
                <a:cs typeface="MS Gothic"/>
              </a:rPr>
              <a:t>※</a:t>
            </a:r>
            <a:r>
              <a:rPr sz="1800" spc="-355" dirty="0">
                <a:latin typeface="MS Gothic"/>
                <a:cs typeface="MS Gothic"/>
              </a:rPr>
              <a:t> </a:t>
            </a:r>
            <a:r>
              <a:rPr sz="1800" spc="-10" dirty="0">
                <a:latin typeface="Arial"/>
                <a:cs typeface="Arial"/>
              </a:rPr>
              <a:t>Cần </a:t>
            </a:r>
            <a:r>
              <a:rPr sz="1800" spc="-5" dirty="0">
                <a:latin typeface="Arial"/>
                <a:cs typeface="Arial"/>
              </a:rPr>
              <a:t>thận trọng đối với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10" dirty="0">
                <a:latin typeface="Arial"/>
                <a:cs typeface="Arial"/>
              </a:rPr>
              <a:t>nội </a:t>
            </a:r>
            <a:r>
              <a:rPr sz="1800" spc="-5" dirty="0">
                <a:latin typeface="Arial"/>
                <a:cs typeface="Arial"/>
              </a:rPr>
              <a:t>dung liên quan </a:t>
            </a:r>
            <a:r>
              <a:rPr sz="1800" dirty="0">
                <a:latin typeface="Arial"/>
                <a:cs typeface="Arial"/>
              </a:rPr>
              <a:t>đến  </a:t>
            </a:r>
            <a:r>
              <a:rPr sz="1800" spc="-5" dirty="0">
                <a:latin typeface="Arial"/>
                <a:cs typeface="Arial"/>
              </a:rPr>
              <a:t>thanh </a:t>
            </a:r>
            <a:r>
              <a:rPr sz="1800" dirty="0">
                <a:latin typeface="Arial"/>
                <a:cs typeface="Arial"/>
              </a:rPr>
              <a:t>toán, </a:t>
            </a:r>
            <a:r>
              <a:rPr sz="1800" spc="-5" dirty="0">
                <a:latin typeface="Arial"/>
                <a:cs typeface="Arial"/>
              </a:rPr>
              <a:t>chuyển </a:t>
            </a:r>
            <a:r>
              <a:rPr sz="1800" dirty="0">
                <a:latin typeface="Arial"/>
                <a:cs typeface="Arial"/>
              </a:rPr>
              <a:t>tiền,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v.v.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" y="1249552"/>
            <a:ext cx="6518275" cy="3104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9525" y="2177923"/>
            <a:ext cx="6520180" cy="322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5679" y="4474083"/>
            <a:ext cx="3392170" cy="923925"/>
          </a:xfrm>
          <a:custGeom>
            <a:avLst/>
            <a:gdLst/>
            <a:ahLst/>
            <a:cxnLst/>
            <a:rect l="l" t="t" r="r" b="b"/>
            <a:pathLst>
              <a:path w="3392170" h="923925">
                <a:moveTo>
                  <a:pt x="3267075" y="172720"/>
                </a:moveTo>
                <a:lnTo>
                  <a:pt x="125095" y="172720"/>
                </a:lnTo>
                <a:lnTo>
                  <a:pt x="76200" y="182880"/>
                </a:lnTo>
                <a:lnTo>
                  <a:pt x="36830" y="209550"/>
                </a:lnTo>
                <a:lnTo>
                  <a:pt x="9525" y="249555"/>
                </a:lnTo>
                <a:lnTo>
                  <a:pt x="0" y="297815"/>
                </a:lnTo>
                <a:lnTo>
                  <a:pt x="0" y="798830"/>
                </a:lnTo>
                <a:lnTo>
                  <a:pt x="9525" y="847725"/>
                </a:lnTo>
                <a:lnTo>
                  <a:pt x="36830" y="887730"/>
                </a:lnTo>
                <a:lnTo>
                  <a:pt x="76200" y="914400"/>
                </a:lnTo>
                <a:lnTo>
                  <a:pt x="125095" y="923925"/>
                </a:lnTo>
                <a:lnTo>
                  <a:pt x="3267075" y="923925"/>
                </a:lnTo>
                <a:lnTo>
                  <a:pt x="3315970" y="914400"/>
                </a:lnTo>
                <a:lnTo>
                  <a:pt x="3355975" y="887730"/>
                </a:lnTo>
                <a:lnTo>
                  <a:pt x="3382645" y="847725"/>
                </a:lnTo>
                <a:lnTo>
                  <a:pt x="3392170" y="798830"/>
                </a:lnTo>
                <a:lnTo>
                  <a:pt x="3392170" y="297815"/>
                </a:lnTo>
                <a:lnTo>
                  <a:pt x="3382645" y="249555"/>
                </a:lnTo>
                <a:lnTo>
                  <a:pt x="3355975" y="209550"/>
                </a:lnTo>
                <a:lnTo>
                  <a:pt x="3315970" y="182880"/>
                </a:lnTo>
                <a:lnTo>
                  <a:pt x="3267075" y="172720"/>
                </a:lnTo>
                <a:close/>
              </a:path>
              <a:path w="3392170" h="923925">
                <a:moveTo>
                  <a:pt x="2120265" y="0"/>
                </a:moveTo>
                <a:lnTo>
                  <a:pt x="1978660" y="172720"/>
                </a:lnTo>
                <a:lnTo>
                  <a:pt x="2827020" y="172720"/>
                </a:lnTo>
                <a:lnTo>
                  <a:pt x="2120265" y="0"/>
                </a:lnTo>
                <a:close/>
              </a:path>
            </a:pathLst>
          </a:custGeom>
          <a:solidFill>
            <a:srgbClr val="F7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989" y="3086607"/>
            <a:ext cx="5696585" cy="1845310"/>
          </a:xfrm>
          <a:custGeom>
            <a:avLst/>
            <a:gdLst/>
            <a:ahLst/>
            <a:cxnLst/>
            <a:rect l="l" t="t" r="r" b="b"/>
            <a:pathLst>
              <a:path w="5696585" h="1845310">
                <a:moveTo>
                  <a:pt x="3155315" y="1678304"/>
                </a:moveTo>
                <a:lnTo>
                  <a:pt x="2541270" y="1678304"/>
                </a:lnTo>
                <a:lnTo>
                  <a:pt x="2847975" y="1845309"/>
                </a:lnTo>
                <a:lnTo>
                  <a:pt x="3155315" y="1678304"/>
                </a:lnTo>
                <a:close/>
              </a:path>
              <a:path w="5696585" h="1845310">
                <a:moveTo>
                  <a:pt x="3748405" y="1626869"/>
                </a:moveTo>
                <a:lnTo>
                  <a:pt x="1948180" y="1626869"/>
                </a:lnTo>
                <a:lnTo>
                  <a:pt x="2110740" y="1814194"/>
                </a:lnTo>
                <a:lnTo>
                  <a:pt x="2541270" y="1678304"/>
                </a:lnTo>
                <a:lnTo>
                  <a:pt x="3703320" y="1678304"/>
                </a:lnTo>
                <a:lnTo>
                  <a:pt x="3748405" y="1626869"/>
                </a:lnTo>
                <a:close/>
              </a:path>
              <a:path w="5696585" h="1845310">
                <a:moveTo>
                  <a:pt x="3703320" y="1678304"/>
                </a:moveTo>
                <a:lnTo>
                  <a:pt x="3155315" y="1678304"/>
                </a:lnTo>
                <a:lnTo>
                  <a:pt x="3585210" y="1814194"/>
                </a:lnTo>
                <a:lnTo>
                  <a:pt x="3703320" y="1678304"/>
                </a:lnTo>
                <a:close/>
              </a:path>
              <a:path w="5696585" h="1845310">
                <a:moveTo>
                  <a:pt x="4280535" y="1527174"/>
                </a:moveTo>
                <a:lnTo>
                  <a:pt x="1416050" y="1527174"/>
                </a:lnTo>
                <a:lnTo>
                  <a:pt x="1424305" y="1722119"/>
                </a:lnTo>
                <a:lnTo>
                  <a:pt x="1948180" y="1626869"/>
                </a:lnTo>
                <a:lnTo>
                  <a:pt x="4276090" y="1626869"/>
                </a:lnTo>
                <a:lnTo>
                  <a:pt x="4280535" y="1527174"/>
                </a:lnTo>
                <a:close/>
              </a:path>
              <a:path w="5696585" h="1845310">
                <a:moveTo>
                  <a:pt x="4276090" y="1626869"/>
                </a:moveTo>
                <a:lnTo>
                  <a:pt x="3748405" y="1626869"/>
                </a:lnTo>
                <a:lnTo>
                  <a:pt x="4272280" y="1722119"/>
                </a:lnTo>
                <a:lnTo>
                  <a:pt x="4276090" y="1626869"/>
                </a:lnTo>
                <a:close/>
              </a:path>
              <a:path w="5696585" h="1845310">
                <a:moveTo>
                  <a:pt x="834390" y="269875"/>
                </a:moveTo>
                <a:lnTo>
                  <a:pt x="981710" y="458469"/>
                </a:lnTo>
                <a:lnTo>
                  <a:pt x="381635" y="461009"/>
                </a:lnTo>
                <a:lnTo>
                  <a:pt x="675004" y="631189"/>
                </a:lnTo>
                <a:lnTo>
                  <a:pt x="97155" y="683894"/>
                </a:lnTo>
                <a:lnTo>
                  <a:pt x="515619" y="822959"/>
                </a:lnTo>
                <a:lnTo>
                  <a:pt x="0" y="922654"/>
                </a:lnTo>
                <a:lnTo>
                  <a:pt x="515619" y="1022349"/>
                </a:lnTo>
                <a:lnTo>
                  <a:pt x="97155" y="1161414"/>
                </a:lnTo>
                <a:lnTo>
                  <a:pt x="675004" y="1214119"/>
                </a:lnTo>
                <a:lnTo>
                  <a:pt x="381635" y="1384299"/>
                </a:lnTo>
                <a:lnTo>
                  <a:pt x="981710" y="1386839"/>
                </a:lnTo>
                <a:lnTo>
                  <a:pt x="834390" y="1575434"/>
                </a:lnTo>
                <a:lnTo>
                  <a:pt x="1416050" y="1527174"/>
                </a:lnTo>
                <a:lnTo>
                  <a:pt x="4824730" y="1527174"/>
                </a:lnTo>
                <a:lnTo>
                  <a:pt x="4714875" y="1386839"/>
                </a:lnTo>
                <a:lnTo>
                  <a:pt x="5314950" y="1384299"/>
                </a:lnTo>
                <a:lnTo>
                  <a:pt x="5021580" y="1214119"/>
                </a:lnTo>
                <a:lnTo>
                  <a:pt x="5599430" y="1161414"/>
                </a:lnTo>
                <a:lnTo>
                  <a:pt x="5180965" y="1022349"/>
                </a:lnTo>
                <a:lnTo>
                  <a:pt x="5696585" y="922654"/>
                </a:lnTo>
                <a:lnTo>
                  <a:pt x="5180965" y="822959"/>
                </a:lnTo>
                <a:lnTo>
                  <a:pt x="5599430" y="683894"/>
                </a:lnTo>
                <a:lnTo>
                  <a:pt x="5021580" y="631189"/>
                </a:lnTo>
                <a:lnTo>
                  <a:pt x="5314950" y="461009"/>
                </a:lnTo>
                <a:lnTo>
                  <a:pt x="4714875" y="458469"/>
                </a:lnTo>
                <a:lnTo>
                  <a:pt x="4824730" y="318134"/>
                </a:lnTo>
                <a:lnTo>
                  <a:pt x="1416050" y="318134"/>
                </a:lnTo>
                <a:lnTo>
                  <a:pt x="834390" y="269875"/>
                </a:lnTo>
                <a:close/>
              </a:path>
              <a:path w="5696585" h="1845310">
                <a:moveTo>
                  <a:pt x="4824730" y="1527174"/>
                </a:moveTo>
                <a:lnTo>
                  <a:pt x="4280535" y="1527174"/>
                </a:lnTo>
                <a:lnTo>
                  <a:pt x="4862195" y="1575434"/>
                </a:lnTo>
                <a:lnTo>
                  <a:pt x="4824730" y="1527174"/>
                </a:lnTo>
                <a:close/>
              </a:path>
              <a:path w="5696585" h="1845310">
                <a:moveTo>
                  <a:pt x="1424305" y="123189"/>
                </a:moveTo>
                <a:lnTo>
                  <a:pt x="1416050" y="318134"/>
                </a:lnTo>
                <a:lnTo>
                  <a:pt x="4280535" y="318134"/>
                </a:lnTo>
                <a:lnTo>
                  <a:pt x="4276090" y="218439"/>
                </a:lnTo>
                <a:lnTo>
                  <a:pt x="1948180" y="218439"/>
                </a:lnTo>
                <a:lnTo>
                  <a:pt x="1424305" y="123189"/>
                </a:lnTo>
                <a:close/>
              </a:path>
              <a:path w="5696585" h="1845310">
                <a:moveTo>
                  <a:pt x="4862195" y="269875"/>
                </a:moveTo>
                <a:lnTo>
                  <a:pt x="4280535" y="318134"/>
                </a:lnTo>
                <a:lnTo>
                  <a:pt x="4824730" y="318134"/>
                </a:lnTo>
                <a:lnTo>
                  <a:pt x="4862195" y="269875"/>
                </a:lnTo>
                <a:close/>
              </a:path>
              <a:path w="5696585" h="1845310">
                <a:moveTo>
                  <a:pt x="2110740" y="31114"/>
                </a:moveTo>
                <a:lnTo>
                  <a:pt x="1948180" y="218439"/>
                </a:lnTo>
                <a:lnTo>
                  <a:pt x="3748405" y="218439"/>
                </a:lnTo>
                <a:lnTo>
                  <a:pt x="3703320" y="167004"/>
                </a:lnTo>
                <a:lnTo>
                  <a:pt x="2541270" y="167004"/>
                </a:lnTo>
                <a:lnTo>
                  <a:pt x="2110740" y="31114"/>
                </a:lnTo>
                <a:close/>
              </a:path>
              <a:path w="5696585" h="1845310">
                <a:moveTo>
                  <a:pt x="4272280" y="123189"/>
                </a:moveTo>
                <a:lnTo>
                  <a:pt x="3748405" y="218439"/>
                </a:lnTo>
                <a:lnTo>
                  <a:pt x="4276090" y="218439"/>
                </a:lnTo>
                <a:lnTo>
                  <a:pt x="4272280" y="123189"/>
                </a:lnTo>
                <a:close/>
              </a:path>
              <a:path w="5696585" h="1845310">
                <a:moveTo>
                  <a:pt x="2847975" y="0"/>
                </a:moveTo>
                <a:lnTo>
                  <a:pt x="2541270" y="167004"/>
                </a:lnTo>
                <a:lnTo>
                  <a:pt x="3155315" y="167004"/>
                </a:lnTo>
                <a:lnTo>
                  <a:pt x="2847975" y="0"/>
                </a:lnTo>
                <a:close/>
              </a:path>
              <a:path w="5696585" h="1845310">
                <a:moveTo>
                  <a:pt x="3585210" y="31114"/>
                </a:moveTo>
                <a:lnTo>
                  <a:pt x="3155315" y="167004"/>
                </a:lnTo>
                <a:lnTo>
                  <a:pt x="3703320" y="167004"/>
                </a:lnTo>
                <a:lnTo>
                  <a:pt x="3585210" y="31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989" y="3086607"/>
            <a:ext cx="5696585" cy="1845310"/>
          </a:xfrm>
          <a:custGeom>
            <a:avLst/>
            <a:gdLst/>
            <a:ahLst/>
            <a:cxnLst/>
            <a:rect l="l" t="t" r="r" b="b"/>
            <a:pathLst>
              <a:path w="5696585" h="1845310">
                <a:moveTo>
                  <a:pt x="0" y="922654"/>
                </a:moveTo>
                <a:lnTo>
                  <a:pt x="515619" y="822959"/>
                </a:lnTo>
                <a:lnTo>
                  <a:pt x="97155" y="683894"/>
                </a:lnTo>
                <a:lnTo>
                  <a:pt x="675004" y="631189"/>
                </a:lnTo>
                <a:lnTo>
                  <a:pt x="381635" y="461009"/>
                </a:lnTo>
                <a:lnTo>
                  <a:pt x="981710" y="458469"/>
                </a:lnTo>
                <a:lnTo>
                  <a:pt x="834390" y="269875"/>
                </a:lnTo>
                <a:lnTo>
                  <a:pt x="1416050" y="318134"/>
                </a:lnTo>
                <a:lnTo>
                  <a:pt x="1424305" y="123189"/>
                </a:lnTo>
                <a:lnTo>
                  <a:pt x="1948180" y="218439"/>
                </a:lnTo>
                <a:lnTo>
                  <a:pt x="2110740" y="31114"/>
                </a:lnTo>
                <a:lnTo>
                  <a:pt x="2541270" y="167004"/>
                </a:lnTo>
                <a:lnTo>
                  <a:pt x="2847975" y="0"/>
                </a:lnTo>
                <a:lnTo>
                  <a:pt x="3155315" y="167004"/>
                </a:lnTo>
                <a:lnTo>
                  <a:pt x="3585210" y="31114"/>
                </a:lnTo>
                <a:lnTo>
                  <a:pt x="3748405" y="218439"/>
                </a:lnTo>
                <a:lnTo>
                  <a:pt x="4272280" y="123189"/>
                </a:lnTo>
                <a:lnTo>
                  <a:pt x="4280535" y="318134"/>
                </a:lnTo>
                <a:lnTo>
                  <a:pt x="4862195" y="269875"/>
                </a:lnTo>
                <a:lnTo>
                  <a:pt x="4714875" y="458469"/>
                </a:lnTo>
                <a:lnTo>
                  <a:pt x="5314950" y="461009"/>
                </a:lnTo>
                <a:lnTo>
                  <a:pt x="5021580" y="631189"/>
                </a:lnTo>
                <a:lnTo>
                  <a:pt x="5599430" y="683894"/>
                </a:lnTo>
                <a:lnTo>
                  <a:pt x="5180965" y="822959"/>
                </a:lnTo>
                <a:lnTo>
                  <a:pt x="5696585" y="922654"/>
                </a:lnTo>
                <a:lnTo>
                  <a:pt x="5180965" y="1022349"/>
                </a:lnTo>
                <a:lnTo>
                  <a:pt x="5599430" y="1161414"/>
                </a:lnTo>
                <a:lnTo>
                  <a:pt x="5021580" y="1214119"/>
                </a:lnTo>
                <a:lnTo>
                  <a:pt x="5314950" y="1384299"/>
                </a:lnTo>
                <a:lnTo>
                  <a:pt x="4714875" y="1386839"/>
                </a:lnTo>
                <a:lnTo>
                  <a:pt x="4862195" y="1575434"/>
                </a:lnTo>
                <a:lnTo>
                  <a:pt x="4280535" y="1527174"/>
                </a:lnTo>
                <a:lnTo>
                  <a:pt x="4272280" y="1722119"/>
                </a:lnTo>
                <a:lnTo>
                  <a:pt x="3748405" y="1626869"/>
                </a:lnTo>
                <a:lnTo>
                  <a:pt x="3585210" y="1814194"/>
                </a:lnTo>
                <a:lnTo>
                  <a:pt x="3155315" y="1678304"/>
                </a:lnTo>
                <a:lnTo>
                  <a:pt x="2847975" y="1845309"/>
                </a:lnTo>
                <a:lnTo>
                  <a:pt x="2541270" y="1678304"/>
                </a:lnTo>
                <a:lnTo>
                  <a:pt x="2110740" y="1814194"/>
                </a:lnTo>
                <a:lnTo>
                  <a:pt x="1948180" y="1626869"/>
                </a:lnTo>
                <a:lnTo>
                  <a:pt x="1424305" y="1722119"/>
                </a:lnTo>
                <a:lnTo>
                  <a:pt x="1416050" y="1527174"/>
                </a:lnTo>
                <a:lnTo>
                  <a:pt x="834390" y="1575434"/>
                </a:lnTo>
                <a:lnTo>
                  <a:pt x="981710" y="1386839"/>
                </a:lnTo>
                <a:lnTo>
                  <a:pt x="381635" y="1384299"/>
                </a:lnTo>
                <a:lnTo>
                  <a:pt x="675004" y="1214119"/>
                </a:lnTo>
                <a:lnTo>
                  <a:pt x="97155" y="1161414"/>
                </a:lnTo>
                <a:lnTo>
                  <a:pt x="515619" y="1022349"/>
                </a:lnTo>
                <a:lnTo>
                  <a:pt x="0" y="92265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50" y="1246377"/>
            <a:ext cx="6521450" cy="757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700" y="1712467"/>
            <a:ext cx="1277620" cy="384175"/>
          </a:xfrm>
          <a:custGeom>
            <a:avLst/>
            <a:gdLst/>
            <a:ahLst/>
            <a:cxnLst/>
            <a:rect l="l" t="t" r="r" b="b"/>
            <a:pathLst>
              <a:path w="1277620" h="384175">
                <a:moveTo>
                  <a:pt x="0" y="191770"/>
                </a:moveTo>
                <a:lnTo>
                  <a:pt x="15239" y="151130"/>
                </a:lnTo>
                <a:lnTo>
                  <a:pt x="57150" y="113030"/>
                </a:lnTo>
                <a:lnTo>
                  <a:pt x="123189" y="78740"/>
                </a:lnTo>
                <a:lnTo>
                  <a:pt x="164464" y="63500"/>
                </a:lnTo>
                <a:lnTo>
                  <a:pt x="210820" y="49530"/>
                </a:lnTo>
                <a:lnTo>
                  <a:pt x="261620" y="36830"/>
                </a:lnTo>
                <a:lnTo>
                  <a:pt x="316229" y="26035"/>
                </a:lnTo>
                <a:lnTo>
                  <a:pt x="375285" y="17145"/>
                </a:lnTo>
                <a:lnTo>
                  <a:pt x="436879" y="9525"/>
                </a:lnTo>
                <a:lnTo>
                  <a:pt x="501650" y="4445"/>
                </a:lnTo>
                <a:lnTo>
                  <a:pt x="568960" y="1270"/>
                </a:lnTo>
                <a:lnTo>
                  <a:pt x="638810" y="0"/>
                </a:lnTo>
                <a:lnTo>
                  <a:pt x="708660" y="1270"/>
                </a:lnTo>
                <a:lnTo>
                  <a:pt x="775970" y="4445"/>
                </a:lnTo>
                <a:lnTo>
                  <a:pt x="840739" y="9525"/>
                </a:lnTo>
                <a:lnTo>
                  <a:pt x="902335" y="17145"/>
                </a:lnTo>
                <a:lnTo>
                  <a:pt x="961389" y="26035"/>
                </a:lnTo>
                <a:lnTo>
                  <a:pt x="1016000" y="36830"/>
                </a:lnTo>
                <a:lnTo>
                  <a:pt x="1066800" y="49530"/>
                </a:lnTo>
                <a:lnTo>
                  <a:pt x="1113154" y="63500"/>
                </a:lnTo>
                <a:lnTo>
                  <a:pt x="1154429" y="78740"/>
                </a:lnTo>
                <a:lnTo>
                  <a:pt x="1189989" y="95250"/>
                </a:lnTo>
                <a:lnTo>
                  <a:pt x="1244600" y="131445"/>
                </a:lnTo>
                <a:lnTo>
                  <a:pt x="1273810" y="171450"/>
                </a:lnTo>
                <a:lnTo>
                  <a:pt x="1277620" y="191770"/>
                </a:lnTo>
                <a:lnTo>
                  <a:pt x="1273810" y="212725"/>
                </a:lnTo>
                <a:lnTo>
                  <a:pt x="1244600" y="252730"/>
                </a:lnTo>
                <a:lnTo>
                  <a:pt x="1189989" y="288925"/>
                </a:lnTo>
                <a:lnTo>
                  <a:pt x="1154429" y="305435"/>
                </a:lnTo>
                <a:lnTo>
                  <a:pt x="1113154" y="320675"/>
                </a:lnTo>
                <a:lnTo>
                  <a:pt x="1066800" y="334645"/>
                </a:lnTo>
                <a:lnTo>
                  <a:pt x="1016000" y="347345"/>
                </a:lnTo>
                <a:lnTo>
                  <a:pt x="961389" y="358140"/>
                </a:lnTo>
                <a:lnTo>
                  <a:pt x="902335" y="367030"/>
                </a:lnTo>
                <a:lnTo>
                  <a:pt x="840739" y="374015"/>
                </a:lnTo>
                <a:lnTo>
                  <a:pt x="775970" y="379730"/>
                </a:lnTo>
                <a:lnTo>
                  <a:pt x="708660" y="382905"/>
                </a:lnTo>
                <a:lnTo>
                  <a:pt x="638810" y="384175"/>
                </a:lnTo>
                <a:lnTo>
                  <a:pt x="568960" y="382905"/>
                </a:lnTo>
                <a:lnTo>
                  <a:pt x="501650" y="379730"/>
                </a:lnTo>
                <a:lnTo>
                  <a:pt x="436879" y="374015"/>
                </a:lnTo>
                <a:lnTo>
                  <a:pt x="375285" y="367030"/>
                </a:lnTo>
                <a:lnTo>
                  <a:pt x="316229" y="358140"/>
                </a:lnTo>
                <a:lnTo>
                  <a:pt x="261620" y="347345"/>
                </a:lnTo>
                <a:lnTo>
                  <a:pt x="210820" y="334645"/>
                </a:lnTo>
                <a:lnTo>
                  <a:pt x="164464" y="320675"/>
                </a:lnTo>
                <a:lnTo>
                  <a:pt x="123189" y="305435"/>
                </a:lnTo>
                <a:lnTo>
                  <a:pt x="87629" y="288925"/>
                </a:lnTo>
                <a:lnTo>
                  <a:pt x="33020" y="252730"/>
                </a:lnTo>
                <a:lnTo>
                  <a:pt x="3810" y="212725"/>
                </a:lnTo>
                <a:lnTo>
                  <a:pt x="0" y="19177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5725" y="2232532"/>
            <a:ext cx="6372225" cy="8185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5700" y="2705607"/>
            <a:ext cx="1225550" cy="377825"/>
          </a:xfrm>
          <a:custGeom>
            <a:avLst/>
            <a:gdLst/>
            <a:ahLst/>
            <a:cxnLst/>
            <a:rect l="l" t="t" r="r" b="b"/>
            <a:pathLst>
              <a:path w="1225550" h="377825">
                <a:moveTo>
                  <a:pt x="0" y="188594"/>
                </a:moveTo>
                <a:lnTo>
                  <a:pt x="16510" y="145414"/>
                </a:lnTo>
                <a:lnTo>
                  <a:pt x="62229" y="106044"/>
                </a:lnTo>
                <a:lnTo>
                  <a:pt x="134620" y="70484"/>
                </a:lnTo>
                <a:lnTo>
                  <a:pt x="179704" y="55244"/>
                </a:lnTo>
                <a:lnTo>
                  <a:pt x="229870" y="41275"/>
                </a:lnTo>
                <a:lnTo>
                  <a:pt x="284479" y="29209"/>
                </a:lnTo>
                <a:lnTo>
                  <a:pt x="343535" y="19050"/>
                </a:lnTo>
                <a:lnTo>
                  <a:pt x="406400" y="10794"/>
                </a:lnTo>
                <a:lnTo>
                  <a:pt x="472439" y="5079"/>
                </a:lnTo>
                <a:lnTo>
                  <a:pt x="541654" y="1269"/>
                </a:lnTo>
                <a:lnTo>
                  <a:pt x="612775" y="0"/>
                </a:lnTo>
                <a:lnTo>
                  <a:pt x="684529" y="1269"/>
                </a:lnTo>
                <a:lnTo>
                  <a:pt x="753110" y="5079"/>
                </a:lnTo>
                <a:lnTo>
                  <a:pt x="819785" y="10794"/>
                </a:lnTo>
                <a:lnTo>
                  <a:pt x="882014" y="19050"/>
                </a:lnTo>
                <a:lnTo>
                  <a:pt x="941070" y="29209"/>
                </a:lnTo>
                <a:lnTo>
                  <a:pt x="996314" y="41275"/>
                </a:lnTo>
                <a:lnTo>
                  <a:pt x="1045845" y="55244"/>
                </a:lnTo>
                <a:lnTo>
                  <a:pt x="1090929" y="70484"/>
                </a:lnTo>
                <a:lnTo>
                  <a:pt x="1130300" y="87629"/>
                </a:lnTo>
                <a:lnTo>
                  <a:pt x="1189989" y="125094"/>
                </a:lnTo>
                <a:lnTo>
                  <a:pt x="1221739" y="167004"/>
                </a:lnTo>
                <a:lnTo>
                  <a:pt x="1225550" y="188594"/>
                </a:lnTo>
                <a:lnTo>
                  <a:pt x="1221739" y="210819"/>
                </a:lnTo>
                <a:lnTo>
                  <a:pt x="1189989" y="252729"/>
                </a:lnTo>
                <a:lnTo>
                  <a:pt x="1130300" y="290194"/>
                </a:lnTo>
                <a:lnTo>
                  <a:pt x="1090929" y="307339"/>
                </a:lnTo>
                <a:lnTo>
                  <a:pt x="1045845" y="322579"/>
                </a:lnTo>
                <a:lnTo>
                  <a:pt x="996314" y="336550"/>
                </a:lnTo>
                <a:lnTo>
                  <a:pt x="941070" y="348614"/>
                </a:lnTo>
                <a:lnTo>
                  <a:pt x="882014" y="358775"/>
                </a:lnTo>
                <a:lnTo>
                  <a:pt x="819785" y="367029"/>
                </a:lnTo>
                <a:lnTo>
                  <a:pt x="753110" y="372744"/>
                </a:lnTo>
                <a:lnTo>
                  <a:pt x="684529" y="376554"/>
                </a:lnTo>
                <a:lnTo>
                  <a:pt x="612775" y="377825"/>
                </a:lnTo>
                <a:lnTo>
                  <a:pt x="541654" y="376554"/>
                </a:lnTo>
                <a:lnTo>
                  <a:pt x="472439" y="372744"/>
                </a:lnTo>
                <a:lnTo>
                  <a:pt x="406400" y="367029"/>
                </a:lnTo>
                <a:lnTo>
                  <a:pt x="343535" y="358775"/>
                </a:lnTo>
                <a:lnTo>
                  <a:pt x="284479" y="348614"/>
                </a:lnTo>
                <a:lnTo>
                  <a:pt x="229870" y="336550"/>
                </a:lnTo>
                <a:lnTo>
                  <a:pt x="179704" y="322579"/>
                </a:lnTo>
                <a:lnTo>
                  <a:pt x="134620" y="307339"/>
                </a:lnTo>
                <a:lnTo>
                  <a:pt x="95885" y="290194"/>
                </a:lnTo>
                <a:lnTo>
                  <a:pt x="36195" y="252729"/>
                </a:lnTo>
                <a:lnTo>
                  <a:pt x="4445" y="210819"/>
                </a:lnTo>
                <a:lnTo>
                  <a:pt x="0" y="188594"/>
                </a:lnTo>
                <a:close/>
              </a:path>
            </a:pathLst>
          </a:custGeom>
          <a:ln w="441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7075" y="3106927"/>
            <a:ext cx="2882900" cy="822960"/>
          </a:xfrm>
          <a:custGeom>
            <a:avLst/>
            <a:gdLst/>
            <a:ahLst/>
            <a:cxnLst/>
            <a:rect l="l" t="t" r="r" b="b"/>
            <a:pathLst>
              <a:path w="2882900" h="822960">
                <a:moveTo>
                  <a:pt x="0" y="0"/>
                </a:moveTo>
                <a:lnTo>
                  <a:pt x="598170" y="419735"/>
                </a:lnTo>
                <a:lnTo>
                  <a:pt x="598170" y="708025"/>
                </a:lnTo>
                <a:lnTo>
                  <a:pt x="607060" y="752475"/>
                </a:lnTo>
                <a:lnTo>
                  <a:pt x="631825" y="789305"/>
                </a:lnTo>
                <a:lnTo>
                  <a:pt x="668654" y="814070"/>
                </a:lnTo>
                <a:lnTo>
                  <a:pt x="713740" y="822960"/>
                </a:lnTo>
                <a:lnTo>
                  <a:pt x="2767329" y="822960"/>
                </a:lnTo>
                <a:lnTo>
                  <a:pt x="2812415" y="814070"/>
                </a:lnTo>
                <a:lnTo>
                  <a:pt x="2849245" y="789305"/>
                </a:lnTo>
                <a:lnTo>
                  <a:pt x="2874009" y="752475"/>
                </a:lnTo>
                <a:lnTo>
                  <a:pt x="2882900" y="708025"/>
                </a:lnTo>
                <a:lnTo>
                  <a:pt x="2882900" y="246380"/>
                </a:lnTo>
                <a:lnTo>
                  <a:pt x="598170" y="246380"/>
                </a:lnTo>
                <a:lnTo>
                  <a:pt x="0" y="0"/>
                </a:lnTo>
                <a:close/>
              </a:path>
              <a:path w="2882900" h="822960">
                <a:moveTo>
                  <a:pt x="2767329" y="131445"/>
                </a:moveTo>
                <a:lnTo>
                  <a:pt x="713740" y="131445"/>
                </a:lnTo>
                <a:lnTo>
                  <a:pt x="668654" y="140335"/>
                </a:lnTo>
                <a:lnTo>
                  <a:pt x="631825" y="165100"/>
                </a:lnTo>
                <a:lnTo>
                  <a:pt x="607060" y="201930"/>
                </a:lnTo>
                <a:lnTo>
                  <a:pt x="598170" y="246380"/>
                </a:lnTo>
                <a:lnTo>
                  <a:pt x="2882900" y="246380"/>
                </a:lnTo>
                <a:lnTo>
                  <a:pt x="2874009" y="201930"/>
                </a:lnTo>
                <a:lnTo>
                  <a:pt x="2849245" y="165100"/>
                </a:lnTo>
                <a:lnTo>
                  <a:pt x="2812415" y="140335"/>
                </a:lnTo>
                <a:lnTo>
                  <a:pt x="2767329" y="131445"/>
                </a:lnTo>
                <a:close/>
              </a:path>
            </a:pathLst>
          </a:custGeom>
          <a:solidFill>
            <a:srgbClr val="F7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7075" y="3106927"/>
            <a:ext cx="2882900" cy="822960"/>
          </a:xfrm>
          <a:custGeom>
            <a:avLst/>
            <a:gdLst/>
            <a:ahLst/>
            <a:cxnLst/>
            <a:rect l="l" t="t" r="r" b="b"/>
            <a:pathLst>
              <a:path w="2882900" h="822960">
                <a:moveTo>
                  <a:pt x="598170" y="246380"/>
                </a:moveTo>
                <a:lnTo>
                  <a:pt x="607060" y="201930"/>
                </a:lnTo>
                <a:lnTo>
                  <a:pt x="631825" y="165100"/>
                </a:lnTo>
                <a:lnTo>
                  <a:pt x="668654" y="140335"/>
                </a:lnTo>
                <a:lnTo>
                  <a:pt x="713740" y="131445"/>
                </a:lnTo>
                <a:lnTo>
                  <a:pt x="979170" y="131445"/>
                </a:lnTo>
                <a:lnTo>
                  <a:pt x="1550034" y="131445"/>
                </a:lnTo>
                <a:lnTo>
                  <a:pt x="2767329" y="131445"/>
                </a:lnTo>
                <a:lnTo>
                  <a:pt x="2812415" y="140335"/>
                </a:lnTo>
                <a:lnTo>
                  <a:pt x="2849245" y="165100"/>
                </a:lnTo>
                <a:lnTo>
                  <a:pt x="2874009" y="201930"/>
                </a:lnTo>
                <a:lnTo>
                  <a:pt x="2882900" y="246380"/>
                </a:lnTo>
                <a:lnTo>
                  <a:pt x="2882900" y="419735"/>
                </a:lnTo>
                <a:lnTo>
                  <a:pt x="2882900" y="708025"/>
                </a:lnTo>
                <a:lnTo>
                  <a:pt x="2874009" y="752475"/>
                </a:lnTo>
                <a:lnTo>
                  <a:pt x="2849245" y="789305"/>
                </a:lnTo>
                <a:lnTo>
                  <a:pt x="2812415" y="814070"/>
                </a:lnTo>
                <a:lnTo>
                  <a:pt x="2767329" y="822960"/>
                </a:lnTo>
                <a:lnTo>
                  <a:pt x="1550034" y="822960"/>
                </a:lnTo>
                <a:lnTo>
                  <a:pt x="979170" y="822960"/>
                </a:lnTo>
                <a:lnTo>
                  <a:pt x="713740" y="822960"/>
                </a:lnTo>
                <a:lnTo>
                  <a:pt x="668654" y="814070"/>
                </a:lnTo>
                <a:lnTo>
                  <a:pt x="631825" y="789305"/>
                </a:lnTo>
                <a:lnTo>
                  <a:pt x="607060" y="752475"/>
                </a:lnTo>
                <a:lnTo>
                  <a:pt x="598170" y="708025"/>
                </a:lnTo>
                <a:lnTo>
                  <a:pt x="598170" y="419735"/>
                </a:lnTo>
                <a:lnTo>
                  <a:pt x="0" y="0"/>
                </a:lnTo>
                <a:lnTo>
                  <a:pt x="598170" y="246380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1250" y="1955673"/>
            <a:ext cx="2632710" cy="2132965"/>
          </a:xfrm>
          <a:custGeom>
            <a:avLst/>
            <a:gdLst/>
            <a:ahLst/>
            <a:cxnLst/>
            <a:rect l="l" t="t" r="r" b="b"/>
            <a:pathLst>
              <a:path w="2632709" h="2132965">
                <a:moveTo>
                  <a:pt x="2465704" y="1130300"/>
                </a:moveTo>
                <a:lnTo>
                  <a:pt x="228600" y="1130300"/>
                </a:lnTo>
                <a:lnTo>
                  <a:pt x="184150" y="1136014"/>
                </a:lnTo>
                <a:lnTo>
                  <a:pt x="144779" y="1153160"/>
                </a:lnTo>
                <a:lnTo>
                  <a:pt x="110489" y="1179194"/>
                </a:lnTo>
                <a:lnTo>
                  <a:pt x="84454" y="1212850"/>
                </a:lnTo>
                <a:lnTo>
                  <a:pt x="67945" y="1252854"/>
                </a:lnTo>
                <a:lnTo>
                  <a:pt x="61595" y="1297304"/>
                </a:lnTo>
                <a:lnTo>
                  <a:pt x="61595" y="1965959"/>
                </a:lnTo>
                <a:lnTo>
                  <a:pt x="67945" y="2010409"/>
                </a:lnTo>
                <a:lnTo>
                  <a:pt x="84454" y="2050414"/>
                </a:lnTo>
                <a:lnTo>
                  <a:pt x="110489" y="2084070"/>
                </a:lnTo>
                <a:lnTo>
                  <a:pt x="144779" y="2110104"/>
                </a:lnTo>
                <a:lnTo>
                  <a:pt x="184150" y="2126615"/>
                </a:lnTo>
                <a:lnTo>
                  <a:pt x="228600" y="2132965"/>
                </a:lnTo>
                <a:lnTo>
                  <a:pt x="2465704" y="2132965"/>
                </a:lnTo>
                <a:lnTo>
                  <a:pt x="2510154" y="2126615"/>
                </a:lnTo>
                <a:lnTo>
                  <a:pt x="2550159" y="2110104"/>
                </a:lnTo>
                <a:lnTo>
                  <a:pt x="2583815" y="2084070"/>
                </a:lnTo>
                <a:lnTo>
                  <a:pt x="2609850" y="2050414"/>
                </a:lnTo>
                <a:lnTo>
                  <a:pt x="2626995" y="2010409"/>
                </a:lnTo>
                <a:lnTo>
                  <a:pt x="2632709" y="1965959"/>
                </a:lnTo>
                <a:lnTo>
                  <a:pt x="2632709" y="1297304"/>
                </a:lnTo>
                <a:lnTo>
                  <a:pt x="2626995" y="1252854"/>
                </a:lnTo>
                <a:lnTo>
                  <a:pt x="2609850" y="1212850"/>
                </a:lnTo>
                <a:lnTo>
                  <a:pt x="2583815" y="1179194"/>
                </a:lnTo>
                <a:lnTo>
                  <a:pt x="2550159" y="1153160"/>
                </a:lnTo>
                <a:lnTo>
                  <a:pt x="2510154" y="1136014"/>
                </a:lnTo>
                <a:lnTo>
                  <a:pt x="2465704" y="1130300"/>
                </a:lnTo>
                <a:close/>
              </a:path>
              <a:path w="2632709" h="2132965">
                <a:moveTo>
                  <a:pt x="0" y="0"/>
                </a:moveTo>
                <a:lnTo>
                  <a:pt x="490220" y="1130300"/>
                </a:lnTo>
                <a:lnTo>
                  <a:pt x="1132840" y="1130300"/>
                </a:lnTo>
                <a:lnTo>
                  <a:pt x="0" y="0"/>
                </a:lnTo>
                <a:close/>
              </a:path>
            </a:pathLst>
          </a:custGeom>
          <a:solidFill>
            <a:srgbClr val="F7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1250" y="1955673"/>
            <a:ext cx="2632710" cy="2132965"/>
          </a:xfrm>
          <a:custGeom>
            <a:avLst/>
            <a:gdLst/>
            <a:ahLst/>
            <a:cxnLst/>
            <a:rect l="l" t="t" r="r" b="b"/>
            <a:pathLst>
              <a:path w="2632709" h="2132965">
                <a:moveTo>
                  <a:pt x="61595" y="1297304"/>
                </a:moveTo>
                <a:lnTo>
                  <a:pt x="67945" y="1252854"/>
                </a:lnTo>
                <a:lnTo>
                  <a:pt x="84454" y="1212850"/>
                </a:lnTo>
                <a:lnTo>
                  <a:pt x="110489" y="1179194"/>
                </a:lnTo>
                <a:lnTo>
                  <a:pt x="144779" y="1153160"/>
                </a:lnTo>
                <a:lnTo>
                  <a:pt x="184150" y="1136014"/>
                </a:lnTo>
                <a:lnTo>
                  <a:pt x="228600" y="1130300"/>
                </a:lnTo>
                <a:lnTo>
                  <a:pt x="490220" y="1130300"/>
                </a:lnTo>
                <a:lnTo>
                  <a:pt x="0" y="0"/>
                </a:lnTo>
                <a:lnTo>
                  <a:pt x="1132840" y="1130300"/>
                </a:lnTo>
                <a:lnTo>
                  <a:pt x="2465704" y="1130300"/>
                </a:lnTo>
                <a:lnTo>
                  <a:pt x="2510154" y="1136014"/>
                </a:lnTo>
                <a:lnTo>
                  <a:pt x="2550159" y="1153160"/>
                </a:lnTo>
                <a:lnTo>
                  <a:pt x="2583815" y="1179194"/>
                </a:lnTo>
                <a:lnTo>
                  <a:pt x="2609850" y="1212850"/>
                </a:lnTo>
                <a:lnTo>
                  <a:pt x="2626995" y="1252854"/>
                </a:lnTo>
                <a:lnTo>
                  <a:pt x="2632709" y="1297304"/>
                </a:lnTo>
                <a:lnTo>
                  <a:pt x="2632709" y="1548129"/>
                </a:lnTo>
                <a:lnTo>
                  <a:pt x="2632709" y="1965959"/>
                </a:lnTo>
                <a:lnTo>
                  <a:pt x="2626995" y="2010409"/>
                </a:lnTo>
                <a:lnTo>
                  <a:pt x="2609850" y="2050414"/>
                </a:lnTo>
                <a:lnTo>
                  <a:pt x="2583815" y="2084070"/>
                </a:lnTo>
                <a:lnTo>
                  <a:pt x="2550159" y="2110104"/>
                </a:lnTo>
                <a:lnTo>
                  <a:pt x="2510154" y="2126615"/>
                </a:lnTo>
                <a:lnTo>
                  <a:pt x="2465704" y="2132965"/>
                </a:lnTo>
                <a:lnTo>
                  <a:pt x="1132840" y="2132965"/>
                </a:lnTo>
                <a:lnTo>
                  <a:pt x="490220" y="2132965"/>
                </a:lnTo>
                <a:lnTo>
                  <a:pt x="228600" y="2132965"/>
                </a:lnTo>
                <a:lnTo>
                  <a:pt x="184150" y="2126615"/>
                </a:lnTo>
                <a:lnTo>
                  <a:pt x="144779" y="2110104"/>
                </a:lnTo>
                <a:lnTo>
                  <a:pt x="110489" y="2084070"/>
                </a:lnTo>
                <a:lnTo>
                  <a:pt x="84454" y="2050414"/>
                </a:lnTo>
                <a:lnTo>
                  <a:pt x="67945" y="2010409"/>
                </a:lnTo>
                <a:lnTo>
                  <a:pt x="61595" y="1965959"/>
                </a:lnTo>
                <a:lnTo>
                  <a:pt x="61595" y="1548129"/>
                </a:lnTo>
                <a:lnTo>
                  <a:pt x="61595" y="1297304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5420" y="0"/>
            <a:ext cx="8971280" cy="952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pc="-5" dirty="0"/>
              <a:t>1-1. Hãy </a:t>
            </a:r>
            <a:r>
              <a:rPr dirty="0"/>
              <a:t>cẩn </a:t>
            </a:r>
            <a:r>
              <a:rPr spc="-5" dirty="0"/>
              <a:t>thận </a:t>
            </a:r>
            <a:r>
              <a:rPr dirty="0"/>
              <a:t>về </a:t>
            </a:r>
            <a:r>
              <a:rPr spc="-5" dirty="0"/>
              <a:t>loại muốn</a:t>
            </a:r>
            <a:r>
              <a:rPr spc="-10" dirty="0"/>
              <a:t> </a:t>
            </a:r>
            <a:r>
              <a:rPr dirty="0"/>
              <a:t>bạn</a:t>
            </a:r>
          </a:p>
          <a:p>
            <a:pPr marL="4912995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mở </a:t>
            </a:r>
            <a:r>
              <a:rPr spc="-5" dirty="0"/>
              <a:t>tập tin đính kèm!</a:t>
            </a:r>
            <a:r>
              <a:rPr spc="-20" dirty="0"/>
              <a:t> </a:t>
            </a:r>
            <a:r>
              <a:rPr spc="-5" dirty="0"/>
              <a:t>(6)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18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18" name="object 18"/>
          <p:cNvSpPr txBox="1"/>
          <p:nvPr/>
        </p:nvSpPr>
        <p:spPr>
          <a:xfrm>
            <a:off x="185420" y="882142"/>
            <a:ext cx="8950325" cy="6273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ct val="79500"/>
              </a:lnSpc>
              <a:spcBef>
                <a:spcPts val="635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Ngay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cả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khi bạn đã mở tệp đính kèm,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đừng bao giờ thực hiện thao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tác này !!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3098" y="3523397"/>
            <a:ext cx="4856480" cy="1116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513840" indent="626110">
              <a:lnSpc>
                <a:spcPct val="105200"/>
              </a:lnSpc>
              <a:spcBef>
                <a:spcPts val="135"/>
              </a:spcBef>
            </a:pPr>
            <a:r>
              <a:rPr sz="2000" b="1" dirty="0">
                <a:latin typeface="Arial"/>
                <a:cs typeface="Arial"/>
              </a:rPr>
              <a:t>Đừng </a:t>
            </a:r>
            <a:r>
              <a:rPr sz="2000" b="1" spc="-5" dirty="0">
                <a:latin typeface="Arial"/>
                <a:cs typeface="Arial"/>
              </a:rPr>
              <a:t>nhấp </a:t>
            </a:r>
            <a:r>
              <a:rPr sz="2000" b="1" dirty="0">
                <a:latin typeface="Arial"/>
                <a:cs typeface="Arial"/>
              </a:rPr>
              <a:t>vào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"Enable  Edit", "Enable Content"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 marL="2434590" marR="5080" indent="-273050">
              <a:lnSpc>
                <a:spcPct val="100000"/>
              </a:lnSpc>
              <a:spcBef>
                <a:spcPts val="1110"/>
              </a:spcBef>
            </a:pPr>
            <a:r>
              <a:rPr sz="1200" spc="-5" dirty="0">
                <a:latin typeface="Arial"/>
                <a:cs typeface="Arial"/>
              </a:rPr>
              <a:t>Hướng </a:t>
            </a:r>
            <a:r>
              <a:rPr sz="1200" dirty="0">
                <a:latin typeface="Arial"/>
                <a:cs typeface="Arial"/>
              </a:rPr>
              <a:t>dẫn </a:t>
            </a:r>
            <a:r>
              <a:rPr sz="1200" spc="-5" dirty="0">
                <a:latin typeface="Arial"/>
                <a:cs typeface="Arial"/>
              </a:rPr>
              <a:t>giả </a:t>
            </a:r>
            <a:r>
              <a:rPr sz="1200" dirty="0">
                <a:latin typeface="Arial"/>
                <a:cs typeface="Arial"/>
              </a:rPr>
              <a:t>mạo </a:t>
            </a:r>
            <a:r>
              <a:rPr sz="1200" spc="-5" dirty="0">
                <a:latin typeface="Arial"/>
                <a:cs typeface="Arial"/>
              </a:rPr>
              <a:t>để cho phép </a:t>
            </a:r>
            <a:r>
              <a:rPr sz="1200" spc="-20" dirty="0">
                <a:latin typeface="Arial"/>
                <a:cs typeface="Arial"/>
              </a:rPr>
              <a:t>người  dùng </a:t>
            </a:r>
            <a:r>
              <a:rPr sz="1200" spc="-5" dirty="0">
                <a:latin typeface="Arial"/>
                <a:cs typeface="Arial"/>
              </a:rPr>
              <a:t>nhấp vào </a:t>
            </a:r>
            <a:r>
              <a:rPr sz="1200" dirty="0">
                <a:latin typeface="Arial"/>
                <a:cs typeface="Arial"/>
              </a:rPr>
              <a:t>"Bật </a:t>
            </a:r>
            <a:r>
              <a:rPr sz="1200" spc="-5" dirty="0">
                <a:latin typeface="Arial"/>
                <a:cs typeface="Arial"/>
              </a:rPr>
              <a:t>nội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dung".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36105" y="3389757"/>
            <a:ext cx="121983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Nguy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cơ!!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/>
                <a:cs typeface="Arial"/>
              </a:rPr>
              <a:t>Lây </a:t>
            </a:r>
            <a:r>
              <a:rPr sz="1200" b="1" dirty="0">
                <a:latin typeface="Arial"/>
                <a:cs typeface="Arial"/>
              </a:rPr>
              <a:t>nhiễm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virus!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875" y="5485904"/>
            <a:ext cx="8845550" cy="783590"/>
          </a:xfrm>
          <a:prstGeom prst="rect">
            <a:avLst/>
          </a:prstGeom>
          <a:solidFill>
            <a:srgbClr val="F7C5C5"/>
          </a:solidFill>
        </p:spPr>
        <p:txBody>
          <a:bodyPr vert="horz" wrap="square" lIns="0" tIns="0" rIns="0" bIns="0" rtlCol="0">
            <a:spAutoFit/>
          </a:bodyPr>
          <a:lstStyle/>
          <a:p>
            <a:pPr marL="396240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Nếu bạn </a:t>
            </a:r>
            <a:r>
              <a:rPr sz="2400" dirty="0">
                <a:latin typeface="Arial"/>
                <a:cs typeface="Arial"/>
              </a:rPr>
              <a:t>đã mở tệp </a:t>
            </a:r>
            <a:r>
              <a:rPr sz="2400" spc="-5" dirty="0">
                <a:latin typeface="Arial"/>
                <a:cs typeface="Arial"/>
              </a:rPr>
              <a:t>đính </a:t>
            </a:r>
            <a:r>
              <a:rPr sz="2400" dirty="0">
                <a:latin typeface="Arial"/>
                <a:cs typeface="Arial"/>
              </a:rPr>
              <a:t>kèm </a:t>
            </a:r>
            <a:r>
              <a:rPr sz="2400" spc="-5" dirty="0">
                <a:latin typeface="Arial"/>
                <a:cs typeface="Arial"/>
              </a:rPr>
              <a:t>trong email </a:t>
            </a:r>
            <a:r>
              <a:rPr sz="2400" dirty="0">
                <a:latin typeface="Arial"/>
                <a:cs typeface="Arial"/>
              </a:rPr>
              <a:t>đáng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ngờ,</a:t>
            </a:r>
            <a:endParaRPr sz="24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ngắt kết nối PC </a:t>
            </a:r>
            <a:r>
              <a:rPr sz="2400" b="1" dirty="0">
                <a:latin typeface="Arial"/>
                <a:cs typeface="Arial"/>
              </a:rPr>
              <a:t>khỏi </a:t>
            </a:r>
            <a:r>
              <a:rPr sz="2400" b="1" spc="-5" dirty="0">
                <a:latin typeface="Arial"/>
                <a:cs typeface="Arial"/>
              </a:rPr>
              <a:t>mạng và thực hiện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quét toàn bộ</a:t>
            </a:r>
            <a:r>
              <a:rPr sz="24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!!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2545" y="3267709"/>
            <a:ext cx="3777360" cy="1662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1-1. Hãy </a:t>
            </a:r>
            <a:r>
              <a:rPr dirty="0"/>
              <a:t>cẩn </a:t>
            </a:r>
            <a:r>
              <a:rPr spc="-5" dirty="0"/>
              <a:t>thận </a:t>
            </a:r>
            <a:r>
              <a:rPr dirty="0"/>
              <a:t>về </a:t>
            </a:r>
            <a:r>
              <a:rPr spc="-5" dirty="0"/>
              <a:t>loại muốn</a:t>
            </a:r>
            <a:r>
              <a:rPr spc="-40" dirty="0"/>
              <a:t> </a:t>
            </a:r>
            <a:r>
              <a:rPr dirty="0"/>
              <a:t>bạn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420" y="523626"/>
            <a:ext cx="8971280" cy="264350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4912995">
              <a:lnSpc>
                <a:spcPct val="100000"/>
              </a:lnSpc>
              <a:spcBef>
                <a:spcPts val="1190"/>
              </a:spcBef>
            </a:pPr>
            <a:r>
              <a:rPr sz="2800" b="1" spc="-10" dirty="0">
                <a:latin typeface="Arial"/>
                <a:cs typeface="Arial"/>
              </a:rPr>
              <a:t>mở </a:t>
            </a:r>
            <a:r>
              <a:rPr sz="2800" b="1" spc="-5" dirty="0">
                <a:latin typeface="Arial"/>
                <a:cs typeface="Arial"/>
              </a:rPr>
              <a:t>tập tin đính kèm!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(7)</a:t>
            </a:r>
            <a:endParaRPr sz="28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Không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có đặc điểm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cố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định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và khó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phân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biệt</a:t>
            </a:r>
            <a:endParaRPr sz="20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575"/>
              </a:spcBef>
            </a:pPr>
            <a:r>
              <a:rPr sz="2000" b="1" spc="10" dirty="0">
                <a:latin typeface="Kozuka Gothic Pro B"/>
                <a:cs typeface="Kozuka Gothic Pro B"/>
              </a:rPr>
              <a:t>・</a:t>
            </a:r>
            <a:r>
              <a:rPr sz="2000" b="1" dirty="0">
                <a:latin typeface="Arial"/>
                <a:cs typeface="Arial"/>
              </a:rPr>
              <a:t>Không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quy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tắc </a:t>
            </a:r>
            <a:r>
              <a:rPr sz="2000" b="1" spc="-10" dirty="0">
                <a:latin typeface="Arial"/>
                <a:cs typeface="Arial"/>
              </a:rPr>
              <a:t>cố</a:t>
            </a:r>
            <a:r>
              <a:rPr sz="2000" b="1" spc="-5" dirty="0">
                <a:latin typeface="Arial"/>
                <a:cs typeface="Arial"/>
              </a:rPr>
              <a:t> định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trong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"Tiêu</a:t>
            </a:r>
            <a:r>
              <a:rPr sz="2000" b="1" dirty="0">
                <a:latin typeface="Arial"/>
                <a:cs typeface="Arial"/>
              </a:rPr>
              <a:t> đề", </a:t>
            </a:r>
            <a:r>
              <a:rPr sz="2000" b="1" spc="-5" dirty="0">
                <a:latin typeface="Arial"/>
                <a:cs typeface="Arial"/>
              </a:rPr>
              <a:t>"Văn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bản"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và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"Người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gửi"</a:t>
            </a:r>
            <a:endParaRPr sz="2000">
              <a:latin typeface="Arial"/>
              <a:cs typeface="Arial"/>
            </a:endParaRPr>
          </a:p>
          <a:p>
            <a:pPr marL="528955" marR="1251585" indent="-253365">
              <a:lnSpc>
                <a:spcPct val="114999"/>
              </a:lnSpc>
              <a:spcBef>
                <a:spcPts val="745"/>
              </a:spcBef>
            </a:pPr>
            <a:r>
              <a:rPr sz="2000" b="1" spc="10" dirty="0">
                <a:latin typeface="Kozuka Gothic Pro B"/>
                <a:cs typeface="Kozuka Gothic Pro B"/>
              </a:rPr>
              <a:t>・</a:t>
            </a:r>
            <a:r>
              <a:rPr sz="2000" b="1" spc="-5" dirty="0">
                <a:latin typeface="Arial"/>
                <a:cs typeface="Arial"/>
              </a:rPr>
              <a:t>Người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gửi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dường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như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là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một </a:t>
            </a:r>
            <a:r>
              <a:rPr sz="2000" b="1" spc="-5" dirty="0">
                <a:latin typeface="Arial"/>
                <a:cs typeface="Arial"/>
              </a:rPr>
              <a:t>khách </a:t>
            </a:r>
            <a:r>
              <a:rPr sz="2000" b="1" dirty="0">
                <a:latin typeface="Arial"/>
                <a:cs typeface="Arial"/>
              </a:rPr>
              <a:t>hàng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hoặc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người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quen  trao </a:t>
            </a:r>
            <a:r>
              <a:rPr sz="2000" b="1" spc="-5" dirty="0">
                <a:latin typeface="Arial"/>
                <a:cs typeface="Arial"/>
              </a:rPr>
              <a:t>đổi email </a:t>
            </a:r>
            <a:r>
              <a:rPr sz="2000" b="1" dirty="0">
                <a:latin typeface="Arial"/>
                <a:cs typeface="Arial"/>
              </a:rPr>
              <a:t>trước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đó.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Arial"/>
                <a:cs typeface="Arial"/>
              </a:rPr>
              <a:t>&lt;Amples&gt;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420" y="4840985"/>
            <a:ext cx="924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S Gothic"/>
                <a:cs typeface="MS Gothic"/>
              </a:rPr>
              <a:t>・</a:t>
            </a:r>
            <a:r>
              <a:rPr sz="1200" spc="-5" dirty="0">
                <a:latin typeface="Arial"/>
                <a:cs typeface="Arial"/>
              </a:rPr>
              <a:t>Tiếng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Nhật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4094" y="4839461"/>
            <a:ext cx="874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S Gothic"/>
                <a:cs typeface="MS Gothic"/>
              </a:rPr>
              <a:t>・</a:t>
            </a:r>
            <a:r>
              <a:rPr sz="1200" spc="-5" dirty="0">
                <a:latin typeface="Arial"/>
                <a:cs typeface="Arial"/>
              </a:rPr>
              <a:t>Tiếng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Anh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5821" y="4844033"/>
            <a:ext cx="924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S Gothic"/>
                <a:cs typeface="MS Gothic"/>
              </a:rPr>
              <a:t>・</a:t>
            </a:r>
            <a:r>
              <a:rPr sz="1200" spc="-5" dirty="0">
                <a:latin typeface="Arial"/>
                <a:cs typeface="Arial"/>
              </a:rPr>
              <a:t>Tiếng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Nhật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3957" y="4853178"/>
            <a:ext cx="873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S Gothic"/>
                <a:cs typeface="MS Gothic"/>
              </a:rPr>
              <a:t>・</a:t>
            </a:r>
            <a:r>
              <a:rPr sz="1200" spc="-5" dirty="0">
                <a:latin typeface="Arial"/>
                <a:cs typeface="Arial"/>
              </a:rPr>
              <a:t>Tiếng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20" y="5322570"/>
            <a:ext cx="65913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indent="-219710">
              <a:lnSpc>
                <a:spcPts val="1580"/>
              </a:lnSpc>
              <a:buSzPct val="116666"/>
              <a:buFont typeface="Microsoft YaHei"/>
              <a:buChar char="•"/>
              <a:tabLst>
                <a:tab pos="257810" algn="l"/>
              </a:tabLst>
            </a:pPr>
            <a:r>
              <a:rPr sz="1800" spc="89" baseline="13888" dirty="0">
                <a:latin typeface="Arial"/>
                <a:cs typeface="Arial"/>
              </a:rPr>
              <a:t>Tệp</a:t>
            </a:r>
            <a:r>
              <a:rPr sz="1800" spc="60" baseline="13888" dirty="0">
                <a:latin typeface="Arial"/>
                <a:cs typeface="Arial"/>
              </a:rPr>
              <a:t> </a:t>
            </a:r>
            <a:r>
              <a:rPr sz="1800" spc="75" baseline="13888" dirty="0">
                <a:latin typeface="Arial"/>
                <a:cs typeface="Arial"/>
              </a:rPr>
              <a:t>đính</a:t>
            </a:r>
            <a:r>
              <a:rPr sz="1800" spc="60" baseline="13888" dirty="0">
                <a:latin typeface="Arial"/>
                <a:cs typeface="Arial"/>
              </a:rPr>
              <a:t> </a:t>
            </a:r>
            <a:r>
              <a:rPr sz="1800" spc="97" baseline="13888" dirty="0">
                <a:latin typeface="Arial"/>
                <a:cs typeface="Arial"/>
              </a:rPr>
              <a:t>kèm:Zip</a:t>
            </a:r>
            <a:r>
              <a:rPr sz="1800" spc="60" baseline="13888" dirty="0">
                <a:latin typeface="Arial"/>
                <a:cs typeface="Arial"/>
              </a:rPr>
              <a:t> </a:t>
            </a:r>
            <a:r>
              <a:rPr sz="1800" spc="75" baseline="13888" dirty="0">
                <a:latin typeface="Arial"/>
                <a:cs typeface="Arial"/>
              </a:rPr>
              <a:t>với</a:t>
            </a:r>
            <a:r>
              <a:rPr sz="1800" spc="7" baseline="13888" dirty="0">
                <a:latin typeface="Arial"/>
                <a:cs typeface="Arial"/>
              </a:rPr>
              <a:t> </a:t>
            </a:r>
            <a:r>
              <a:rPr sz="1800" spc="52" baseline="13888" dirty="0">
                <a:latin typeface="Arial"/>
                <a:cs typeface="Arial"/>
              </a:rPr>
              <a:t>mật</a:t>
            </a:r>
            <a:r>
              <a:rPr sz="1800" spc="-52" baseline="13888" dirty="0">
                <a:latin typeface="Arial"/>
                <a:cs typeface="Arial"/>
              </a:rPr>
              <a:t> </a:t>
            </a:r>
            <a:r>
              <a:rPr sz="1800" spc="30" baseline="13888" dirty="0">
                <a:latin typeface="Arial"/>
                <a:cs typeface="Arial"/>
              </a:rPr>
              <a:t>khẩu</a:t>
            </a:r>
            <a:r>
              <a:rPr sz="1800" spc="982" baseline="4629" dirty="0">
                <a:latin typeface="MS Gothic"/>
                <a:cs typeface="MS Gothic"/>
              </a:rPr>
              <a:t>・</a:t>
            </a:r>
            <a:r>
              <a:rPr sz="1800" spc="89" baseline="4629" dirty="0">
                <a:latin typeface="Arial"/>
                <a:cs typeface="Arial"/>
              </a:rPr>
              <a:t>Tệp</a:t>
            </a:r>
            <a:r>
              <a:rPr sz="1800" spc="60" baseline="4629" dirty="0">
                <a:latin typeface="Arial"/>
                <a:cs typeface="Arial"/>
              </a:rPr>
              <a:t> </a:t>
            </a:r>
            <a:r>
              <a:rPr sz="1800" spc="75" baseline="4629" dirty="0">
                <a:latin typeface="Arial"/>
                <a:cs typeface="Arial"/>
              </a:rPr>
              <a:t>đính</a:t>
            </a:r>
            <a:r>
              <a:rPr sz="1800" spc="60" baseline="4629" dirty="0">
                <a:latin typeface="Arial"/>
                <a:cs typeface="Arial"/>
              </a:rPr>
              <a:t> </a:t>
            </a:r>
            <a:r>
              <a:rPr sz="1800" spc="97" baseline="4629" dirty="0">
                <a:latin typeface="Arial"/>
                <a:cs typeface="Arial"/>
              </a:rPr>
              <a:t>kèm:Zip</a:t>
            </a:r>
            <a:r>
              <a:rPr sz="1800" spc="67" baseline="4629" dirty="0">
                <a:latin typeface="Arial"/>
                <a:cs typeface="Arial"/>
              </a:rPr>
              <a:t> </a:t>
            </a:r>
            <a:r>
              <a:rPr sz="1800" spc="75" baseline="4629" dirty="0">
                <a:latin typeface="Arial"/>
                <a:cs typeface="Arial"/>
              </a:rPr>
              <a:t>với</a:t>
            </a:r>
            <a:r>
              <a:rPr sz="1800" spc="52" baseline="4629" dirty="0">
                <a:latin typeface="Arial"/>
                <a:cs typeface="Arial"/>
              </a:rPr>
              <a:t> </a:t>
            </a:r>
            <a:r>
              <a:rPr sz="1800" spc="97" baseline="4629" dirty="0">
                <a:latin typeface="Arial"/>
                <a:cs typeface="Arial"/>
              </a:rPr>
              <a:t>mật</a:t>
            </a:r>
            <a:r>
              <a:rPr sz="1800" spc="67" baseline="4629" dirty="0">
                <a:latin typeface="Arial"/>
                <a:cs typeface="Arial"/>
              </a:rPr>
              <a:t> </a:t>
            </a:r>
            <a:r>
              <a:rPr sz="1800" spc="82" baseline="4629" dirty="0">
                <a:latin typeface="Arial"/>
                <a:cs typeface="Arial"/>
              </a:rPr>
              <a:t>khẩu</a:t>
            </a:r>
            <a:r>
              <a:rPr sz="1200" spc="655" dirty="0">
                <a:latin typeface="MS Gothic"/>
                <a:cs typeface="MS Gothic"/>
              </a:rPr>
              <a:t>・</a:t>
            </a:r>
            <a:r>
              <a:rPr sz="1200" spc="60" dirty="0">
                <a:latin typeface="Arial"/>
                <a:cs typeface="Arial"/>
              </a:rPr>
              <a:t>Tệp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đính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kèm: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434" dirty="0">
                <a:latin typeface="Arial"/>
                <a:cs typeface="Arial"/>
              </a:rPr>
              <a:t>Excel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5481" y="5292090"/>
            <a:ext cx="1772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40" dirty="0">
                <a:latin typeface="MS Gothic"/>
                <a:cs typeface="MS Gothic"/>
              </a:rPr>
              <a:t>・</a:t>
            </a:r>
            <a:r>
              <a:rPr sz="1200" spc="60" dirty="0">
                <a:latin typeface="Arial"/>
                <a:cs typeface="Arial"/>
              </a:rPr>
              <a:t>Tệp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đính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kèm:Excel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420" y="5719064"/>
            <a:ext cx="1340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85" dirty="0">
                <a:latin typeface="MS Gothic"/>
                <a:cs typeface="MS Gothic"/>
              </a:rPr>
              <a:t>・</a:t>
            </a:r>
            <a:r>
              <a:rPr sz="1200" spc="-75" dirty="0">
                <a:latin typeface="Arial"/>
                <a:cs typeface="Arial"/>
              </a:rPr>
              <a:t>Hiểnthịmật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khẩu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4094" y="5743447"/>
            <a:ext cx="163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200" dirty="0">
                <a:latin typeface="MS Gothic"/>
                <a:cs typeface="MS Gothic"/>
              </a:rPr>
              <a:t>・</a:t>
            </a:r>
            <a:r>
              <a:rPr sz="1200" spc="50" dirty="0">
                <a:latin typeface="Arial"/>
                <a:cs typeface="Arial"/>
              </a:rPr>
              <a:t>Hiển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thị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mật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khẩu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1494" y="3225164"/>
            <a:ext cx="2407920" cy="1592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3404" y="3208654"/>
            <a:ext cx="1677035" cy="1608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19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216" y="2944748"/>
            <a:ext cx="6762115" cy="1099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4140"/>
              </a:lnSpc>
              <a:spcBef>
                <a:spcPts val="385"/>
              </a:spcBef>
            </a:pPr>
            <a:r>
              <a:rPr sz="3600" b="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Trạng thái </a:t>
            </a:r>
            <a:r>
              <a:rPr sz="3600" b="0" dirty="0">
                <a:solidFill>
                  <a:srgbClr val="FFFFFF"/>
                </a:solidFill>
                <a:latin typeface="Arial"/>
                <a:cs typeface="Arial"/>
              </a:rPr>
              <a:t>mối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đe </a:t>
            </a:r>
            <a:r>
              <a:rPr sz="3600" b="0" dirty="0">
                <a:solidFill>
                  <a:srgbClr val="FFFFFF"/>
                </a:solidFill>
                <a:latin typeface="Arial"/>
                <a:cs typeface="Arial"/>
              </a:rPr>
              <a:t>dọa 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bảo </a:t>
            </a:r>
            <a:r>
              <a:rPr sz="3600" b="0" dirty="0">
                <a:solidFill>
                  <a:srgbClr val="FFFFFF"/>
                </a:solidFill>
                <a:latin typeface="Arial"/>
                <a:cs typeface="Arial"/>
              </a:rPr>
              <a:t>mật  thông</a:t>
            </a:r>
            <a:r>
              <a:rPr sz="3600" b="0" spc="-5" dirty="0">
                <a:solidFill>
                  <a:srgbClr val="FFFFFF"/>
                </a:solidFill>
                <a:latin typeface="Arial"/>
                <a:cs typeface="Arial"/>
              </a:rPr>
              <a:t> tin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4203" y="6459452"/>
            <a:ext cx="4051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b="1" dirty="0">
                <a:latin typeface="Arial"/>
                <a:cs typeface="Arial"/>
              </a:rPr>
              <a:t>2</a:t>
            </a:fld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0863" y="6472152"/>
            <a:ext cx="4953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19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-5" dirty="0"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901822"/>
            <a:ext cx="8938260" cy="4956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2309" y="4306570"/>
            <a:ext cx="2920365" cy="154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1315" y="3813175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630" y="3374390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615" y="1860550"/>
            <a:ext cx="3334385" cy="285115"/>
          </a:xfrm>
          <a:custGeom>
            <a:avLst/>
            <a:gdLst/>
            <a:ahLst/>
            <a:cxnLst/>
            <a:rect l="l" t="t" r="r" b="b"/>
            <a:pathLst>
              <a:path w="3334385" h="285114">
                <a:moveTo>
                  <a:pt x="3334385" y="0"/>
                </a:moveTo>
                <a:lnTo>
                  <a:pt x="0" y="0"/>
                </a:lnTo>
                <a:lnTo>
                  <a:pt x="0" y="285114"/>
                </a:lnTo>
                <a:lnTo>
                  <a:pt x="3334385" y="285114"/>
                </a:lnTo>
                <a:lnTo>
                  <a:pt x="3334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18" y="3041650"/>
            <a:ext cx="6558915" cy="852169"/>
          </a:xfrm>
          <a:custGeom>
            <a:avLst/>
            <a:gdLst/>
            <a:ahLst/>
            <a:cxnLst/>
            <a:rect l="l" t="t" r="r" b="b"/>
            <a:pathLst>
              <a:path w="6558915" h="852170">
                <a:moveTo>
                  <a:pt x="0" y="852169"/>
                </a:moveTo>
                <a:lnTo>
                  <a:pt x="6558916" y="852169"/>
                </a:lnTo>
                <a:lnTo>
                  <a:pt x="6558916" y="0"/>
                </a:lnTo>
                <a:lnTo>
                  <a:pt x="0" y="0"/>
                </a:lnTo>
                <a:lnTo>
                  <a:pt x="0" y="852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118" y="2567939"/>
            <a:ext cx="9072245" cy="473709"/>
          </a:xfrm>
          <a:custGeom>
            <a:avLst/>
            <a:gdLst/>
            <a:ahLst/>
            <a:cxnLst/>
            <a:rect l="l" t="t" r="r" b="b"/>
            <a:pathLst>
              <a:path w="9072245" h="473710">
                <a:moveTo>
                  <a:pt x="0" y="473710"/>
                </a:moveTo>
                <a:lnTo>
                  <a:pt x="9072246" y="473710"/>
                </a:lnTo>
                <a:lnTo>
                  <a:pt x="9072246" y="0"/>
                </a:lnTo>
                <a:lnTo>
                  <a:pt x="0" y="0"/>
                </a:lnTo>
                <a:lnTo>
                  <a:pt x="0" y="473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1412" y="347827"/>
            <a:ext cx="862838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800"/>
              </a:lnSpc>
              <a:spcBef>
                <a:spcPts val="100"/>
              </a:spcBef>
            </a:pPr>
            <a:r>
              <a:rPr sz="2600" dirty="0"/>
              <a:t>1-2. Hãy </a:t>
            </a:r>
            <a:r>
              <a:rPr sz="2600" spc="-5" dirty="0"/>
              <a:t>cẩn thận với </a:t>
            </a:r>
            <a:r>
              <a:rPr sz="2600" dirty="0"/>
              <a:t>một </a:t>
            </a:r>
            <a:r>
              <a:rPr sz="2600" spc="-5" dirty="0"/>
              <a:t>loại </a:t>
            </a:r>
            <a:r>
              <a:rPr sz="2600" dirty="0"/>
              <a:t>muốn </a:t>
            </a:r>
            <a:r>
              <a:rPr sz="2600" spc="-5" dirty="0"/>
              <a:t>bạn truy cập URL!  </a:t>
            </a:r>
            <a:r>
              <a:rPr sz="2600" dirty="0"/>
              <a:t>(1)</a:t>
            </a:r>
            <a:endParaRPr sz="2600"/>
          </a:p>
        </p:txBody>
      </p:sp>
      <p:sp>
        <p:nvSpPr>
          <p:cNvPr id="13" name="object 13"/>
          <p:cNvSpPr txBox="1"/>
          <p:nvPr/>
        </p:nvSpPr>
        <p:spPr>
          <a:xfrm>
            <a:off x="810259" y="1487170"/>
            <a:ext cx="5916930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572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Hãy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xem các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điểm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kiểm tra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của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email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này là một ví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dụ!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&lt;PayPay Bank&gt;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  <a:hlinkClick r:id="rId7"/>
              </a:rPr>
              <a:t>&lt;irnn</a:t>
            </a:r>
            <a:r>
              <a:rPr sz="1000" spc="-5" dirty="0">
                <a:latin typeface="Arial"/>
                <a:cs typeface="Arial"/>
              </a:rPr>
              <a:t>@</a:t>
            </a:r>
            <a:r>
              <a:rPr sz="1000" spc="-5" dirty="0">
                <a:latin typeface="Arial"/>
                <a:cs typeface="Arial"/>
                <a:hlinkClick r:id="rId7"/>
              </a:rPr>
              <a:t>japannetbank.co.jp</a:t>
            </a:r>
            <a:r>
              <a:rPr sz="1000" spc="-5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995" y="2184526"/>
            <a:ext cx="4179570" cy="161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Xác </a:t>
            </a:r>
            <a:r>
              <a:rPr sz="1100" spc="-5" dirty="0">
                <a:latin typeface="Arial"/>
                <a:cs typeface="Arial"/>
              </a:rPr>
              <a:t>minh </a:t>
            </a:r>
            <a:r>
              <a:rPr sz="1100" dirty="0">
                <a:latin typeface="Arial"/>
                <a:cs typeface="Arial"/>
              </a:rPr>
              <a:t>bảo mật </a:t>
            </a:r>
            <a:r>
              <a:rPr sz="1100" spc="-5" dirty="0">
                <a:latin typeface="Arial"/>
                <a:cs typeface="Arial"/>
              </a:rPr>
              <a:t>đăng nhập </a:t>
            </a:r>
            <a:r>
              <a:rPr sz="1100" dirty="0">
                <a:latin typeface="Arial"/>
                <a:cs typeface="Arial"/>
              </a:rPr>
              <a:t>không hợp </a:t>
            </a:r>
            <a:r>
              <a:rPr sz="1100" spc="-5" dirty="0">
                <a:latin typeface="Arial"/>
                <a:cs typeface="Arial"/>
              </a:rPr>
              <a:t>lệ </a:t>
            </a:r>
            <a:r>
              <a:rPr sz="1100" dirty="0">
                <a:latin typeface="Arial"/>
                <a:cs typeface="Arial"/>
              </a:rPr>
              <a:t>( </a:t>
            </a:r>
            <a:r>
              <a:rPr sz="1100" spc="-5" dirty="0">
                <a:latin typeface="Arial"/>
                <a:cs typeface="Arial"/>
              </a:rPr>
              <a:t>PayPay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Bank)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844" y="2517774"/>
            <a:ext cx="7494905" cy="1055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1000" spc="-10" dirty="0">
                <a:latin typeface="Arial"/>
                <a:cs typeface="Arial"/>
              </a:rPr>
              <a:t>Đăng </a:t>
            </a:r>
            <a:r>
              <a:rPr sz="1000" spc="-5" dirty="0">
                <a:latin typeface="Arial"/>
                <a:cs typeface="Arial"/>
              </a:rPr>
              <a:t>nhập trái phép đã được phát hiện </a:t>
            </a:r>
            <a:r>
              <a:rPr sz="1000" dirty="0">
                <a:latin typeface="Arial"/>
                <a:cs typeface="Arial"/>
              </a:rPr>
              <a:t>trong </a:t>
            </a:r>
            <a:r>
              <a:rPr sz="1000" spc="-5" dirty="0">
                <a:latin typeface="Arial"/>
                <a:cs typeface="Arial"/>
              </a:rPr>
              <a:t>tài </a:t>
            </a:r>
            <a:r>
              <a:rPr sz="1000" dirty="0">
                <a:latin typeface="Arial"/>
                <a:cs typeface="Arial"/>
              </a:rPr>
              <a:t>khoản </a:t>
            </a:r>
            <a:r>
              <a:rPr sz="1000" spc="-5" dirty="0">
                <a:latin typeface="Arial"/>
                <a:cs typeface="Arial"/>
              </a:rPr>
              <a:t>của bạn, do đó </a:t>
            </a:r>
            <a:r>
              <a:rPr sz="1000" dirty="0">
                <a:latin typeface="Arial"/>
                <a:cs typeface="Arial"/>
              </a:rPr>
              <a:t>vui </a:t>
            </a:r>
            <a:r>
              <a:rPr sz="1000" spc="-5" dirty="0">
                <a:latin typeface="Arial"/>
                <a:cs typeface="Arial"/>
              </a:rPr>
              <a:t>lòng </a:t>
            </a:r>
            <a:r>
              <a:rPr sz="1000" dirty="0">
                <a:latin typeface="Arial"/>
                <a:cs typeface="Arial"/>
              </a:rPr>
              <a:t>cho </a:t>
            </a:r>
            <a:r>
              <a:rPr sz="1000" spc="-5" dirty="0">
                <a:latin typeface="Arial"/>
                <a:cs typeface="Arial"/>
              </a:rPr>
              <a:t>phépcác </a:t>
            </a:r>
            <a:r>
              <a:rPr sz="1000" dirty="0">
                <a:latin typeface="Arial"/>
                <a:cs typeface="Arial"/>
              </a:rPr>
              <a:t>hạn chế về số </a:t>
            </a:r>
            <a:r>
              <a:rPr sz="1000" spc="-5" dirty="0">
                <a:latin typeface="Arial"/>
                <a:cs typeface="Arial"/>
              </a:rPr>
              <a:t>ac và xác </a:t>
            </a:r>
            <a:r>
              <a:rPr sz="1000" dirty="0">
                <a:latin typeface="Arial"/>
                <a:cs typeface="Arial"/>
              </a:rPr>
              <a:t>nhận </a:t>
            </a:r>
            <a:r>
              <a:rPr sz="1000" spc="-5" dirty="0">
                <a:latin typeface="Arial"/>
                <a:cs typeface="Arial"/>
              </a:rPr>
              <a:t>tài khoản  trong vòng </a:t>
            </a:r>
            <a:r>
              <a:rPr sz="1000" dirty="0">
                <a:latin typeface="Arial"/>
                <a:cs typeface="Arial"/>
              </a:rPr>
              <a:t>24 </a:t>
            </a:r>
            <a:r>
              <a:rPr sz="1000" spc="-5" dirty="0">
                <a:latin typeface="Arial"/>
                <a:cs typeface="Arial"/>
              </a:rPr>
              <a:t>giờ để </a:t>
            </a:r>
            <a:r>
              <a:rPr sz="1000" spc="-10" dirty="0">
                <a:latin typeface="Arial"/>
                <a:cs typeface="Arial"/>
              </a:rPr>
              <a:t>đảm </a:t>
            </a:r>
            <a:r>
              <a:rPr sz="1000" spc="-5" dirty="0">
                <a:latin typeface="Arial"/>
                <a:cs typeface="Arial"/>
              </a:rPr>
              <a:t>bảo </a:t>
            </a:r>
            <a:r>
              <a:rPr sz="100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toàn cho </a:t>
            </a:r>
            <a:r>
              <a:rPr sz="1000" dirty="0">
                <a:latin typeface="Arial"/>
                <a:cs typeface="Arial"/>
              </a:rPr>
              <a:t>tài </a:t>
            </a:r>
            <a:r>
              <a:rPr sz="1000" spc="-5" dirty="0">
                <a:latin typeface="Arial"/>
                <a:cs typeface="Arial"/>
              </a:rPr>
              <a:t>sản. </a:t>
            </a:r>
            <a:r>
              <a:rPr sz="1000" spc="5" dirty="0">
                <a:latin typeface="Arial"/>
                <a:cs typeface="Arial"/>
              </a:rPr>
              <a:t>Gần </a:t>
            </a:r>
            <a:r>
              <a:rPr sz="1000" spc="-5" dirty="0">
                <a:latin typeface="Arial"/>
                <a:cs typeface="Arial"/>
              </a:rPr>
              <a:t>đây, có </a:t>
            </a:r>
            <a:r>
              <a:rPr sz="1000" dirty="0">
                <a:latin typeface="Arial"/>
                <a:cs typeface="Arial"/>
              </a:rPr>
              <a:t>rất </a:t>
            </a:r>
            <a:r>
              <a:rPr sz="1000" spc="-5" dirty="0">
                <a:latin typeface="Arial"/>
                <a:cs typeface="Arial"/>
              </a:rPr>
              <a:t>nhiều trường </a:t>
            </a:r>
            <a:r>
              <a:rPr sz="1000" spc="-10" dirty="0">
                <a:latin typeface="Arial"/>
                <a:cs typeface="Arial"/>
              </a:rPr>
              <a:t>hợp </a:t>
            </a:r>
            <a:r>
              <a:rPr sz="1000" spc="-5" dirty="0">
                <a:latin typeface="Arial"/>
                <a:cs typeface="Arial"/>
              </a:rPr>
              <a:t>gian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lận.</a:t>
            </a:r>
            <a:endParaRPr sz="1000">
              <a:latin typeface="Arial"/>
              <a:cs typeface="Arial"/>
            </a:endParaRPr>
          </a:p>
          <a:p>
            <a:pPr marL="12700" marR="1649095">
              <a:lnSpc>
                <a:spcPct val="100000"/>
              </a:lnSpc>
              <a:spcBef>
                <a:spcPts val="845"/>
              </a:spcBef>
            </a:pPr>
            <a:r>
              <a:rPr sz="1000" spc="-5" dirty="0">
                <a:latin typeface="Arial"/>
                <a:cs typeface="Arial"/>
              </a:rPr>
              <a:t>Để đảm bảo an ninh cho khách hàng, chúng tôi đã nâng </a:t>
            </a:r>
            <a:r>
              <a:rPr sz="1000" dirty="0">
                <a:latin typeface="Arial"/>
                <a:cs typeface="Arial"/>
              </a:rPr>
              <a:t>cấp hệ </a:t>
            </a:r>
            <a:r>
              <a:rPr sz="1000" spc="-5" dirty="0">
                <a:latin typeface="Arial"/>
                <a:cs typeface="Arial"/>
              </a:rPr>
              <a:t>thống bảo mật </a:t>
            </a:r>
            <a:r>
              <a:rPr sz="1000" dirty="0">
                <a:latin typeface="Arial"/>
                <a:cs typeface="Arial"/>
              </a:rPr>
              <a:t>của </a:t>
            </a:r>
            <a:r>
              <a:rPr sz="1000" spc="-5" dirty="0">
                <a:latin typeface="Arial"/>
                <a:cs typeface="Arial"/>
              </a:rPr>
              <a:t>ngân hàng. Vui lòng  hoàn tất việc cập nhật thông tin cá nhân </a:t>
            </a:r>
            <a:r>
              <a:rPr sz="1000" dirty="0">
                <a:latin typeface="Arial"/>
                <a:cs typeface="Arial"/>
              </a:rPr>
              <a:t>của </a:t>
            </a:r>
            <a:r>
              <a:rPr sz="1000" spc="-5" dirty="0">
                <a:latin typeface="Arial"/>
                <a:cs typeface="Arial"/>
              </a:rPr>
              <a:t>bạn trong thời gian sớm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nhất.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Chúng tôi xin </a:t>
            </a:r>
            <a:r>
              <a:rPr sz="1000" dirty="0">
                <a:latin typeface="Arial"/>
                <a:cs typeface="Arial"/>
              </a:rPr>
              <a:t>lỗi </a:t>
            </a:r>
            <a:r>
              <a:rPr sz="1000" spc="-5" dirty="0">
                <a:latin typeface="Arial"/>
                <a:cs typeface="Arial"/>
              </a:rPr>
              <a:t>vì sự bất tiện này. Cảm </a:t>
            </a:r>
            <a:r>
              <a:rPr sz="1000" dirty="0">
                <a:latin typeface="Arial"/>
                <a:cs typeface="Arial"/>
              </a:rPr>
              <a:t>ơn sự </a:t>
            </a:r>
            <a:r>
              <a:rPr sz="1000" spc="-5" dirty="0">
                <a:latin typeface="Arial"/>
                <a:cs typeface="Arial"/>
              </a:rPr>
              <a:t>thông </a:t>
            </a:r>
            <a:r>
              <a:rPr sz="1000" dirty="0">
                <a:latin typeface="Arial"/>
                <a:cs typeface="Arial"/>
              </a:rPr>
              <a:t>cảm </a:t>
            </a:r>
            <a:r>
              <a:rPr sz="1000" spc="-5" dirty="0">
                <a:latin typeface="Arial"/>
                <a:cs typeface="Arial"/>
              </a:rPr>
              <a:t>của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bạn.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12584" y="3771265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0" y="153924"/>
                </a:moveTo>
                <a:lnTo>
                  <a:pt x="2229866" y="153924"/>
                </a:lnTo>
                <a:lnTo>
                  <a:pt x="2229866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9700" y="3760089"/>
            <a:ext cx="1636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Bấm </a:t>
            </a:r>
            <a:r>
              <a:rPr sz="1000" spc="-5" dirty="0">
                <a:latin typeface="Arial"/>
                <a:cs typeface="Arial"/>
              </a:rPr>
              <a:t>vào đây </a:t>
            </a:r>
            <a:r>
              <a:rPr sz="1000" dirty="0">
                <a:latin typeface="Arial"/>
                <a:cs typeface="Arial"/>
              </a:rPr>
              <a:t>để </a:t>
            </a:r>
            <a:r>
              <a:rPr sz="1000" spc="-5" dirty="0">
                <a:latin typeface="Arial"/>
                <a:cs typeface="Arial"/>
              </a:rPr>
              <a:t>làm thủ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tục.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9884" y="3752469"/>
            <a:ext cx="2256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Nhấp hoặc nhấn </a:t>
            </a:r>
            <a:r>
              <a:rPr sz="900" b="1" dirty="0">
                <a:latin typeface="Arial"/>
                <a:cs typeface="Arial"/>
              </a:rPr>
              <a:t>vào đây để </a:t>
            </a:r>
            <a:r>
              <a:rPr sz="900" b="1" spc="-5" dirty="0">
                <a:latin typeface="Arial"/>
                <a:cs typeface="Arial"/>
              </a:rPr>
              <a:t>xem liên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kết.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747" y="4181221"/>
            <a:ext cx="6318250" cy="146685"/>
          </a:xfrm>
          <a:custGeom>
            <a:avLst/>
            <a:gdLst/>
            <a:ahLst/>
            <a:cxnLst/>
            <a:rect l="l" t="t" r="r" b="b"/>
            <a:pathLst>
              <a:path w="6318250" h="146685">
                <a:moveTo>
                  <a:pt x="0" y="146303"/>
                </a:moveTo>
                <a:lnTo>
                  <a:pt x="6317869" y="146303"/>
                </a:lnTo>
                <a:lnTo>
                  <a:pt x="6317869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2668" y="4181221"/>
            <a:ext cx="1213485" cy="146685"/>
          </a:xfrm>
          <a:custGeom>
            <a:avLst/>
            <a:gdLst/>
            <a:ahLst/>
            <a:cxnLst/>
            <a:rect l="l" t="t" r="r" b="b"/>
            <a:pathLst>
              <a:path w="1213484" h="146685">
                <a:moveTo>
                  <a:pt x="0" y="146303"/>
                </a:moveTo>
                <a:lnTo>
                  <a:pt x="1213408" y="146303"/>
                </a:lnTo>
                <a:lnTo>
                  <a:pt x="121340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7047" y="4160901"/>
            <a:ext cx="6378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* </a:t>
            </a:r>
            <a:r>
              <a:rPr sz="1000" spc="-10" dirty="0">
                <a:latin typeface="Arial"/>
                <a:cs typeface="Arial"/>
              </a:rPr>
              <a:t>Đây </a:t>
            </a:r>
            <a:r>
              <a:rPr sz="1000" spc="-5" dirty="0">
                <a:latin typeface="Arial"/>
                <a:cs typeface="Arial"/>
              </a:rPr>
              <a:t>là trang </a:t>
            </a:r>
            <a:r>
              <a:rPr sz="1000" dirty="0">
                <a:latin typeface="Arial"/>
                <a:cs typeface="Arial"/>
              </a:rPr>
              <a:t>chỉ </a:t>
            </a:r>
            <a:r>
              <a:rPr sz="1000" spc="-5" dirty="0">
                <a:latin typeface="Arial"/>
                <a:cs typeface="Arial"/>
              </a:rPr>
              <a:t>dành cho những khách hàng nhận được email này và không </a:t>
            </a:r>
            <a:r>
              <a:rPr sz="1000" dirty="0">
                <a:latin typeface="Arial"/>
                <a:cs typeface="Arial"/>
              </a:rPr>
              <a:t>có sẵn </a:t>
            </a:r>
            <a:r>
              <a:rPr sz="1000" spc="-5" dirty="0">
                <a:latin typeface="Arial"/>
                <a:cs typeface="Arial"/>
              </a:rPr>
              <a:t>cho các khách hàng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khác.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747" y="5399278"/>
            <a:ext cx="898525" cy="146685"/>
          </a:xfrm>
          <a:custGeom>
            <a:avLst/>
            <a:gdLst/>
            <a:ahLst/>
            <a:cxnLst/>
            <a:rect l="l" t="t" r="r" b="b"/>
            <a:pathLst>
              <a:path w="898525" h="146685">
                <a:moveTo>
                  <a:pt x="0" y="146304"/>
                </a:moveTo>
                <a:lnTo>
                  <a:pt x="897940" y="146304"/>
                </a:lnTo>
                <a:lnTo>
                  <a:pt x="89794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7152" y="5378958"/>
            <a:ext cx="815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Xin lưu ý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rằng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747" y="5545531"/>
            <a:ext cx="956944" cy="1447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5"/>
              </a:lnSpc>
            </a:pPr>
            <a:r>
              <a:rPr sz="1000" spc="-5" dirty="0">
                <a:latin typeface="Arial"/>
                <a:cs typeface="Arial"/>
              </a:rPr>
              <a:t>chúng </a:t>
            </a:r>
            <a:r>
              <a:rPr sz="1000" dirty="0">
                <a:latin typeface="Arial"/>
                <a:cs typeface="Arial"/>
              </a:rPr>
              <a:t>tôi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không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747" y="5690311"/>
            <a:ext cx="574675" cy="146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000" spc="-10" dirty="0">
                <a:latin typeface="Arial"/>
                <a:cs typeface="Arial"/>
              </a:rPr>
              <a:t>thể </a:t>
            </a:r>
            <a:r>
              <a:rPr sz="1000" spc="-5" dirty="0">
                <a:latin typeface="Arial"/>
                <a:cs typeface="Arial"/>
              </a:rPr>
              <a:t>trả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lời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9747" y="5836920"/>
            <a:ext cx="1033780" cy="146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000" spc="-5" dirty="0">
                <a:latin typeface="Arial"/>
                <a:cs typeface="Arial"/>
              </a:rPr>
              <a:t>questions của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bạn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747" y="5983223"/>
            <a:ext cx="956944" cy="146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000" spc="-5" dirty="0">
                <a:latin typeface="Arial"/>
                <a:cs typeface="Arial"/>
              </a:rPr>
              <a:t>bằng cách </a:t>
            </a:r>
            <a:r>
              <a:rPr sz="1000" dirty="0">
                <a:latin typeface="Arial"/>
                <a:cs typeface="Arial"/>
              </a:rPr>
              <a:t>trả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lời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747" y="6129528"/>
            <a:ext cx="587375" cy="146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000" spc="-5" dirty="0">
                <a:latin typeface="Arial"/>
                <a:cs typeface="Arial"/>
              </a:rPr>
              <a:t>email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này.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9747" y="6275832"/>
            <a:ext cx="1033780" cy="144780"/>
          </a:xfrm>
          <a:custGeom>
            <a:avLst/>
            <a:gdLst/>
            <a:ahLst/>
            <a:cxnLst/>
            <a:rect l="l" t="t" r="r" b="b"/>
            <a:pathLst>
              <a:path w="1033780" h="144779">
                <a:moveTo>
                  <a:pt x="0" y="144779"/>
                </a:moveTo>
                <a:lnTo>
                  <a:pt x="1033576" y="144779"/>
                </a:lnTo>
                <a:lnTo>
                  <a:pt x="103357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25009" y="5314899"/>
            <a:ext cx="3868420" cy="742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b="1" spc="-5" dirty="0">
                <a:solidFill>
                  <a:srgbClr val="E01F2B"/>
                </a:solidFill>
                <a:latin typeface="Arial"/>
                <a:cs typeface="Arial"/>
              </a:rPr>
              <a:t>Bạn </a:t>
            </a:r>
            <a:r>
              <a:rPr sz="2400" b="1" dirty="0">
                <a:solidFill>
                  <a:srgbClr val="E01F2B"/>
                </a:solidFill>
                <a:latin typeface="Arial"/>
                <a:cs typeface="Arial"/>
              </a:rPr>
              <a:t>có tập trung </a:t>
            </a:r>
            <a:r>
              <a:rPr sz="2400" b="1" spc="-5" dirty="0">
                <a:solidFill>
                  <a:srgbClr val="E01F2B"/>
                </a:solidFill>
                <a:latin typeface="Arial"/>
                <a:cs typeface="Arial"/>
              </a:rPr>
              <a:t>vào</a:t>
            </a:r>
            <a:r>
              <a:rPr sz="2400" b="1" spc="-80" dirty="0">
                <a:solidFill>
                  <a:srgbClr val="E01F2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01F2B"/>
                </a:solidFill>
                <a:latin typeface="Arial"/>
                <a:cs typeface="Arial"/>
              </a:rPr>
              <a:t>phần  nào không?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875" y="4478146"/>
            <a:ext cx="8572500" cy="662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latin typeface="Arial"/>
                <a:cs typeface="Arial"/>
              </a:rPr>
              <a:t>Ngày đến hạn của </a:t>
            </a:r>
            <a:r>
              <a:rPr sz="1200" spc="-10" dirty="0">
                <a:latin typeface="Arial"/>
                <a:cs typeface="Arial"/>
              </a:rPr>
              <a:t>URL </a:t>
            </a:r>
            <a:r>
              <a:rPr sz="1200" dirty="0">
                <a:latin typeface="Arial"/>
                <a:cs typeface="Arial"/>
              </a:rPr>
              <a:t>trên </a:t>
            </a:r>
            <a:r>
              <a:rPr sz="1200" spc="-10" dirty="0">
                <a:latin typeface="Arial"/>
                <a:cs typeface="Arial"/>
              </a:rPr>
              <a:t>là </a:t>
            </a:r>
            <a:r>
              <a:rPr sz="1200" spc="-5" dirty="0">
                <a:latin typeface="Arial"/>
                <a:cs typeface="Arial"/>
              </a:rPr>
              <a:t>ngày </a:t>
            </a:r>
            <a:r>
              <a:rPr sz="1200" dirty="0">
                <a:latin typeface="Arial"/>
                <a:cs typeface="Arial"/>
              </a:rPr>
              <a:t>2 </a:t>
            </a:r>
            <a:r>
              <a:rPr sz="1200" spc="-5" dirty="0">
                <a:latin typeface="Arial"/>
                <a:cs typeface="Arial"/>
              </a:rPr>
              <a:t>tháng 2021 năm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XNUMX.</a:t>
            </a:r>
            <a:endParaRPr sz="1200">
              <a:latin typeface="Arial"/>
              <a:cs typeface="Arial"/>
            </a:endParaRPr>
          </a:p>
          <a:p>
            <a:pPr marL="90805" marR="21437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Nếu ứng dụng không hoàn thành trong </a:t>
            </a:r>
            <a:r>
              <a:rPr sz="1200" dirty="0">
                <a:latin typeface="Arial"/>
                <a:cs typeface="Arial"/>
              </a:rPr>
              <a:t>khoảng thời </a:t>
            </a:r>
            <a:r>
              <a:rPr sz="1200" spc="-5" dirty="0">
                <a:latin typeface="Arial"/>
                <a:cs typeface="Arial"/>
              </a:rPr>
              <a:t>gian trên, các giao dịch có </a:t>
            </a:r>
            <a:r>
              <a:rPr sz="1200" dirty="0">
                <a:latin typeface="Arial"/>
                <a:cs typeface="Arial"/>
              </a:rPr>
              <a:t>thể </a:t>
            </a:r>
            <a:r>
              <a:rPr sz="1200" spc="-5" dirty="0">
                <a:latin typeface="Arial"/>
                <a:cs typeface="Arial"/>
              </a:rPr>
              <a:t>bị hạn chế.  </a:t>
            </a:r>
            <a:r>
              <a:rPr sz="1200" dirty="0">
                <a:latin typeface="Arial"/>
                <a:cs typeface="Arial"/>
              </a:rPr>
              <a:t>Vì vậy, vui </a:t>
            </a:r>
            <a:r>
              <a:rPr sz="1200" spc="-5" dirty="0">
                <a:latin typeface="Arial"/>
                <a:cs typeface="Arial"/>
              </a:rPr>
              <a:t>lòng cập nhật thông tin </a:t>
            </a:r>
            <a:r>
              <a:rPr sz="1200" spc="-10" dirty="0">
                <a:latin typeface="Arial"/>
                <a:cs typeface="Arial"/>
              </a:rPr>
              <a:t>cá </a:t>
            </a:r>
            <a:r>
              <a:rPr sz="1200" dirty="0">
                <a:latin typeface="Arial"/>
                <a:cs typeface="Arial"/>
              </a:rPr>
              <a:t>nhân </a:t>
            </a:r>
            <a:r>
              <a:rPr sz="1200" spc="-5" dirty="0">
                <a:latin typeface="Arial"/>
                <a:cs typeface="Arial"/>
              </a:rPr>
              <a:t>càng sớm càng tốt. </a:t>
            </a:r>
            <a:r>
              <a:rPr sz="1200" spc="-10" dirty="0">
                <a:latin typeface="Arial"/>
                <a:cs typeface="Arial"/>
              </a:rPr>
              <a:t>Cảm </a:t>
            </a:r>
            <a:r>
              <a:rPr sz="1200" dirty="0">
                <a:latin typeface="Arial"/>
                <a:cs typeface="Arial"/>
              </a:rPr>
              <a:t>ơn sự hợp tác </a:t>
            </a:r>
            <a:r>
              <a:rPr sz="1200" spc="-5" dirty="0">
                <a:latin typeface="Arial"/>
                <a:cs typeface="Arial"/>
              </a:rPr>
              <a:t>của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bạn.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1374" y="1232366"/>
            <a:ext cx="7229475" cy="4164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9070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trên </a:t>
            </a:r>
            <a:r>
              <a:rPr sz="1200" spc="-5" dirty="0">
                <a:latin typeface="Arial"/>
                <a:cs typeface="Arial"/>
              </a:rPr>
              <a:t>(Ngân hàng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PayPay)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"/>
              <a:cs typeface="Arial"/>
            </a:endParaRPr>
          </a:p>
          <a:p>
            <a:pPr marL="1506855" marR="1210310" indent="69850">
              <a:lnSpc>
                <a:spcPct val="101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tài </a:t>
            </a:r>
            <a:r>
              <a:rPr sz="1200" spc="-5" dirty="0">
                <a:latin typeface="Arial"/>
                <a:cs typeface="Arial"/>
              </a:rPr>
              <a:t>khoản của bạn, do </a:t>
            </a:r>
            <a:r>
              <a:rPr sz="1200" dirty="0">
                <a:latin typeface="Arial"/>
                <a:cs typeface="Arial"/>
              </a:rPr>
              <a:t>đó vui </a:t>
            </a:r>
            <a:r>
              <a:rPr sz="1200" spc="-5" dirty="0">
                <a:latin typeface="Arial"/>
                <a:cs typeface="Arial"/>
              </a:rPr>
              <a:t>lòng cho phép các </a:t>
            </a:r>
            <a:r>
              <a:rPr sz="1200" dirty="0">
                <a:latin typeface="Arial"/>
                <a:cs typeface="Arial"/>
              </a:rPr>
              <a:t>hạn </a:t>
            </a:r>
            <a:r>
              <a:rPr sz="1200" spc="-5" dirty="0">
                <a:latin typeface="Arial"/>
                <a:cs typeface="Arial"/>
              </a:rPr>
              <a:t>chế tài khoản  và </a:t>
            </a:r>
            <a:r>
              <a:rPr sz="1200" dirty="0">
                <a:latin typeface="Arial"/>
                <a:cs typeface="Arial"/>
              </a:rPr>
              <a:t>xác </a:t>
            </a:r>
            <a:r>
              <a:rPr sz="1200" spc="-5" dirty="0">
                <a:latin typeface="Arial"/>
                <a:cs typeface="Arial"/>
              </a:rPr>
              <a:t>nhận e </a:t>
            </a:r>
            <a:r>
              <a:rPr sz="1200" dirty="0">
                <a:latin typeface="Arial"/>
                <a:cs typeface="Arial"/>
              </a:rPr>
              <a:t>an </a:t>
            </a:r>
            <a:r>
              <a:rPr sz="1200" spc="-5" dirty="0">
                <a:latin typeface="Arial"/>
                <a:cs typeface="Arial"/>
              </a:rPr>
              <a:t>toàn </a:t>
            </a:r>
            <a:r>
              <a:rPr sz="1200" dirty="0">
                <a:latin typeface="Arial"/>
                <a:cs typeface="Arial"/>
              </a:rPr>
              <a:t>của </a:t>
            </a:r>
            <a:r>
              <a:rPr sz="1200" spc="-5" dirty="0">
                <a:latin typeface="Arial"/>
                <a:cs typeface="Arial"/>
              </a:rPr>
              <a:t>tài sản. </a:t>
            </a:r>
            <a:r>
              <a:rPr sz="1200" spc="-15" dirty="0">
                <a:latin typeface="Arial"/>
                <a:cs typeface="Arial"/>
              </a:rPr>
              <a:t>Gần đây, </a:t>
            </a:r>
            <a:r>
              <a:rPr sz="1200" spc="-5" dirty="0">
                <a:latin typeface="Arial"/>
                <a:cs typeface="Arial"/>
              </a:rPr>
              <a:t>có </a:t>
            </a:r>
            <a:r>
              <a:rPr sz="1200" dirty="0">
                <a:latin typeface="Arial"/>
                <a:cs typeface="Arial"/>
              </a:rPr>
              <a:t>rất </a:t>
            </a:r>
            <a:r>
              <a:rPr sz="1200" spc="-5" dirty="0">
                <a:latin typeface="Arial"/>
                <a:cs typeface="Arial"/>
              </a:rPr>
              <a:t>nhiều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trường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sự bất tiện. </a:t>
            </a:r>
            <a:r>
              <a:rPr sz="1200" spc="-5" dirty="0">
                <a:latin typeface="Arial"/>
                <a:cs typeface="Arial"/>
              </a:rPr>
              <a:t>Cảm ơn sự thông cảm của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bạn.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tabLst>
                <a:tab pos="5463540" algn="l"/>
              </a:tabLst>
            </a:pPr>
            <a:r>
              <a:rPr sz="1800" spc="-7" baseline="-6944" dirty="0">
                <a:latin typeface="Arial"/>
                <a:cs typeface="Arial"/>
              </a:rPr>
              <a:t>Thủ</a:t>
            </a:r>
            <a:r>
              <a:rPr sz="1800" spc="15" baseline="-6944" dirty="0">
                <a:latin typeface="Arial"/>
                <a:cs typeface="Arial"/>
              </a:rPr>
              <a:t> </a:t>
            </a:r>
            <a:r>
              <a:rPr sz="1800" spc="-7" baseline="-6944" dirty="0">
                <a:latin typeface="Arial"/>
                <a:cs typeface="Arial"/>
              </a:rPr>
              <a:t>tục.	</a:t>
            </a:r>
            <a:r>
              <a:rPr sz="1050" b="1" dirty="0">
                <a:latin typeface="Arial"/>
                <a:cs typeface="Arial"/>
              </a:rPr>
              <a:t>Nhấp </a:t>
            </a:r>
            <a:r>
              <a:rPr sz="1050" b="1" spc="-5" dirty="0">
                <a:latin typeface="Arial"/>
                <a:cs typeface="Arial"/>
              </a:rPr>
              <a:t>hoặc </a:t>
            </a:r>
            <a:r>
              <a:rPr sz="1050" b="1" dirty="0">
                <a:latin typeface="Arial"/>
                <a:cs typeface="Arial"/>
              </a:rPr>
              <a:t>nhấn </a:t>
            </a:r>
            <a:r>
              <a:rPr sz="1050" b="1" spc="-5" dirty="0">
                <a:latin typeface="Arial"/>
                <a:cs typeface="Arial"/>
              </a:rPr>
              <a:t>vào đây</a:t>
            </a:r>
            <a:r>
              <a:rPr sz="1050" b="1" spc="-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để</a:t>
            </a:r>
            <a:endParaRPr sz="105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xem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spc="-25" dirty="0">
                <a:latin typeface="Arial"/>
                <a:cs typeface="Arial"/>
              </a:rPr>
              <a:t>Lin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171700" marR="1605915" indent="22860">
              <a:lnSpc>
                <a:spcPct val="292500"/>
              </a:lnSpc>
              <a:spcBef>
                <a:spcPts val="885"/>
              </a:spcBef>
            </a:pPr>
            <a:r>
              <a:rPr sz="1200" dirty="0">
                <a:latin typeface="Arial"/>
                <a:cs typeface="Arial"/>
              </a:rPr>
              <a:t>s càng </a:t>
            </a:r>
            <a:r>
              <a:rPr sz="1200" spc="-5" dirty="0">
                <a:latin typeface="Arial"/>
                <a:cs typeface="Arial"/>
              </a:rPr>
              <a:t>sớm càng tốt. Cảm ơn </a:t>
            </a:r>
            <a:r>
              <a:rPr sz="1200" dirty="0">
                <a:latin typeface="Arial"/>
                <a:cs typeface="Arial"/>
              </a:rPr>
              <a:t>sự </a:t>
            </a:r>
            <a:r>
              <a:rPr sz="1200" spc="-5" dirty="0">
                <a:latin typeface="Arial"/>
                <a:cs typeface="Arial"/>
              </a:rPr>
              <a:t>hợp </a:t>
            </a:r>
            <a:r>
              <a:rPr sz="1200" dirty="0">
                <a:latin typeface="Arial"/>
                <a:cs typeface="Arial"/>
              </a:rPr>
              <a:t>tác </a:t>
            </a:r>
            <a:r>
              <a:rPr sz="1200" spc="-5" dirty="0">
                <a:latin typeface="Arial"/>
                <a:cs typeface="Arial"/>
              </a:rPr>
              <a:t>của bạn.  ons bằng </a:t>
            </a:r>
            <a:r>
              <a:rPr sz="1200" dirty="0">
                <a:latin typeface="Arial"/>
                <a:cs typeface="Arial"/>
              </a:rPr>
              <a:t>cách trả </a:t>
            </a:r>
            <a:r>
              <a:rPr sz="1200" spc="-5" dirty="0">
                <a:latin typeface="Arial"/>
                <a:cs typeface="Arial"/>
              </a:rPr>
              <a:t>lời email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này.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162050"/>
            <a:ext cx="8938260" cy="5292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2309" y="3567429"/>
            <a:ext cx="2920365" cy="154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1315" y="3073400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630" y="2634614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240" y="5009515"/>
            <a:ext cx="3286125" cy="285115"/>
          </a:xfrm>
          <a:custGeom>
            <a:avLst/>
            <a:gdLst/>
            <a:ahLst/>
            <a:cxnLst/>
            <a:rect l="l" t="t" r="r" b="b"/>
            <a:pathLst>
              <a:path w="3286125" h="285114">
                <a:moveTo>
                  <a:pt x="3286125" y="0"/>
                </a:moveTo>
                <a:lnTo>
                  <a:pt x="0" y="0"/>
                </a:lnTo>
                <a:lnTo>
                  <a:pt x="0" y="285115"/>
                </a:lnTo>
                <a:lnTo>
                  <a:pt x="3286125" y="285115"/>
                </a:lnTo>
                <a:lnTo>
                  <a:pt x="3286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615" y="1121410"/>
            <a:ext cx="3334385" cy="285115"/>
          </a:xfrm>
          <a:custGeom>
            <a:avLst/>
            <a:gdLst/>
            <a:ahLst/>
            <a:cxnLst/>
            <a:rect l="l" t="t" r="r" b="b"/>
            <a:pathLst>
              <a:path w="3334385" h="285115">
                <a:moveTo>
                  <a:pt x="3334385" y="0"/>
                </a:moveTo>
                <a:lnTo>
                  <a:pt x="0" y="0"/>
                </a:lnTo>
                <a:lnTo>
                  <a:pt x="0" y="285114"/>
                </a:lnTo>
                <a:lnTo>
                  <a:pt x="3334385" y="285114"/>
                </a:lnTo>
                <a:lnTo>
                  <a:pt x="3334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615" y="1423669"/>
            <a:ext cx="3514090" cy="284480"/>
          </a:xfrm>
          <a:custGeom>
            <a:avLst/>
            <a:gdLst/>
            <a:ahLst/>
            <a:cxnLst/>
            <a:rect l="l" t="t" r="r" b="b"/>
            <a:pathLst>
              <a:path w="3514090" h="284480">
                <a:moveTo>
                  <a:pt x="3514090" y="0"/>
                </a:moveTo>
                <a:lnTo>
                  <a:pt x="0" y="0"/>
                </a:lnTo>
                <a:lnTo>
                  <a:pt x="0" y="284479"/>
                </a:lnTo>
                <a:lnTo>
                  <a:pt x="3514090" y="284479"/>
                </a:lnTo>
                <a:lnTo>
                  <a:pt x="3514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18" y="2301239"/>
            <a:ext cx="6558915" cy="853440"/>
          </a:xfrm>
          <a:custGeom>
            <a:avLst/>
            <a:gdLst/>
            <a:ahLst/>
            <a:cxnLst/>
            <a:rect l="l" t="t" r="r" b="b"/>
            <a:pathLst>
              <a:path w="6558915" h="853439">
                <a:moveTo>
                  <a:pt x="0" y="853439"/>
                </a:moveTo>
                <a:lnTo>
                  <a:pt x="6558916" y="853439"/>
                </a:lnTo>
                <a:lnTo>
                  <a:pt x="6558916" y="0"/>
                </a:lnTo>
                <a:lnTo>
                  <a:pt x="0" y="0"/>
                </a:lnTo>
                <a:lnTo>
                  <a:pt x="0" y="853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118" y="1828800"/>
            <a:ext cx="2795905" cy="472440"/>
          </a:xfrm>
          <a:custGeom>
            <a:avLst/>
            <a:gdLst/>
            <a:ahLst/>
            <a:cxnLst/>
            <a:rect l="l" t="t" r="r" b="b"/>
            <a:pathLst>
              <a:path w="2795905" h="472439">
                <a:moveTo>
                  <a:pt x="0" y="472439"/>
                </a:moveTo>
                <a:lnTo>
                  <a:pt x="2795906" y="472439"/>
                </a:lnTo>
                <a:lnTo>
                  <a:pt x="279590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240" y="4110354"/>
            <a:ext cx="8572500" cy="662940"/>
          </a:xfrm>
          <a:custGeom>
            <a:avLst/>
            <a:gdLst/>
            <a:ahLst/>
            <a:cxnLst/>
            <a:rect l="l" t="t" r="r" b="b"/>
            <a:pathLst>
              <a:path w="8572500" h="662939">
                <a:moveTo>
                  <a:pt x="8572500" y="0"/>
                </a:moveTo>
                <a:lnTo>
                  <a:pt x="0" y="0"/>
                </a:lnTo>
                <a:lnTo>
                  <a:pt x="0" y="662940"/>
                </a:lnTo>
                <a:lnTo>
                  <a:pt x="8572500" y="662940"/>
                </a:lnTo>
                <a:lnTo>
                  <a:pt x="8572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18475" y="1828800"/>
            <a:ext cx="1024890" cy="473709"/>
          </a:xfrm>
          <a:custGeom>
            <a:avLst/>
            <a:gdLst/>
            <a:ahLst/>
            <a:cxnLst/>
            <a:rect l="l" t="t" r="r" b="b"/>
            <a:pathLst>
              <a:path w="1024890" h="473710">
                <a:moveTo>
                  <a:pt x="1024890" y="0"/>
                </a:moveTo>
                <a:lnTo>
                  <a:pt x="0" y="0"/>
                </a:lnTo>
                <a:lnTo>
                  <a:pt x="0" y="473710"/>
                </a:lnTo>
                <a:lnTo>
                  <a:pt x="1024890" y="473710"/>
                </a:lnTo>
                <a:lnTo>
                  <a:pt x="10248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890" y="763905"/>
            <a:ext cx="1440180" cy="359410"/>
          </a:xfrm>
          <a:custGeom>
            <a:avLst/>
            <a:gdLst/>
            <a:ahLst/>
            <a:cxnLst/>
            <a:rect l="l" t="t" r="r" b="b"/>
            <a:pathLst>
              <a:path w="1440180" h="359409">
                <a:moveTo>
                  <a:pt x="0" y="59690"/>
                </a:moveTo>
                <a:lnTo>
                  <a:pt x="4444" y="36195"/>
                </a:lnTo>
                <a:lnTo>
                  <a:pt x="17144" y="17145"/>
                </a:lnTo>
                <a:lnTo>
                  <a:pt x="36194" y="4445"/>
                </a:lnTo>
                <a:lnTo>
                  <a:pt x="59689" y="0"/>
                </a:lnTo>
                <a:lnTo>
                  <a:pt x="1379855" y="0"/>
                </a:lnTo>
                <a:lnTo>
                  <a:pt x="1403349" y="4445"/>
                </a:lnTo>
                <a:lnTo>
                  <a:pt x="1422399" y="17145"/>
                </a:lnTo>
                <a:lnTo>
                  <a:pt x="1435099" y="36195"/>
                </a:lnTo>
                <a:lnTo>
                  <a:pt x="1440180" y="59690"/>
                </a:lnTo>
                <a:lnTo>
                  <a:pt x="1440180" y="299720"/>
                </a:lnTo>
                <a:lnTo>
                  <a:pt x="1435099" y="322580"/>
                </a:lnTo>
                <a:lnTo>
                  <a:pt x="1422399" y="341630"/>
                </a:lnTo>
                <a:lnTo>
                  <a:pt x="1403349" y="354965"/>
                </a:lnTo>
                <a:lnTo>
                  <a:pt x="1379855" y="359410"/>
                </a:lnTo>
                <a:lnTo>
                  <a:pt x="59689" y="359410"/>
                </a:lnTo>
                <a:lnTo>
                  <a:pt x="36194" y="354965"/>
                </a:lnTo>
                <a:lnTo>
                  <a:pt x="17144" y="341630"/>
                </a:lnTo>
                <a:lnTo>
                  <a:pt x="4444" y="322580"/>
                </a:lnTo>
                <a:lnTo>
                  <a:pt x="0" y="299720"/>
                </a:lnTo>
                <a:lnTo>
                  <a:pt x="0" y="59690"/>
                </a:lnTo>
                <a:close/>
              </a:path>
            </a:pathLst>
          </a:custGeom>
          <a:ln w="25907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6945" y="763905"/>
            <a:ext cx="1440180" cy="359410"/>
          </a:xfrm>
          <a:custGeom>
            <a:avLst/>
            <a:gdLst/>
            <a:ahLst/>
            <a:cxnLst/>
            <a:rect l="l" t="t" r="r" b="b"/>
            <a:pathLst>
              <a:path w="1440179" h="359409">
                <a:moveTo>
                  <a:pt x="0" y="59690"/>
                </a:moveTo>
                <a:lnTo>
                  <a:pt x="4444" y="36195"/>
                </a:lnTo>
                <a:lnTo>
                  <a:pt x="17144" y="17145"/>
                </a:lnTo>
                <a:lnTo>
                  <a:pt x="36194" y="4445"/>
                </a:lnTo>
                <a:lnTo>
                  <a:pt x="59690" y="0"/>
                </a:lnTo>
                <a:lnTo>
                  <a:pt x="1379855" y="0"/>
                </a:lnTo>
                <a:lnTo>
                  <a:pt x="1403350" y="4445"/>
                </a:lnTo>
                <a:lnTo>
                  <a:pt x="1422400" y="17145"/>
                </a:lnTo>
                <a:lnTo>
                  <a:pt x="1435100" y="36195"/>
                </a:lnTo>
                <a:lnTo>
                  <a:pt x="1440180" y="59690"/>
                </a:lnTo>
                <a:lnTo>
                  <a:pt x="1440180" y="299720"/>
                </a:lnTo>
                <a:lnTo>
                  <a:pt x="1435100" y="322580"/>
                </a:lnTo>
                <a:lnTo>
                  <a:pt x="1422400" y="341630"/>
                </a:lnTo>
                <a:lnTo>
                  <a:pt x="1403350" y="354965"/>
                </a:lnTo>
                <a:lnTo>
                  <a:pt x="1379855" y="359410"/>
                </a:lnTo>
                <a:lnTo>
                  <a:pt x="59690" y="359410"/>
                </a:lnTo>
                <a:lnTo>
                  <a:pt x="36194" y="354965"/>
                </a:lnTo>
                <a:lnTo>
                  <a:pt x="17144" y="341630"/>
                </a:lnTo>
                <a:lnTo>
                  <a:pt x="4444" y="322580"/>
                </a:lnTo>
                <a:lnTo>
                  <a:pt x="0" y="299720"/>
                </a:lnTo>
                <a:lnTo>
                  <a:pt x="0" y="59690"/>
                </a:lnTo>
                <a:close/>
              </a:path>
            </a:pathLst>
          </a:custGeom>
          <a:ln w="25907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7025" y="1490980"/>
            <a:ext cx="5252085" cy="887094"/>
          </a:xfrm>
          <a:custGeom>
            <a:avLst/>
            <a:gdLst/>
            <a:ahLst/>
            <a:cxnLst/>
            <a:rect l="l" t="t" r="r" b="b"/>
            <a:pathLst>
              <a:path w="5252084" h="887094">
                <a:moveTo>
                  <a:pt x="0" y="887095"/>
                </a:moveTo>
                <a:lnTo>
                  <a:pt x="5252084" y="887095"/>
                </a:lnTo>
                <a:lnTo>
                  <a:pt x="5252084" y="0"/>
                </a:lnTo>
                <a:lnTo>
                  <a:pt x="0" y="0"/>
                </a:lnTo>
                <a:lnTo>
                  <a:pt x="0" y="88709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7025" y="1490980"/>
            <a:ext cx="5252085" cy="887094"/>
          </a:xfrm>
          <a:custGeom>
            <a:avLst/>
            <a:gdLst/>
            <a:ahLst/>
            <a:cxnLst/>
            <a:rect l="l" t="t" r="r" b="b"/>
            <a:pathLst>
              <a:path w="5252084" h="887094">
                <a:moveTo>
                  <a:pt x="0" y="887095"/>
                </a:moveTo>
                <a:lnTo>
                  <a:pt x="5252084" y="887095"/>
                </a:lnTo>
                <a:lnTo>
                  <a:pt x="5252084" y="0"/>
                </a:lnTo>
                <a:lnTo>
                  <a:pt x="0" y="0"/>
                </a:lnTo>
                <a:lnTo>
                  <a:pt x="0" y="887095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300" y="5878829"/>
            <a:ext cx="1945005" cy="359410"/>
          </a:xfrm>
          <a:custGeom>
            <a:avLst/>
            <a:gdLst/>
            <a:ahLst/>
            <a:cxnLst/>
            <a:rect l="l" t="t" r="r" b="b"/>
            <a:pathLst>
              <a:path w="1945005" h="359410">
                <a:moveTo>
                  <a:pt x="1884680" y="0"/>
                </a:moveTo>
                <a:lnTo>
                  <a:pt x="60325" y="0"/>
                </a:lnTo>
                <a:lnTo>
                  <a:pt x="36830" y="4445"/>
                </a:lnTo>
                <a:lnTo>
                  <a:pt x="17780" y="17780"/>
                </a:lnTo>
                <a:lnTo>
                  <a:pt x="5080" y="36830"/>
                </a:lnTo>
                <a:lnTo>
                  <a:pt x="0" y="59690"/>
                </a:lnTo>
                <a:lnTo>
                  <a:pt x="0" y="299720"/>
                </a:lnTo>
                <a:lnTo>
                  <a:pt x="5080" y="323215"/>
                </a:lnTo>
                <a:lnTo>
                  <a:pt x="17780" y="342265"/>
                </a:lnTo>
                <a:lnTo>
                  <a:pt x="36830" y="354965"/>
                </a:lnTo>
                <a:lnTo>
                  <a:pt x="60325" y="359410"/>
                </a:lnTo>
                <a:lnTo>
                  <a:pt x="1884680" y="359410"/>
                </a:lnTo>
                <a:lnTo>
                  <a:pt x="1908175" y="354965"/>
                </a:lnTo>
                <a:lnTo>
                  <a:pt x="1927225" y="342265"/>
                </a:lnTo>
                <a:lnTo>
                  <a:pt x="1939925" y="323215"/>
                </a:lnTo>
                <a:lnTo>
                  <a:pt x="1945005" y="299720"/>
                </a:lnTo>
                <a:lnTo>
                  <a:pt x="1945005" y="59690"/>
                </a:lnTo>
                <a:lnTo>
                  <a:pt x="1939925" y="36830"/>
                </a:lnTo>
                <a:lnTo>
                  <a:pt x="1927225" y="17780"/>
                </a:lnTo>
                <a:lnTo>
                  <a:pt x="1908175" y="4445"/>
                </a:lnTo>
                <a:lnTo>
                  <a:pt x="1884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3300" y="5878829"/>
            <a:ext cx="1945005" cy="359410"/>
          </a:xfrm>
          <a:custGeom>
            <a:avLst/>
            <a:gdLst/>
            <a:ahLst/>
            <a:cxnLst/>
            <a:rect l="l" t="t" r="r" b="b"/>
            <a:pathLst>
              <a:path w="1945005" h="359410">
                <a:moveTo>
                  <a:pt x="0" y="59690"/>
                </a:moveTo>
                <a:lnTo>
                  <a:pt x="5080" y="36830"/>
                </a:lnTo>
                <a:lnTo>
                  <a:pt x="17780" y="17780"/>
                </a:lnTo>
                <a:lnTo>
                  <a:pt x="36830" y="4445"/>
                </a:lnTo>
                <a:lnTo>
                  <a:pt x="60325" y="0"/>
                </a:lnTo>
                <a:lnTo>
                  <a:pt x="1884680" y="0"/>
                </a:lnTo>
                <a:lnTo>
                  <a:pt x="1908175" y="4445"/>
                </a:lnTo>
                <a:lnTo>
                  <a:pt x="1927225" y="17780"/>
                </a:lnTo>
                <a:lnTo>
                  <a:pt x="1939925" y="36830"/>
                </a:lnTo>
                <a:lnTo>
                  <a:pt x="1945005" y="59690"/>
                </a:lnTo>
                <a:lnTo>
                  <a:pt x="1945005" y="299720"/>
                </a:lnTo>
                <a:lnTo>
                  <a:pt x="1939925" y="323215"/>
                </a:lnTo>
                <a:lnTo>
                  <a:pt x="1927225" y="342265"/>
                </a:lnTo>
                <a:lnTo>
                  <a:pt x="1908175" y="354965"/>
                </a:lnTo>
                <a:lnTo>
                  <a:pt x="1884680" y="359410"/>
                </a:lnTo>
                <a:lnTo>
                  <a:pt x="60325" y="359410"/>
                </a:lnTo>
                <a:lnTo>
                  <a:pt x="36830" y="354965"/>
                </a:lnTo>
                <a:lnTo>
                  <a:pt x="17780" y="342265"/>
                </a:lnTo>
                <a:lnTo>
                  <a:pt x="5080" y="323215"/>
                </a:lnTo>
                <a:lnTo>
                  <a:pt x="0" y="299720"/>
                </a:lnTo>
                <a:lnTo>
                  <a:pt x="0" y="59690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31289" y="2726689"/>
            <a:ext cx="7245350" cy="1484630"/>
          </a:xfrm>
          <a:custGeom>
            <a:avLst/>
            <a:gdLst/>
            <a:ahLst/>
            <a:cxnLst/>
            <a:rect l="l" t="t" r="r" b="b"/>
            <a:pathLst>
              <a:path w="7245350" h="1484629">
                <a:moveTo>
                  <a:pt x="0" y="1484630"/>
                </a:moveTo>
                <a:lnTo>
                  <a:pt x="7245350" y="1484630"/>
                </a:lnTo>
                <a:lnTo>
                  <a:pt x="7245350" y="0"/>
                </a:lnTo>
                <a:lnTo>
                  <a:pt x="0" y="0"/>
                </a:lnTo>
                <a:lnTo>
                  <a:pt x="0" y="148463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31289" y="2726689"/>
            <a:ext cx="7245350" cy="1484630"/>
          </a:xfrm>
          <a:custGeom>
            <a:avLst/>
            <a:gdLst/>
            <a:ahLst/>
            <a:cxnLst/>
            <a:rect l="l" t="t" r="r" b="b"/>
            <a:pathLst>
              <a:path w="7245350" h="1484629">
                <a:moveTo>
                  <a:pt x="0" y="1484630"/>
                </a:moveTo>
                <a:lnTo>
                  <a:pt x="7245350" y="1484630"/>
                </a:lnTo>
                <a:lnTo>
                  <a:pt x="7245350" y="0"/>
                </a:lnTo>
                <a:lnTo>
                  <a:pt x="0" y="0"/>
                </a:lnTo>
                <a:lnTo>
                  <a:pt x="0" y="148463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6000" y="4450715"/>
            <a:ext cx="5253355" cy="1925320"/>
          </a:xfrm>
          <a:custGeom>
            <a:avLst/>
            <a:gdLst/>
            <a:ahLst/>
            <a:cxnLst/>
            <a:rect l="l" t="t" r="r" b="b"/>
            <a:pathLst>
              <a:path w="5253355" h="1925320">
                <a:moveTo>
                  <a:pt x="0" y="1925320"/>
                </a:moveTo>
                <a:lnTo>
                  <a:pt x="5253355" y="1925320"/>
                </a:lnTo>
                <a:lnTo>
                  <a:pt x="5253355" y="0"/>
                </a:lnTo>
                <a:lnTo>
                  <a:pt x="0" y="0"/>
                </a:lnTo>
                <a:lnTo>
                  <a:pt x="0" y="192532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6000" y="4450715"/>
            <a:ext cx="5253355" cy="1925320"/>
          </a:xfrm>
          <a:custGeom>
            <a:avLst/>
            <a:gdLst/>
            <a:ahLst/>
            <a:cxnLst/>
            <a:rect l="l" t="t" r="r" b="b"/>
            <a:pathLst>
              <a:path w="5253355" h="1925320">
                <a:moveTo>
                  <a:pt x="0" y="1925320"/>
                </a:moveTo>
                <a:lnTo>
                  <a:pt x="5253355" y="1925320"/>
                </a:lnTo>
                <a:lnTo>
                  <a:pt x="5253355" y="0"/>
                </a:lnTo>
                <a:lnTo>
                  <a:pt x="0" y="0"/>
                </a:lnTo>
                <a:lnTo>
                  <a:pt x="0" y="192532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45638" y="1819783"/>
            <a:ext cx="354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chỉ email công </a:t>
            </a:r>
            <a:r>
              <a:rPr sz="1800" dirty="0">
                <a:latin typeface="Arial"/>
                <a:cs typeface="Arial"/>
              </a:rPr>
              <a:t>ty </a:t>
            </a:r>
            <a:r>
              <a:rPr sz="1800" spc="-5" dirty="0">
                <a:latin typeface="Arial"/>
                <a:cs typeface="Arial"/>
              </a:rPr>
              <a:t>của </a:t>
            </a:r>
            <a:r>
              <a:rPr sz="1800" dirty="0">
                <a:latin typeface="Arial"/>
                <a:cs typeface="Arial"/>
              </a:rPr>
              <a:t>mình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không?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5383" y="1168653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ể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m(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9615" y="1201292"/>
            <a:ext cx="2118360" cy="260985"/>
          </a:xfrm>
          <a:custGeom>
            <a:avLst/>
            <a:gdLst/>
            <a:ahLst/>
            <a:cxnLst/>
            <a:rect l="l" t="t" r="r" b="b"/>
            <a:pathLst>
              <a:path w="2118360" h="260984">
                <a:moveTo>
                  <a:pt x="0" y="260985"/>
                </a:moveTo>
                <a:lnTo>
                  <a:pt x="2118360" y="260985"/>
                </a:lnTo>
                <a:lnTo>
                  <a:pt x="2118360" y="0"/>
                </a:lnTo>
                <a:lnTo>
                  <a:pt x="0" y="0"/>
                </a:lnTo>
                <a:lnTo>
                  <a:pt x="0" y="2609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8736" y="1205229"/>
            <a:ext cx="181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Bảo </a:t>
            </a:r>
            <a:r>
              <a:rPr sz="1200" spc="-5" dirty="0">
                <a:latin typeface="Arial"/>
                <a:cs typeface="Arial"/>
              </a:rPr>
              <a:t>mật đăng </a:t>
            </a:r>
            <a:r>
              <a:rPr sz="1200" dirty="0">
                <a:latin typeface="Arial"/>
                <a:cs typeface="Arial"/>
              </a:rPr>
              <a:t>nhập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không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43735" y="972819"/>
            <a:ext cx="1859280" cy="215265"/>
          </a:xfrm>
          <a:custGeom>
            <a:avLst/>
            <a:gdLst/>
            <a:ahLst/>
            <a:cxnLst/>
            <a:rect l="l" t="t" r="r" b="b"/>
            <a:pathLst>
              <a:path w="1859279" h="215265">
                <a:moveTo>
                  <a:pt x="0" y="215264"/>
                </a:moveTo>
                <a:lnTo>
                  <a:pt x="1859280" y="215264"/>
                </a:lnTo>
                <a:lnTo>
                  <a:pt x="1859280" y="0"/>
                </a:lnTo>
                <a:lnTo>
                  <a:pt x="0" y="0"/>
                </a:lnTo>
                <a:lnTo>
                  <a:pt x="0" y="215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43735" y="972819"/>
            <a:ext cx="1859280" cy="215265"/>
          </a:xfrm>
          <a:custGeom>
            <a:avLst/>
            <a:gdLst/>
            <a:ahLst/>
            <a:cxnLst/>
            <a:rect l="l" t="t" r="r" b="b"/>
            <a:pathLst>
              <a:path w="1859279" h="215265">
                <a:moveTo>
                  <a:pt x="0" y="215264"/>
                </a:moveTo>
                <a:lnTo>
                  <a:pt x="1859280" y="215264"/>
                </a:lnTo>
                <a:lnTo>
                  <a:pt x="1859280" y="0"/>
                </a:lnTo>
                <a:lnTo>
                  <a:pt x="0" y="0"/>
                </a:lnTo>
                <a:lnTo>
                  <a:pt x="0" y="2152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21412" y="221995"/>
            <a:ext cx="84734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1-2. </a:t>
            </a:r>
            <a:r>
              <a:rPr sz="2400" spc="-5" dirty="0"/>
              <a:t>Hãy cẩn thận </a:t>
            </a:r>
            <a:r>
              <a:rPr sz="2400" dirty="0"/>
              <a:t>với </a:t>
            </a:r>
            <a:r>
              <a:rPr sz="2400" spc="-5" dirty="0"/>
              <a:t>một loại muốn bạn </a:t>
            </a:r>
            <a:r>
              <a:rPr sz="2400" dirty="0"/>
              <a:t>truy cập </a:t>
            </a:r>
            <a:r>
              <a:rPr sz="2400" spc="-5" dirty="0"/>
              <a:t>URL!</a:t>
            </a:r>
            <a:r>
              <a:rPr sz="2400" spc="25" dirty="0"/>
              <a:t> </a:t>
            </a:r>
            <a:r>
              <a:rPr sz="2400" spc="-5" dirty="0"/>
              <a:t>(2)</a:t>
            </a:r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123444" y="1546301"/>
            <a:ext cx="7741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7" baseline="7575" dirty="0">
                <a:latin typeface="Arial"/>
                <a:cs typeface="Arial"/>
              </a:rPr>
              <a:t>Đăng nhập trái phép đã </a:t>
            </a:r>
            <a:r>
              <a:rPr sz="1650" baseline="7575" dirty="0">
                <a:latin typeface="Arial"/>
                <a:cs typeface="Arial"/>
              </a:rPr>
              <a:t>được </a:t>
            </a:r>
            <a:r>
              <a:rPr sz="1650" spc="-7" baseline="7575" dirty="0">
                <a:latin typeface="Arial"/>
                <a:cs typeface="Arial"/>
              </a:rPr>
              <a:t>phát hiện </a:t>
            </a:r>
            <a:r>
              <a:rPr sz="1650" baseline="7575" dirty="0">
                <a:latin typeface="Arial"/>
                <a:cs typeface="Arial"/>
              </a:rPr>
              <a:t>i tài </a:t>
            </a:r>
            <a:r>
              <a:rPr sz="1800" spc="-5" dirty="0">
                <a:latin typeface="Arial"/>
                <a:cs typeface="Arial"/>
              </a:rPr>
              <a:t>Đó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10" dirty="0">
                <a:latin typeface="Arial"/>
                <a:cs typeface="Arial"/>
              </a:rPr>
              <a:t>phải </a:t>
            </a:r>
            <a:r>
              <a:rPr sz="1800" spc="-5" dirty="0">
                <a:latin typeface="Arial"/>
                <a:cs typeface="Arial"/>
              </a:rPr>
              <a:t>là trang web </a:t>
            </a:r>
            <a:r>
              <a:rPr sz="1800" dirty="0">
                <a:latin typeface="Arial"/>
                <a:cs typeface="Arial"/>
              </a:rPr>
              <a:t>mà </a:t>
            </a:r>
            <a:r>
              <a:rPr sz="1800" spc="-5" dirty="0">
                <a:latin typeface="Arial"/>
                <a:cs typeface="Arial"/>
              </a:rPr>
              <a:t>tôi chưa đăng </a:t>
            </a:r>
            <a:r>
              <a:rPr sz="1800" spc="5" dirty="0">
                <a:latin typeface="Arial"/>
                <a:cs typeface="Arial"/>
              </a:rPr>
              <a:t>ký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địa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844" y="1783207"/>
            <a:ext cx="24339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khoản </a:t>
            </a:r>
            <a:r>
              <a:rPr sz="1100" spc="-5" dirty="0">
                <a:latin typeface="Arial"/>
                <a:cs typeface="Arial"/>
              </a:rPr>
              <a:t>trong vòng </a:t>
            </a:r>
            <a:r>
              <a:rPr sz="1100" dirty="0">
                <a:latin typeface="Arial"/>
                <a:cs typeface="Arial"/>
              </a:rPr>
              <a:t>24 giờ </a:t>
            </a:r>
            <a:r>
              <a:rPr sz="1100" spc="-5" dirty="0">
                <a:latin typeface="Arial"/>
                <a:cs typeface="Arial"/>
              </a:rPr>
              <a:t>để bảo </a:t>
            </a:r>
            <a:r>
              <a:rPr sz="1100" dirty="0">
                <a:latin typeface="Arial"/>
                <a:cs typeface="Arial"/>
              </a:rPr>
              <a:t>mật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844" y="2054479"/>
            <a:ext cx="58915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Để đảm bảo an ninh </a:t>
            </a:r>
            <a:r>
              <a:rPr sz="1100" dirty="0">
                <a:latin typeface="Arial"/>
                <a:cs typeface="Arial"/>
              </a:rPr>
              <a:t>cho khách </a:t>
            </a:r>
            <a:r>
              <a:rPr sz="1100" spc="-5" dirty="0">
                <a:latin typeface="Arial"/>
                <a:cs typeface="Arial"/>
              </a:rPr>
              <a:t>hàng, </a:t>
            </a:r>
            <a:r>
              <a:rPr sz="1100" dirty="0">
                <a:latin typeface="Arial"/>
                <a:cs typeface="Arial"/>
              </a:rPr>
              <a:t>chúng </a:t>
            </a:r>
            <a:r>
              <a:rPr sz="1100" spc="-5" dirty="0">
                <a:latin typeface="Arial"/>
                <a:cs typeface="Arial"/>
              </a:rPr>
              <a:t>tôi </a:t>
            </a:r>
            <a:r>
              <a:rPr sz="1100" spc="-10" dirty="0">
                <a:latin typeface="Arial"/>
                <a:cs typeface="Arial"/>
              </a:rPr>
              <a:t>đã </a:t>
            </a:r>
            <a:r>
              <a:rPr sz="1100" spc="-5" dirty="0">
                <a:latin typeface="Arial"/>
                <a:cs typeface="Arial"/>
              </a:rPr>
              <a:t>nâng </a:t>
            </a:r>
            <a:r>
              <a:rPr sz="1100" dirty="0">
                <a:latin typeface="Arial"/>
                <a:cs typeface="Arial"/>
              </a:rPr>
              <a:t>cấp </a:t>
            </a:r>
            <a:r>
              <a:rPr sz="1100" spc="-5" dirty="0">
                <a:latin typeface="Arial"/>
                <a:cs typeface="Arial"/>
              </a:rPr>
              <a:t>hệ </a:t>
            </a:r>
            <a:r>
              <a:rPr sz="1100" dirty="0">
                <a:latin typeface="Arial"/>
                <a:cs typeface="Arial"/>
              </a:rPr>
              <a:t>thống </a:t>
            </a:r>
            <a:r>
              <a:rPr sz="1100" spc="-5" dirty="0">
                <a:latin typeface="Arial"/>
                <a:cs typeface="Arial"/>
              </a:rPr>
              <a:t>bảo mật </a:t>
            </a:r>
            <a:r>
              <a:rPr sz="1100" dirty="0">
                <a:latin typeface="Arial"/>
                <a:cs typeface="Arial"/>
              </a:rPr>
              <a:t>của ngân </a:t>
            </a:r>
            <a:r>
              <a:rPr sz="1100" spc="-5" dirty="0">
                <a:latin typeface="Arial"/>
                <a:cs typeface="Arial"/>
              </a:rPr>
              <a:t>hàng.  </a:t>
            </a:r>
            <a:r>
              <a:rPr sz="1100" dirty="0">
                <a:latin typeface="Arial"/>
                <a:cs typeface="Arial"/>
              </a:rPr>
              <a:t>Vui </a:t>
            </a:r>
            <a:r>
              <a:rPr sz="1100" spc="-5" dirty="0">
                <a:latin typeface="Arial"/>
                <a:cs typeface="Arial"/>
              </a:rPr>
              <a:t>lòng </a:t>
            </a:r>
            <a:r>
              <a:rPr sz="1100" dirty="0">
                <a:latin typeface="Arial"/>
                <a:cs typeface="Arial"/>
              </a:rPr>
              <a:t>hoàn </a:t>
            </a:r>
            <a:r>
              <a:rPr sz="1100" spc="-5" dirty="0">
                <a:latin typeface="Arial"/>
                <a:cs typeface="Arial"/>
              </a:rPr>
              <a:t>tất việc cập nhật </a:t>
            </a:r>
            <a:r>
              <a:rPr sz="1100" dirty="0">
                <a:latin typeface="Arial"/>
                <a:cs typeface="Arial"/>
              </a:rPr>
              <a:t>thông </a:t>
            </a:r>
            <a:r>
              <a:rPr sz="1100" spc="-5" dirty="0">
                <a:latin typeface="Arial"/>
                <a:cs typeface="Arial"/>
              </a:rPr>
              <a:t>tin </a:t>
            </a:r>
            <a:r>
              <a:rPr sz="1100" dirty="0">
                <a:latin typeface="Arial"/>
                <a:cs typeface="Arial"/>
              </a:rPr>
              <a:t>cá nhân của bạn trong thời </a:t>
            </a:r>
            <a:r>
              <a:rPr sz="1100" spc="-5" dirty="0">
                <a:latin typeface="Arial"/>
                <a:cs typeface="Arial"/>
              </a:rPr>
              <a:t>gian sớm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nhất.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8844" y="2565019"/>
            <a:ext cx="11684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Chúng </a:t>
            </a:r>
            <a:r>
              <a:rPr sz="1100" dirty="0">
                <a:latin typeface="Arial"/>
                <a:cs typeface="Arial"/>
              </a:rPr>
              <a:t>tôi </a:t>
            </a:r>
            <a:r>
              <a:rPr sz="1100" spc="-5" dirty="0">
                <a:latin typeface="Arial"/>
                <a:cs typeface="Arial"/>
              </a:rPr>
              <a:t>xin lỗi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vì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8947" y="2965831"/>
            <a:ext cx="10350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Bấm </a:t>
            </a:r>
            <a:r>
              <a:rPr sz="1100" dirty="0">
                <a:latin typeface="Arial"/>
                <a:cs typeface="Arial"/>
              </a:rPr>
              <a:t>vào </a:t>
            </a:r>
            <a:r>
              <a:rPr sz="1100" spc="-5" dirty="0">
                <a:latin typeface="Arial"/>
                <a:cs typeface="Arial"/>
              </a:rPr>
              <a:t>đây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để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9700" y="3127629"/>
            <a:ext cx="2908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xem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9747" y="3577716"/>
            <a:ext cx="875665" cy="161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250"/>
              </a:lnSpc>
            </a:pPr>
            <a:r>
              <a:rPr sz="1100" dirty="0">
                <a:latin typeface="Arial"/>
                <a:cs typeface="Arial"/>
              </a:rPr>
              <a:t>* </a:t>
            </a:r>
            <a:r>
              <a:rPr sz="1100" spc="-5" dirty="0">
                <a:latin typeface="Arial"/>
                <a:cs typeface="Arial"/>
              </a:rPr>
              <a:t>Đây là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một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9747" y="3739260"/>
            <a:ext cx="316230" cy="1600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spc="-20" dirty="0">
                <a:latin typeface="Arial"/>
                <a:cs typeface="Arial"/>
              </a:rPr>
              <a:t>tr</a:t>
            </a:r>
            <a:r>
              <a:rPr sz="1100" spc="-30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10030" y="2479674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iểm(2)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10030" y="2746374"/>
            <a:ext cx="6564630" cy="514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1600" spc="-5" dirty="0">
                <a:latin typeface="Arial"/>
                <a:cs typeface="Arial"/>
              </a:rPr>
              <a:t>Địa chỉ email của </a:t>
            </a:r>
            <a:r>
              <a:rPr sz="1600" spc="-10" dirty="0">
                <a:latin typeface="Arial"/>
                <a:cs typeface="Arial"/>
              </a:rPr>
              <a:t>người </a:t>
            </a:r>
            <a:r>
              <a:rPr sz="1600" spc="-5" dirty="0">
                <a:latin typeface="Arial"/>
                <a:cs typeface="Arial"/>
              </a:rPr>
              <a:t>gửi có </a:t>
            </a:r>
            <a:r>
              <a:rPr sz="1600" dirty="0">
                <a:latin typeface="Arial"/>
                <a:cs typeface="Arial"/>
              </a:rPr>
              <a:t>phải </a:t>
            </a:r>
            <a:r>
              <a:rPr sz="1600" spc="-5" dirty="0">
                <a:latin typeface="Arial"/>
                <a:cs typeface="Arial"/>
              </a:rPr>
              <a:t>là </a:t>
            </a:r>
            <a:r>
              <a:rPr sz="1600" dirty="0">
                <a:latin typeface="Arial"/>
                <a:cs typeface="Arial"/>
              </a:rPr>
              <a:t>địa </a:t>
            </a:r>
            <a:r>
              <a:rPr sz="1600" spc="-5" dirty="0">
                <a:latin typeface="Arial"/>
                <a:cs typeface="Arial"/>
              </a:rPr>
              <a:t>chỉ email sau @ thông thường  không?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10030" y="3219261"/>
            <a:ext cx="6241415" cy="8032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00" spc="-10" dirty="0">
                <a:latin typeface="Arial"/>
                <a:cs typeface="Arial"/>
              </a:rPr>
              <a:t>Có </a:t>
            </a:r>
            <a:r>
              <a:rPr sz="1600" spc="-5" dirty="0">
                <a:latin typeface="Arial"/>
                <a:cs typeface="Arial"/>
              </a:rPr>
              <a:t>phải là giả </a:t>
            </a:r>
            <a:r>
              <a:rPr sz="1600" dirty="0">
                <a:latin typeface="Arial"/>
                <a:cs typeface="Arial"/>
              </a:rPr>
              <a:t>mạo </a:t>
            </a:r>
            <a:r>
              <a:rPr sz="1600" spc="-5" dirty="0">
                <a:latin typeface="Arial"/>
                <a:cs typeface="Arial"/>
              </a:rPr>
              <a:t>không?</a:t>
            </a:r>
            <a:endParaRPr sz="1600">
              <a:latin typeface="Arial"/>
              <a:cs typeface="Arial"/>
            </a:endParaRPr>
          </a:p>
          <a:p>
            <a:pPr marL="241300" marR="5080" indent="-228600">
              <a:lnSpc>
                <a:spcPct val="111400"/>
              </a:lnSpc>
              <a:spcBef>
                <a:spcPts val="114"/>
              </a:spcBef>
            </a:pPr>
            <a:r>
              <a:rPr sz="1400" dirty="0">
                <a:latin typeface="MS Gothic"/>
                <a:cs typeface="MS Gothic"/>
              </a:rPr>
              <a:t>※</a:t>
            </a:r>
            <a:r>
              <a:rPr sz="1400" spc="-285" dirty="0">
                <a:latin typeface="MS Gothic"/>
                <a:cs typeface="MS Gothic"/>
              </a:rPr>
              <a:t> </a:t>
            </a:r>
            <a:r>
              <a:rPr sz="1400" dirty="0">
                <a:latin typeface="Arial"/>
                <a:cs typeface="Arial"/>
              </a:rPr>
              <a:t>Như </a:t>
            </a:r>
            <a:r>
              <a:rPr sz="1400" spc="-5" dirty="0">
                <a:latin typeface="Arial"/>
                <a:cs typeface="Arial"/>
              </a:rPr>
              <a:t>đo lườnges </a:t>
            </a:r>
            <a:r>
              <a:rPr sz="1400" dirty="0">
                <a:latin typeface="Arial"/>
                <a:cs typeface="Arial"/>
              </a:rPr>
              <a:t>chống </a:t>
            </a:r>
            <a:r>
              <a:rPr sz="1400" spc="-5" dirty="0">
                <a:latin typeface="Arial"/>
                <a:cs typeface="Arial"/>
              </a:rPr>
              <a:t>lại các email đáng ngờ, một </a:t>
            </a:r>
            <a:r>
              <a:rPr sz="1400" dirty="0">
                <a:latin typeface="Arial"/>
                <a:cs typeface="Arial"/>
              </a:rPr>
              <a:t>số công </a:t>
            </a:r>
            <a:r>
              <a:rPr sz="1400" spc="-5" dirty="0">
                <a:latin typeface="Arial"/>
                <a:cs typeface="Arial"/>
              </a:rPr>
              <a:t>ty tiết lộ </a:t>
            </a:r>
            <a:r>
              <a:rPr sz="1400" dirty="0">
                <a:latin typeface="Arial"/>
                <a:cs typeface="Arial"/>
              </a:rPr>
              <a:t>của </a:t>
            </a:r>
            <a:r>
              <a:rPr sz="1400" spc="-10" dirty="0">
                <a:latin typeface="Arial"/>
                <a:cs typeface="Arial"/>
              </a:rPr>
              <a:t>họ  </a:t>
            </a:r>
            <a:r>
              <a:rPr sz="1400" dirty="0">
                <a:latin typeface="Arial"/>
                <a:cs typeface="Arial"/>
              </a:rPr>
              <a:t>tên miền sau @ </a:t>
            </a:r>
            <a:r>
              <a:rPr sz="1400" spc="-5" dirty="0">
                <a:latin typeface="Arial"/>
                <a:cs typeface="Arial"/>
              </a:rPr>
              <a:t>mà công </a:t>
            </a:r>
            <a:r>
              <a:rPr sz="1400" dirty="0">
                <a:latin typeface="Arial"/>
                <a:cs typeface="Arial"/>
              </a:rPr>
              <a:t>ty </a:t>
            </a:r>
            <a:r>
              <a:rPr sz="1400" spc="5" dirty="0">
                <a:latin typeface="Arial"/>
                <a:cs typeface="Arial"/>
              </a:rPr>
              <a:t>sử </a:t>
            </a:r>
            <a:r>
              <a:rPr sz="1400" spc="-5" dirty="0">
                <a:latin typeface="Arial"/>
                <a:cs typeface="Arial"/>
              </a:rPr>
              <a:t>dụng trong </a:t>
            </a:r>
            <a:r>
              <a:rPr sz="1400" dirty="0">
                <a:latin typeface="Arial"/>
                <a:cs typeface="Arial"/>
              </a:rPr>
              <a:t>trang </a:t>
            </a:r>
            <a:r>
              <a:rPr sz="1400" spc="-5" dirty="0">
                <a:latin typeface="Arial"/>
                <a:cs typeface="Arial"/>
              </a:rPr>
              <a:t>web </a:t>
            </a:r>
            <a:r>
              <a:rPr sz="1400" dirty="0">
                <a:latin typeface="Arial"/>
                <a:cs typeface="Arial"/>
              </a:rPr>
              <a:t>của công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678926" y="2964814"/>
            <a:ext cx="177165" cy="146685"/>
          </a:xfrm>
          <a:custGeom>
            <a:avLst/>
            <a:gdLst/>
            <a:ahLst/>
            <a:cxnLst/>
            <a:rect l="l" t="t" r="r" b="b"/>
            <a:pathLst>
              <a:path w="177165" h="146685">
                <a:moveTo>
                  <a:pt x="0" y="146303"/>
                </a:moveTo>
                <a:lnTo>
                  <a:pt x="176783" y="146303"/>
                </a:lnTo>
                <a:lnTo>
                  <a:pt x="17678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701278" y="2944494"/>
            <a:ext cx="130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k.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8488" y="4315205"/>
            <a:ext cx="5828030" cy="31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Ngày đến </a:t>
            </a:r>
            <a:r>
              <a:rPr sz="1100" dirty="0">
                <a:latin typeface="Arial"/>
                <a:cs typeface="Arial"/>
              </a:rPr>
              <a:t>hạn của </a:t>
            </a:r>
            <a:r>
              <a:rPr sz="1100" spc="-5" dirty="0">
                <a:latin typeface="Arial"/>
                <a:cs typeface="Arial"/>
              </a:rPr>
              <a:t>URL trên là ngày </a:t>
            </a:r>
            <a:r>
              <a:rPr sz="1100" dirty="0">
                <a:latin typeface="Arial"/>
                <a:cs typeface="Arial"/>
              </a:rPr>
              <a:t>2 </a:t>
            </a:r>
            <a:r>
              <a:rPr sz="1100" spc="-5" dirty="0">
                <a:latin typeface="Arial"/>
                <a:cs typeface="Arial"/>
              </a:rPr>
              <a:t>tháng 2021 năm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XNUMX.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100" spc="-5" dirty="0">
                <a:latin typeface="Arial"/>
                <a:cs typeface="Arial"/>
              </a:rPr>
              <a:t>Nếu </a:t>
            </a:r>
            <a:r>
              <a:rPr sz="1100" dirty="0">
                <a:latin typeface="Arial"/>
                <a:cs typeface="Arial"/>
              </a:rPr>
              <a:t>ứng dụng không </a:t>
            </a:r>
            <a:r>
              <a:rPr sz="1100" spc="-5" dirty="0">
                <a:latin typeface="Arial"/>
                <a:cs typeface="Arial"/>
              </a:rPr>
              <a:t>hoàn </a:t>
            </a:r>
            <a:r>
              <a:rPr sz="1100" dirty="0">
                <a:latin typeface="Arial"/>
                <a:cs typeface="Arial"/>
              </a:rPr>
              <a:t>thành </a:t>
            </a:r>
            <a:r>
              <a:rPr sz="1100" spc="-5" dirty="0">
                <a:latin typeface="Arial"/>
                <a:cs typeface="Arial"/>
              </a:rPr>
              <a:t>trong khoảng thời gian trên, </a:t>
            </a:r>
            <a:r>
              <a:rPr sz="1100" dirty="0">
                <a:latin typeface="Arial"/>
                <a:cs typeface="Arial"/>
              </a:rPr>
              <a:t>các giao </a:t>
            </a:r>
            <a:r>
              <a:rPr sz="1100" spc="-5" dirty="0">
                <a:latin typeface="Arial"/>
                <a:cs typeface="Arial"/>
              </a:rPr>
              <a:t>dịch </a:t>
            </a:r>
            <a:r>
              <a:rPr sz="1100" dirty="0">
                <a:latin typeface="Arial"/>
                <a:cs typeface="Arial"/>
              </a:rPr>
              <a:t>có thể </a:t>
            </a:r>
            <a:r>
              <a:rPr sz="1100" spc="-5" dirty="0">
                <a:latin typeface="Arial"/>
                <a:cs typeface="Arial"/>
              </a:rPr>
              <a:t>bị hạn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chế.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0323" y="4665726"/>
            <a:ext cx="2776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Vì vậy, </a:t>
            </a:r>
            <a:r>
              <a:rPr sz="1100" dirty="0">
                <a:latin typeface="Arial"/>
                <a:cs typeface="Arial"/>
              </a:rPr>
              <a:t>vui </a:t>
            </a:r>
            <a:r>
              <a:rPr sz="1100" spc="-5" dirty="0">
                <a:latin typeface="Arial"/>
                <a:cs typeface="Arial"/>
              </a:rPr>
              <a:t>lòng </a:t>
            </a:r>
            <a:r>
              <a:rPr sz="1100" dirty="0">
                <a:latin typeface="Arial"/>
                <a:cs typeface="Arial"/>
              </a:rPr>
              <a:t>cập </a:t>
            </a:r>
            <a:r>
              <a:rPr sz="1100" spc="-5" dirty="0">
                <a:latin typeface="Arial"/>
                <a:cs typeface="Arial"/>
              </a:rPr>
              <a:t>nhật </a:t>
            </a:r>
            <a:r>
              <a:rPr sz="1100" dirty="0">
                <a:latin typeface="Arial"/>
                <a:cs typeface="Arial"/>
              </a:rPr>
              <a:t>thông </a:t>
            </a:r>
            <a:r>
              <a:rPr sz="1100" spc="-5" dirty="0">
                <a:latin typeface="Arial"/>
                <a:cs typeface="Arial"/>
              </a:rPr>
              <a:t>tin </a:t>
            </a:r>
            <a:r>
              <a:rPr sz="1100" dirty="0">
                <a:latin typeface="Arial"/>
                <a:cs typeface="Arial"/>
              </a:rPr>
              <a:t>cá nhân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5272" y="5162550"/>
            <a:ext cx="2823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Xin </a:t>
            </a:r>
            <a:r>
              <a:rPr sz="1100" dirty="0">
                <a:latin typeface="Arial"/>
                <a:cs typeface="Arial"/>
              </a:rPr>
              <a:t>lưu ý rằng chúng tôi không thể </a:t>
            </a:r>
            <a:r>
              <a:rPr sz="1100" spc="-5" dirty="0">
                <a:latin typeface="Arial"/>
                <a:cs typeface="Arial"/>
              </a:rPr>
              <a:t>trả lời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bạn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65833" y="5933947"/>
            <a:ext cx="1017905" cy="426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>
              <a:lnSpc>
                <a:spcPts val="1275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Những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b="1" spc="-5" dirty="0">
                <a:latin typeface="Arial"/>
                <a:cs typeface="Arial"/>
              </a:rPr>
              <a:t>Điểm(1)(2)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4866" y="4671822"/>
            <a:ext cx="1450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Ngoài</a:t>
            </a:r>
            <a:r>
              <a:rPr sz="16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Kozuka Gothic Pro B"/>
                <a:cs typeface="Kozuka Gothic Pro B"/>
              </a:rPr>
              <a:t>・・・</a:t>
            </a:r>
            <a:endParaRPr sz="1600">
              <a:latin typeface="Kozuka Gothic Pro B"/>
              <a:cs typeface="Kozuka Gothic Pro B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34866" y="4936997"/>
            <a:ext cx="5207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Địa chỉ email của </a:t>
            </a:r>
            <a:r>
              <a:rPr sz="1600" spc="-10" dirty="0">
                <a:latin typeface="Arial"/>
                <a:cs typeface="Arial"/>
              </a:rPr>
              <a:t>người </a:t>
            </a:r>
            <a:r>
              <a:rPr sz="1600" spc="-5" dirty="0">
                <a:latin typeface="Arial"/>
                <a:cs typeface="Arial"/>
              </a:rPr>
              <a:t>gửi có </a:t>
            </a:r>
            <a:r>
              <a:rPr sz="1600" dirty="0">
                <a:latin typeface="Arial"/>
                <a:cs typeface="Arial"/>
              </a:rPr>
              <a:t>phải </a:t>
            </a:r>
            <a:r>
              <a:rPr sz="1600" spc="-5" dirty="0">
                <a:latin typeface="Arial"/>
                <a:cs typeface="Arial"/>
              </a:rPr>
              <a:t>là </a:t>
            </a:r>
            <a:r>
              <a:rPr sz="1600" dirty="0">
                <a:latin typeface="Arial"/>
                <a:cs typeface="Arial"/>
              </a:rPr>
              <a:t>địa </a:t>
            </a:r>
            <a:r>
              <a:rPr sz="1600" spc="-5" dirty="0">
                <a:latin typeface="Arial"/>
                <a:cs typeface="Arial"/>
              </a:rPr>
              <a:t>chỉ không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34866" y="5182361"/>
            <a:ext cx="4411980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thuộc hay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không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địa chỉ email miễn phí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(*)?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Arial"/>
                <a:cs typeface="Arial"/>
              </a:rPr>
              <a:t>(*) Ví </a:t>
            </a:r>
            <a:r>
              <a:rPr sz="1400" spc="-5" dirty="0">
                <a:latin typeface="Arial"/>
                <a:cs typeface="Arial"/>
              </a:rPr>
              <a:t>dụ: "</a:t>
            </a:r>
            <a:r>
              <a:rPr sz="1200" spc="-5" dirty="0">
                <a:latin typeface="Arial"/>
                <a:cs typeface="Arial"/>
              </a:rPr>
              <a:t>@gmail.com",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"@yahoo.co.jp"</a:t>
            </a:r>
            <a:endParaRPr sz="12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Số </a:t>
            </a:r>
            <a:r>
              <a:rPr sz="1200" spc="-5" dirty="0">
                <a:latin typeface="Arial"/>
                <a:cs typeface="Arial"/>
              </a:rPr>
              <a:t>trường </a:t>
            </a:r>
            <a:r>
              <a:rPr sz="1200" dirty="0">
                <a:latin typeface="Arial"/>
                <a:cs typeface="Arial"/>
              </a:rPr>
              <a:t>hợp sử </a:t>
            </a:r>
            <a:r>
              <a:rPr sz="1200" spc="-5" dirty="0">
                <a:latin typeface="Arial"/>
                <a:cs typeface="Arial"/>
              </a:rPr>
              <a:t>dụng địa chỉ email rõ ràng là </a:t>
            </a:r>
            <a:r>
              <a:rPr sz="1200" dirty="0">
                <a:latin typeface="Arial"/>
                <a:cs typeface="Arial"/>
              </a:rPr>
              <a:t>rất ít </a:t>
            </a:r>
            <a:r>
              <a:rPr sz="1200" spc="-5" dirty="0">
                <a:latin typeface="Arial"/>
                <a:cs typeface="Arial"/>
              </a:rPr>
              <a:t>gần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đây.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6379" y="5417058"/>
            <a:ext cx="2473960" cy="53657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Arial"/>
                <a:cs typeface="Arial"/>
              </a:rPr>
              <a:t>Ngân </a:t>
            </a:r>
            <a:r>
              <a:rPr sz="1200" spc="-5" dirty="0">
                <a:latin typeface="Arial"/>
                <a:cs typeface="Arial"/>
              </a:rPr>
              <a:t>hàng Thanh toán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paypay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7564" y="972819"/>
            <a:ext cx="1036319" cy="215265"/>
          </a:xfrm>
          <a:custGeom>
            <a:avLst/>
            <a:gdLst/>
            <a:ahLst/>
            <a:cxnLst/>
            <a:rect l="l" t="t" r="r" b="b"/>
            <a:pathLst>
              <a:path w="1036319" h="215265">
                <a:moveTo>
                  <a:pt x="0" y="215264"/>
                </a:moveTo>
                <a:lnTo>
                  <a:pt x="1036320" y="215264"/>
                </a:lnTo>
                <a:lnTo>
                  <a:pt x="1036320" y="0"/>
                </a:lnTo>
                <a:lnTo>
                  <a:pt x="0" y="0"/>
                </a:lnTo>
                <a:lnTo>
                  <a:pt x="0" y="215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564" y="972819"/>
            <a:ext cx="1036319" cy="215265"/>
          </a:xfrm>
          <a:custGeom>
            <a:avLst/>
            <a:gdLst/>
            <a:ahLst/>
            <a:cxnLst/>
            <a:rect l="l" t="t" r="r" b="b"/>
            <a:pathLst>
              <a:path w="1036319" h="215265">
                <a:moveTo>
                  <a:pt x="0" y="215264"/>
                </a:moveTo>
                <a:lnTo>
                  <a:pt x="1036320" y="215264"/>
                </a:lnTo>
                <a:lnTo>
                  <a:pt x="1036320" y="0"/>
                </a:lnTo>
                <a:lnTo>
                  <a:pt x="0" y="0"/>
                </a:lnTo>
                <a:lnTo>
                  <a:pt x="0" y="2152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08736" y="670576"/>
            <a:ext cx="3060065" cy="499109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309"/>
              </a:spcBef>
              <a:tabLst>
                <a:tab pos="1736089" algn="l"/>
              </a:tabLst>
            </a:pPr>
            <a:r>
              <a:rPr sz="1600" b="1" spc="-5" dirty="0">
                <a:latin typeface="Arial"/>
                <a:cs typeface="Arial"/>
              </a:rPr>
              <a:t>Điểm(1)	Điểm(2)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1189355" algn="l"/>
              </a:tabLst>
            </a:pPr>
            <a:r>
              <a:rPr sz="1200" dirty="0">
                <a:latin typeface="Arial"/>
                <a:cs typeface="Arial"/>
              </a:rPr>
              <a:t>&lt; </a:t>
            </a:r>
            <a:r>
              <a:rPr sz="1200" spc="-5" dirty="0">
                <a:latin typeface="Arial"/>
                <a:cs typeface="Arial"/>
              </a:rPr>
              <a:t>Ngân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hàng	</a:t>
            </a:r>
            <a:r>
              <a:rPr sz="1200" spc="-5" dirty="0">
                <a:latin typeface="Arial"/>
                <a:cs typeface="Arial"/>
                <a:hlinkClick r:id="rId7"/>
              </a:rPr>
              <a:t>&lt;irnn</a:t>
            </a:r>
            <a:r>
              <a:rPr sz="1200" spc="-5" dirty="0">
                <a:latin typeface="Arial"/>
                <a:cs typeface="Arial"/>
              </a:rPr>
              <a:t>@</a:t>
            </a:r>
            <a:r>
              <a:rPr sz="1200" spc="-5" dirty="0">
                <a:latin typeface="Arial"/>
                <a:cs typeface="Arial"/>
                <a:hlinkClick r:id="rId7"/>
              </a:rPr>
              <a:t>japannetbank.co.jp</a:t>
            </a:r>
            <a:r>
              <a:rPr sz="1650" spc="-7" baseline="5050" dirty="0">
                <a:latin typeface="Arial"/>
                <a:cs typeface="Arial"/>
              </a:rPr>
              <a:t>&gt;</a:t>
            </a:r>
            <a:endParaRPr sz="1650" baseline="505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21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4871" y="2778083"/>
            <a:ext cx="439610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latin typeface="Arial"/>
                <a:cs typeface="Arial"/>
              </a:rPr>
              <a:t>erstanding (bằng tiếng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Anh).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2630170">
              <a:lnSpc>
                <a:spcPts val="1200"/>
              </a:lnSpc>
            </a:pPr>
            <a:r>
              <a:rPr sz="1050" b="1" dirty="0">
                <a:latin typeface="Arial"/>
                <a:cs typeface="Arial"/>
              </a:rPr>
              <a:t>Nhấp </a:t>
            </a:r>
            <a:r>
              <a:rPr sz="1050" b="1" spc="-5" dirty="0">
                <a:latin typeface="Arial"/>
                <a:cs typeface="Arial"/>
              </a:rPr>
              <a:t>hoặc </a:t>
            </a:r>
            <a:r>
              <a:rPr sz="1050" b="1" dirty="0">
                <a:latin typeface="Arial"/>
                <a:cs typeface="Arial"/>
              </a:rPr>
              <a:t>nhấn </a:t>
            </a:r>
            <a:r>
              <a:rPr sz="1050" b="1" spc="-5" dirty="0">
                <a:latin typeface="Arial"/>
                <a:cs typeface="Arial"/>
              </a:rPr>
              <a:t>vào đây</a:t>
            </a:r>
            <a:r>
              <a:rPr sz="1050" b="1" spc="-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để  xem </a:t>
            </a:r>
            <a:r>
              <a:rPr sz="1050" b="1" spc="-20" dirty="0">
                <a:latin typeface="Arial"/>
                <a:cs typeface="Arial"/>
              </a:rPr>
              <a:t>liên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b="1" spc="-25" dirty="0">
                <a:latin typeface="Arial"/>
                <a:cs typeface="Arial"/>
              </a:rPr>
              <a:t>kết.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102372"/>
            <a:ext cx="8938260" cy="5292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2309" y="3507104"/>
            <a:ext cx="2920365" cy="154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1315" y="3013710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630" y="2574925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615" y="1061085"/>
            <a:ext cx="3334385" cy="285115"/>
          </a:xfrm>
          <a:custGeom>
            <a:avLst/>
            <a:gdLst/>
            <a:ahLst/>
            <a:cxnLst/>
            <a:rect l="l" t="t" r="r" b="b"/>
            <a:pathLst>
              <a:path w="3334385" h="285115">
                <a:moveTo>
                  <a:pt x="3334385" y="0"/>
                </a:moveTo>
                <a:lnTo>
                  <a:pt x="0" y="0"/>
                </a:lnTo>
                <a:lnTo>
                  <a:pt x="0" y="285114"/>
                </a:lnTo>
                <a:lnTo>
                  <a:pt x="3334385" y="285114"/>
                </a:lnTo>
                <a:lnTo>
                  <a:pt x="3334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615" y="1362710"/>
            <a:ext cx="3514090" cy="285115"/>
          </a:xfrm>
          <a:custGeom>
            <a:avLst/>
            <a:gdLst/>
            <a:ahLst/>
            <a:cxnLst/>
            <a:rect l="l" t="t" r="r" b="b"/>
            <a:pathLst>
              <a:path w="3514090" h="285114">
                <a:moveTo>
                  <a:pt x="3514090" y="0"/>
                </a:moveTo>
                <a:lnTo>
                  <a:pt x="0" y="0"/>
                </a:lnTo>
                <a:lnTo>
                  <a:pt x="0" y="285114"/>
                </a:lnTo>
                <a:lnTo>
                  <a:pt x="3514090" y="285114"/>
                </a:lnTo>
                <a:lnTo>
                  <a:pt x="3514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0625" y="3205479"/>
            <a:ext cx="88900" cy="220979"/>
          </a:xfrm>
          <a:custGeom>
            <a:avLst/>
            <a:gdLst/>
            <a:ahLst/>
            <a:cxnLst/>
            <a:rect l="l" t="t" r="r" b="b"/>
            <a:pathLst>
              <a:path w="88900" h="220979">
                <a:moveTo>
                  <a:pt x="88900" y="0"/>
                </a:moveTo>
                <a:lnTo>
                  <a:pt x="0" y="0"/>
                </a:lnTo>
                <a:lnTo>
                  <a:pt x="0" y="220980"/>
                </a:lnTo>
                <a:lnTo>
                  <a:pt x="88900" y="220980"/>
                </a:lnTo>
                <a:lnTo>
                  <a:pt x="88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19" y="2242820"/>
            <a:ext cx="6558915" cy="852169"/>
          </a:xfrm>
          <a:custGeom>
            <a:avLst/>
            <a:gdLst/>
            <a:ahLst/>
            <a:cxnLst/>
            <a:rect l="l" t="t" r="r" b="b"/>
            <a:pathLst>
              <a:path w="6558915" h="852169">
                <a:moveTo>
                  <a:pt x="0" y="852170"/>
                </a:moveTo>
                <a:lnTo>
                  <a:pt x="6558914" y="852170"/>
                </a:lnTo>
                <a:lnTo>
                  <a:pt x="6558914" y="0"/>
                </a:lnTo>
                <a:lnTo>
                  <a:pt x="0" y="0"/>
                </a:lnTo>
                <a:lnTo>
                  <a:pt x="0" y="852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119" y="1769110"/>
            <a:ext cx="9072245" cy="473709"/>
          </a:xfrm>
          <a:custGeom>
            <a:avLst/>
            <a:gdLst/>
            <a:ahLst/>
            <a:cxnLst/>
            <a:rect l="l" t="t" r="r" b="b"/>
            <a:pathLst>
              <a:path w="9072245" h="473710">
                <a:moveTo>
                  <a:pt x="0" y="473710"/>
                </a:moveTo>
                <a:lnTo>
                  <a:pt x="9072245" y="473710"/>
                </a:lnTo>
                <a:lnTo>
                  <a:pt x="9072245" y="0"/>
                </a:lnTo>
                <a:lnTo>
                  <a:pt x="0" y="0"/>
                </a:lnTo>
                <a:lnTo>
                  <a:pt x="0" y="473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50" y="1706879"/>
            <a:ext cx="7741920" cy="1074420"/>
          </a:xfrm>
          <a:custGeom>
            <a:avLst/>
            <a:gdLst/>
            <a:ahLst/>
            <a:cxnLst/>
            <a:rect l="l" t="t" r="r" b="b"/>
            <a:pathLst>
              <a:path w="7741920" h="1074420">
                <a:moveTo>
                  <a:pt x="62230" y="35560"/>
                </a:moveTo>
                <a:lnTo>
                  <a:pt x="7733030" y="35560"/>
                </a:lnTo>
                <a:lnTo>
                  <a:pt x="7741920" y="550545"/>
                </a:lnTo>
                <a:lnTo>
                  <a:pt x="6179185" y="559435"/>
                </a:lnTo>
                <a:lnTo>
                  <a:pt x="6179185" y="1074420"/>
                </a:lnTo>
                <a:lnTo>
                  <a:pt x="0" y="1021080"/>
                </a:lnTo>
                <a:lnTo>
                  <a:pt x="0" y="970280"/>
                </a:lnTo>
                <a:lnTo>
                  <a:pt x="634" y="919480"/>
                </a:lnTo>
                <a:lnTo>
                  <a:pt x="1270" y="868045"/>
                </a:lnTo>
                <a:lnTo>
                  <a:pt x="1904" y="817245"/>
                </a:lnTo>
                <a:lnTo>
                  <a:pt x="1904" y="765810"/>
                </a:lnTo>
                <a:lnTo>
                  <a:pt x="2540" y="715010"/>
                </a:lnTo>
                <a:lnTo>
                  <a:pt x="3175" y="664210"/>
                </a:lnTo>
                <a:lnTo>
                  <a:pt x="3175" y="612775"/>
                </a:lnTo>
                <a:lnTo>
                  <a:pt x="3809" y="561975"/>
                </a:lnTo>
                <a:lnTo>
                  <a:pt x="4445" y="510540"/>
                </a:lnTo>
                <a:lnTo>
                  <a:pt x="4445" y="459740"/>
                </a:lnTo>
                <a:lnTo>
                  <a:pt x="5079" y="408940"/>
                </a:lnTo>
                <a:lnTo>
                  <a:pt x="5715" y="357505"/>
                </a:lnTo>
                <a:lnTo>
                  <a:pt x="6350" y="306705"/>
                </a:lnTo>
                <a:lnTo>
                  <a:pt x="6350" y="255270"/>
                </a:lnTo>
                <a:lnTo>
                  <a:pt x="6984" y="204470"/>
                </a:lnTo>
                <a:lnTo>
                  <a:pt x="7619" y="153670"/>
                </a:lnTo>
                <a:lnTo>
                  <a:pt x="7619" y="102235"/>
                </a:lnTo>
                <a:lnTo>
                  <a:pt x="8255" y="51435"/>
                </a:lnTo>
                <a:lnTo>
                  <a:pt x="8890" y="0"/>
                </a:lnTo>
                <a:lnTo>
                  <a:pt x="62230" y="3556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940" y="1524000"/>
            <a:ext cx="1576070" cy="382905"/>
          </a:xfrm>
          <a:custGeom>
            <a:avLst/>
            <a:gdLst/>
            <a:ahLst/>
            <a:cxnLst/>
            <a:rect l="l" t="t" r="r" b="b"/>
            <a:pathLst>
              <a:path w="1576070" h="382905">
                <a:moveTo>
                  <a:pt x="1512570" y="0"/>
                </a:moveTo>
                <a:lnTo>
                  <a:pt x="64134" y="0"/>
                </a:lnTo>
                <a:lnTo>
                  <a:pt x="39369" y="5079"/>
                </a:lnTo>
                <a:lnTo>
                  <a:pt x="19050" y="19050"/>
                </a:lnTo>
                <a:lnTo>
                  <a:pt x="5079" y="39370"/>
                </a:lnTo>
                <a:lnTo>
                  <a:pt x="0" y="64135"/>
                </a:lnTo>
                <a:lnTo>
                  <a:pt x="0" y="318770"/>
                </a:lnTo>
                <a:lnTo>
                  <a:pt x="5079" y="343535"/>
                </a:lnTo>
                <a:lnTo>
                  <a:pt x="19050" y="363854"/>
                </a:lnTo>
                <a:lnTo>
                  <a:pt x="39369" y="377825"/>
                </a:lnTo>
                <a:lnTo>
                  <a:pt x="64134" y="382904"/>
                </a:lnTo>
                <a:lnTo>
                  <a:pt x="1512570" y="382904"/>
                </a:lnTo>
                <a:lnTo>
                  <a:pt x="1537335" y="377825"/>
                </a:lnTo>
                <a:lnTo>
                  <a:pt x="1557655" y="363854"/>
                </a:lnTo>
                <a:lnTo>
                  <a:pt x="1570990" y="343535"/>
                </a:lnTo>
                <a:lnTo>
                  <a:pt x="1576070" y="318770"/>
                </a:lnTo>
                <a:lnTo>
                  <a:pt x="1576070" y="64135"/>
                </a:lnTo>
                <a:lnTo>
                  <a:pt x="1570990" y="39370"/>
                </a:lnTo>
                <a:lnTo>
                  <a:pt x="1557655" y="19050"/>
                </a:lnTo>
                <a:lnTo>
                  <a:pt x="1537335" y="5079"/>
                </a:lnTo>
                <a:lnTo>
                  <a:pt x="15125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8940" y="1524000"/>
            <a:ext cx="1576070" cy="382905"/>
          </a:xfrm>
          <a:custGeom>
            <a:avLst/>
            <a:gdLst/>
            <a:ahLst/>
            <a:cxnLst/>
            <a:rect l="l" t="t" r="r" b="b"/>
            <a:pathLst>
              <a:path w="1576070" h="382905">
                <a:moveTo>
                  <a:pt x="0" y="64135"/>
                </a:moveTo>
                <a:lnTo>
                  <a:pt x="5079" y="39370"/>
                </a:lnTo>
                <a:lnTo>
                  <a:pt x="19050" y="19050"/>
                </a:lnTo>
                <a:lnTo>
                  <a:pt x="39369" y="5079"/>
                </a:lnTo>
                <a:lnTo>
                  <a:pt x="64134" y="0"/>
                </a:lnTo>
                <a:lnTo>
                  <a:pt x="1512570" y="0"/>
                </a:lnTo>
                <a:lnTo>
                  <a:pt x="1537335" y="5079"/>
                </a:lnTo>
                <a:lnTo>
                  <a:pt x="1557655" y="19050"/>
                </a:lnTo>
                <a:lnTo>
                  <a:pt x="1570990" y="39370"/>
                </a:lnTo>
                <a:lnTo>
                  <a:pt x="1576070" y="64135"/>
                </a:lnTo>
                <a:lnTo>
                  <a:pt x="1576070" y="318770"/>
                </a:lnTo>
                <a:lnTo>
                  <a:pt x="1570990" y="343535"/>
                </a:lnTo>
                <a:lnTo>
                  <a:pt x="1557655" y="363854"/>
                </a:lnTo>
                <a:lnTo>
                  <a:pt x="1537335" y="377825"/>
                </a:lnTo>
                <a:lnTo>
                  <a:pt x="1512570" y="382904"/>
                </a:lnTo>
                <a:lnTo>
                  <a:pt x="64134" y="382904"/>
                </a:lnTo>
                <a:lnTo>
                  <a:pt x="39369" y="377825"/>
                </a:lnTo>
                <a:lnTo>
                  <a:pt x="19050" y="363854"/>
                </a:lnTo>
                <a:lnTo>
                  <a:pt x="5079" y="343535"/>
                </a:lnTo>
                <a:lnTo>
                  <a:pt x="0" y="318770"/>
                </a:lnTo>
                <a:lnTo>
                  <a:pt x="0" y="64135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9734" y="2715895"/>
            <a:ext cx="4581525" cy="1324610"/>
          </a:xfrm>
          <a:custGeom>
            <a:avLst/>
            <a:gdLst/>
            <a:ahLst/>
            <a:cxnLst/>
            <a:rect l="l" t="t" r="r" b="b"/>
            <a:pathLst>
              <a:path w="4581525" h="1324610">
                <a:moveTo>
                  <a:pt x="0" y="1324609"/>
                </a:moveTo>
                <a:lnTo>
                  <a:pt x="4581524" y="1324609"/>
                </a:lnTo>
                <a:lnTo>
                  <a:pt x="4581524" y="0"/>
                </a:lnTo>
                <a:lnTo>
                  <a:pt x="0" y="0"/>
                </a:lnTo>
                <a:lnTo>
                  <a:pt x="0" y="13246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9734" y="2715895"/>
            <a:ext cx="4581525" cy="1324610"/>
          </a:xfrm>
          <a:custGeom>
            <a:avLst/>
            <a:gdLst/>
            <a:ahLst/>
            <a:cxnLst/>
            <a:rect l="l" t="t" r="r" b="b"/>
            <a:pathLst>
              <a:path w="4581525" h="1324610">
                <a:moveTo>
                  <a:pt x="0" y="1324609"/>
                </a:moveTo>
                <a:lnTo>
                  <a:pt x="4581524" y="1324609"/>
                </a:lnTo>
                <a:lnTo>
                  <a:pt x="4581524" y="0"/>
                </a:lnTo>
                <a:lnTo>
                  <a:pt x="0" y="0"/>
                </a:lnTo>
                <a:lnTo>
                  <a:pt x="0" y="1324609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9493" y="4059554"/>
            <a:ext cx="8572500" cy="624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latin typeface="Arial"/>
                <a:cs typeface="Arial"/>
              </a:rPr>
              <a:t>Ngày đến hạn của </a:t>
            </a:r>
            <a:r>
              <a:rPr sz="1200" spc="-10" dirty="0">
                <a:latin typeface="Arial"/>
                <a:cs typeface="Arial"/>
              </a:rPr>
              <a:t>URL </a:t>
            </a:r>
            <a:r>
              <a:rPr sz="1200" dirty="0">
                <a:latin typeface="Arial"/>
                <a:cs typeface="Arial"/>
              </a:rPr>
              <a:t>trên </a:t>
            </a:r>
            <a:r>
              <a:rPr sz="1200" spc="-10" dirty="0">
                <a:latin typeface="Arial"/>
                <a:cs typeface="Arial"/>
              </a:rPr>
              <a:t>là </a:t>
            </a:r>
            <a:r>
              <a:rPr sz="1200" spc="-5" dirty="0">
                <a:latin typeface="Arial"/>
                <a:cs typeface="Arial"/>
              </a:rPr>
              <a:t>ngày </a:t>
            </a:r>
            <a:r>
              <a:rPr sz="1200" dirty="0">
                <a:latin typeface="Arial"/>
                <a:cs typeface="Arial"/>
              </a:rPr>
              <a:t>2 </a:t>
            </a:r>
            <a:r>
              <a:rPr sz="1200" spc="-5" dirty="0">
                <a:latin typeface="Arial"/>
                <a:cs typeface="Arial"/>
              </a:rPr>
              <a:t>tháng 2021 năm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XNUMX.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Nếu ứng dụng không hoàn thành </a:t>
            </a:r>
            <a:r>
              <a:rPr sz="1200" dirty="0">
                <a:latin typeface="Arial"/>
                <a:cs typeface="Arial"/>
              </a:rPr>
              <a:t>trong </a:t>
            </a:r>
            <a:r>
              <a:rPr sz="1200" spc="-5" dirty="0">
                <a:latin typeface="Arial"/>
                <a:cs typeface="Arial"/>
              </a:rPr>
              <a:t>khoảng thời gian trên, </a:t>
            </a:r>
            <a:r>
              <a:rPr sz="1200" dirty="0">
                <a:latin typeface="Arial"/>
                <a:cs typeface="Arial"/>
              </a:rPr>
              <a:t>các </a:t>
            </a:r>
            <a:r>
              <a:rPr sz="1200" spc="-5" dirty="0">
                <a:latin typeface="Arial"/>
                <a:cs typeface="Arial"/>
              </a:rPr>
              <a:t>giao dịch </a:t>
            </a:r>
            <a:r>
              <a:rPr sz="1200" dirty="0">
                <a:latin typeface="Arial"/>
                <a:cs typeface="Arial"/>
              </a:rPr>
              <a:t>có thể bị </a:t>
            </a:r>
            <a:r>
              <a:rPr sz="1200" spc="-5" dirty="0">
                <a:latin typeface="Arial"/>
                <a:cs typeface="Arial"/>
              </a:rPr>
              <a:t>hạn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chế.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Vì vậy, vui </a:t>
            </a:r>
            <a:r>
              <a:rPr sz="1200" spc="-5" dirty="0">
                <a:latin typeface="Arial"/>
                <a:cs typeface="Arial"/>
              </a:rPr>
              <a:t>lòng cập nhật thông tin </a:t>
            </a:r>
            <a:r>
              <a:rPr sz="1200" spc="-10" dirty="0">
                <a:latin typeface="Arial"/>
                <a:cs typeface="Arial"/>
              </a:rPr>
              <a:t>cá </a:t>
            </a:r>
            <a:r>
              <a:rPr sz="1200" spc="-5" dirty="0">
                <a:latin typeface="Arial"/>
                <a:cs typeface="Arial"/>
              </a:rPr>
              <a:t>nhân càng </a:t>
            </a:r>
            <a:r>
              <a:rPr sz="1200" dirty="0">
                <a:latin typeface="Arial"/>
                <a:cs typeface="Arial"/>
              </a:rPr>
              <a:t>sớm </a:t>
            </a:r>
            <a:r>
              <a:rPr sz="1200" spc="-5" dirty="0">
                <a:latin typeface="Arial"/>
                <a:cs typeface="Arial"/>
              </a:rPr>
              <a:t>càng tốt. </a:t>
            </a:r>
            <a:r>
              <a:rPr sz="1200" spc="-10" dirty="0">
                <a:latin typeface="Arial"/>
                <a:cs typeface="Arial"/>
              </a:rPr>
              <a:t>Cảm </a:t>
            </a:r>
            <a:r>
              <a:rPr sz="1200" dirty="0">
                <a:latin typeface="Arial"/>
                <a:cs typeface="Arial"/>
              </a:rPr>
              <a:t>ơn sự hợp tác </a:t>
            </a:r>
            <a:r>
              <a:rPr sz="1200" spc="-5" dirty="0">
                <a:latin typeface="Arial"/>
                <a:cs typeface="Arial"/>
              </a:rPr>
              <a:t>của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bạn.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9955" y="2778074"/>
            <a:ext cx="46221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Điểm(3)</a:t>
            </a:r>
            <a:endParaRPr sz="1800">
              <a:latin typeface="Arial"/>
              <a:cs typeface="Arial"/>
            </a:endParaRPr>
          </a:p>
          <a:p>
            <a:pPr marL="100965" marR="76581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Arial"/>
                <a:cs typeface="Arial"/>
              </a:rPr>
              <a:t>Tin nhắn có nội dung có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thúc đẩy  lo </a:t>
            </a:r>
            <a:r>
              <a:rPr sz="1800" dirty="0">
                <a:latin typeface="Arial"/>
                <a:cs typeface="Arial"/>
              </a:rPr>
              <a:t>lắng </a:t>
            </a:r>
            <a:r>
              <a:rPr sz="1800" spc="-5" dirty="0">
                <a:latin typeface="Arial"/>
                <a:cs typeface="Arial"/>
              </a:rPr>
              <a:t>hoặc được cho </a:t>
            </a:r>
            <a:r>
              <a:rPr sz="1800" dirty="0">
                <a:latin typeface="Arial"/>
                <a:cs typeface="Arial"/>
              </a:rPr>
              <a:t>là quan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tâm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9955" y="3766692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650"/>
                </a:lnTo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83507" y="3606165"/>
            <a:ext cx="179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" baseline="2314" dirty="0">
                <a:latin typeface="Arial"/>
                <a:cs typeface="Arial"/>
              </a:rPr>
              <a:t>l </a:t>
            </a:r>
            <a:r>
              <a:rPr sz="1800" spc="-5" dirty="0">
                <a:latin typeface="Arial"/>
                <a:cs typeface="Arial"/>
              </a:rPr>
              <a:t>của người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21412" y="221995"/>
            <a:ext cx="84734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1-2. </a:t>
            </a:r>
            <a:r>
              <a:rPr sz="2400" spc="-5" dirty="0"/>
              <a:t>Hãy cẩn thận </a:t>
            </a:r>
            <a:r>
              <a:rPr sz="2400" dirty="0"/>
              <a:t>với </a:t>
            </a:r>
            <a:r>
              <a:rPr sz="2400" spc="-5" dirty="0"/>
              <a:t>một loại muốn bạn </a:t>
            </a:r>
            <a:r>
              <a:rPr sz="2400" dirty="0"/>
              <a:t>truy cập </a:t>
            </a:r>
            <a:r>
              <a:rPr sz="2400" spc="-5" dirty="0"/>
              <a:t>URL!</a:t>
            </a:r>
            <a:r>
              <a:rPr sz="2400" spc="25" dirty="0"/>
              <a:t> </a:t>
            </a:r>
            <a:r>
              <a:rPr sz="2400" spc="-5" dirty="0"/>
              <a:t>(3)</a:t>
            </a:r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148844" y="1004671"/>
            <a:ext cx="7723505" cy="15989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780"/>
              </a:spcBef>
            </a:pPr>
            <a:r>
              <a:rPr sz="1100" dirty="0">
                <a:latin typeface="Arial"/>
                <a:cs typeface="Arial"/>
              </a:rPr>
              <a:t>&lt;PayPay </a:t>
            </a:r>
            <a:r>
              <a:rPr sz="1100" spc="-5" dirty="0">
                <a:latin typeface="Arial"/>
                <a:cs typeface="Arial"/>
              </a:rPr>
              <a:t>Bank&gt; </a:t>
            </a:r>
            <a:r>
              <a:rPr sz="1100" spc="-5" dirty="0">
                <a:latin typeface="Arial"/>
                <a:cs typeface="Arial"/>
                <a:hlinkClick r:id="rId7"/>
              </a:rPr>
              <a:t>&lt;irnn</a:t>
            </a:r>
            <a:r>
              <a:rPr sz="1100" spc="-5" dirty="0">
                <a:latin typeface="Arial"/>
                <a:cs typeface="Arial"/>
              </a:rPr>
              <a:t>@</a:t>
            </a:r>
            <a:r>
              <a:rPr sz="1100" spc="-5" dirty="0">
                <a:latin typeface="Arial"/>
                <a:cs typeface="Arial"/>
                <a:hlinkClick r:id="rId7"/>
              </a:rPr>
              <a:t>japannetbank.co.jp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685"/>
              </a:spcBef>
            </a:pPr>
            <a:r>
              <a:rPr sz="1100" dirty="0">
                <a:latin typeface="Arial"/>
                <a:cs typeface="Arial"/>
              </a:rPr>
              <a:t>Xác minh bảo mật </a:t>
            </a:r>
            <a:r>
              <a:rPr sz="1100" spc="-5" dirty="0">
                <a:latin typeface="Arial"/>
                <a:cs typeface="Arial"/>
              </a:rPr>
              <a:t>đăng nhập </a:t>
            </a:r>
            <a:r>
              <a:rPr sz="1100" dirty="0">
                <a:latin typeface="Arial"/>
                <a:cs typeface="Arial"/>
              </a:rPr>
              <a:t>không hợp </a:t>
            </a:r>
            <a:r>
              <a:rPr sz="1100" spc="-5" dirty="0">
                <a:latin typeface="Arial"/>
                <a:cs typeface="Arial"/>
              </a:rPr>
              <a:t>lệ (PayPay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Bank)</a:t>
            </a:r>
            <a:endParaRPr sz="1100">
              <a:latin typeface="Arial"/>
              <a:cs typeface="Arial"/>
            </a:endParaRPr>
          </a:p>
          <a:p>
            <a:pPr marL="646430">
              <a:lnSpc>
                <a:spcPts val="1885"/>
              </a:lnSpc>
              <a:spcBef>
                <a:spcPts val="434"/>
              </a:spcBef>
            </a:pPr>
            <a:r>
              <a:rPr sz="1600" b="1" spc="-5" dirty="0">
                <a:latin typeface="Arial"/>
                <a:cs typeface="Arial"/>
              </a:rPr>
              <a:t>Điểm(3)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300"/>
              </a:lnSpc>
              <a:spcBef>
                <a:spcPts val="25"/>
              </a:spcBef>
            </a:pPr>
            <a:r>
              <a:rPr sz="1100" spc="-5" dirty="0">
                <a:latin typeface="Arial"/>
                <a:cs typeface="Arial"/>
              </a:rPr>
              <a:t>Đăng nhập trái phép đã </a:t>
            </a:r>
            <a:r>
              <a:rPr sz="1100" dirty="0">
                <a:latin typeface="Arial"/>
                <a:cs typeface="Arial"/>
              </a:rPr>
              <a:t>được </a:t>
            </a:r>
            <a:r>
              <a:rPr sz="1100" spc="-5" dirty="0">
                <a:latin typeface="Arial"/>
                <a:cs typeface="Arial"/>
              </a:rPr>
              <a:t>phát hiện trong </a:t>
            </a:r>
            <a:r>
              <a:rPr sz="1100" dirty="0">
                <a:latin typeface="Arial"/>
                <a:cs typeface="Arial"/>
              </a:rPr>
              <a:t>tài khoản của </a:t>
            </a:r>
            <a:r>
              <a:rPr sz="1100" spc="-5" dirty="0">
                <a:latin typeface="Arial"/>
                <a:cs typeface="Arial"/>
              </a:rPr>
              <a:t>bạn, do đó vui lòng </a:t>
            </a:r>
            <a:r>
              <a:rPr sz="1100" dirty="0">
                <a:latin typeface="Arial"/>
                <a:cs typeface="Arial"/>
              </a:rPr>
              <a:t>cho phép các hạn chế tài khoản và xác </a:t>
            </a:r>
            <a:r>
              <a:rPr sz="1100" spc="-5" dirty="0">
                <a:latin typeface="Arial"/>
                <a:cs typeface="Arial"/>
              </a:rPr>
              <a:t>nhận  </a:t>
            </a:r>
            <a:r>
              <a:rPr sz="1100" dirty="0">
                <a:latin typeface="Arial"/>
                <a:cs typeface="Arial"/>
              </a:rPr>
              <a:t>các tài khoản trong vòng 24 giờ </a:t>
            </a:r>
            <a:r>
              <a:rPr sz="1100" spc="-5" dirty="0">
                <a:latin typeface="Arial"/>
                <a:cs typeface="Arial"/>
              </a:rPr>
              <a:t>để sechữa </a:t>
            </a:r>
            <a:r>
              <a:rPr sz="1100" dirty="0">
                <a:latin typeface="Arial"/>
                <a:cs typeface="Arial"/>
              </a:rPr>
              <a:t>bệnh </a:t>
            </a:r>
            <a:r>
              <a:rPr sz="1100" spc="-5" dirty="0">
                <a:latin typeface="Arial"/>
                <a:cs typeface="Arial"/>
              </a:rPr>
              <a:t>sự </a:t>
            </a:r>
            <a:r>
              <a:rPr sz="1100" dirty="0">
                <a:latin typeface="Arial"/>
                <a:cs typeface="Arial"/>
              </a:rPr>
              <a:t>an toàn của tài sản. Gần </a:t>
            </a:r>
            <a:r>
              <a:rPr sz="1100" spc="-5" dirty="0">
                <a:latin typeface="Arial"/>
                <a:cs typeface="Arial"/>
              </a:rPr>
              <a:t>đây, </a:t>
            </a:r>
            <a:r>
              <a:rPr sz="1100" dirty="0">
                <a:latin typeface="Arial"/>
                <a:cs typeface="Arial"/>
              </a:rPr>
              <a:t>có rất </a:t>
            </a:r>
            <a:r>
              <a:rPr sz="1100" spc="-5" dirty="0">
                <a:latin typeface="Arial"/>
                <a:cs typeface="Arial"/>
              </a:rPr>
              <a:t>nhiều trường hợp </a:t>
            </a:r>
            <a:r>
              <a:rPr sz="1100" dirty="0">
                <a:latin typeface="Arial"/>
                <a:cs typeface="Arial"/>
              </a:rPr>
              <a:t>gian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lận.</a:t>
            </a:r>
            <a:endParaRPr sz="1100">
              <a:latin typeface="Arial"/>
              <a:cs typeface="Arial"/>
            </a:endParaRPr>
          </a:p>
          <a:p>
            <a:pPr marL="12700" marR="1836420">
              <a:lnSpc>
                <a:spcPts val="131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Để đảm bảo an ninh </a:t>
            </a:r>
            <a:r>
              <a:rPr sz="1100" dirty="0">
                <a:latin typeface="Arial"/>
                <a:cs typeface="Arial"/>
              </a:rPr>
              <a:t>cho khách </a:t>
            </a:r>
            <a:r>
              <a:rPr sz="1100" spc="-5" dirty="0">
                <a:latin typeface="Arial"/>
                <a:cs typeface="Arial"/>
              </a:rPr>
              <a:t>hàng, </a:t>
            </a:r>
            <a:r>
              <a:rPr sz="1100" dirty="0">
                <a:latin typeface="Arial"/>
                <a:cs typeface="Arial"/>
              </a:rPr>
              <a:t>chúng </a:t>
            </a:r>
            <a:r>
              <a:rPr sz="1100" spc="-5" dirty="0">
                <a:latin typeface="Arial"/>
                <a:cs typeface="Arial"/>
              </a:rPr>
              <a:t>tôi </a:t>
            </a:r>
            <a:r>
              <a:rPr sz="1100" spc="-10" dirty="0">
                <a:latin typeface="Arial"/>
                <a:cs typeface="Arial"/>
              </a:rPr>
              <a:t>đã </a:t>
            </a:r>
            <a:r>
              <a:rPr sz="1100" spc="-5" dirty="0">
                <a:latin typeface="Arial"/>
                <a:cs typeface="Arial"/>
              </a:rPr>
              <a:t>nâng </a:t>
            </a:r>
            <a:r>
              <a:rPr sz="1100" dirty="0">
                <a:latin typeface="Arial"/>
                <a:cs typeface="Arial"/>
              </a:rPr>
              <a:t>cấp </a:t>
            </a:r>
            <a:r>
              <a:rPr sz="1100" spc="-5" dirty="0">
                <a:latin typeface="Arial"/>
                <a:cs typeface="Arial"/>
              </a:rPr>
              <a:t>hệ </a:t>
            </a:r>
            <a:r>
              <a:rPr sz="1100" dirty="0">
                <a:latin typeface="Arial"/>
                <a:cs typeface="Arial"/>
              </a:rPr>
              <a:t>thống </a:t>
            </a:r>
            <a:r>
              <a:rPr sz="1100" spc="-5" dirty="0">
                <a:latin typeface="Arial"/>
                <a:cs typeface="Arial"/>
              </a:rPr>
              <a:t>bảo mật </a:t>
            </a:r>
            <a:r>
              <a:rPr sz="1100" dirty="0">
                <a:latin typeface="Arial"/>
                <a:cs typeface="Arial"/>
              </a:rPr>
              <a:t>của ngân </a:t>
            </a:r>
            <a:r>
              <a:rPr sz="1100" spc="-5" dirty="0">
                <a:latin typeface="Arial"/>
                <a:cs typeface="Arial"/>
              </a:rPr>
              <a:t>hàng.  </a:t>
            </a:r>
            <a:r>
              <a:rPr sz="1100" dirty="0">
                <a:latin typeface="Arial"/>
                <a:cs typeface="Arial"/>
              </a:rPr>
              <a:t>Vui </a:t>
            </a:r>
            <a:r>
              <a:rPr sz="1100" spc="-5" dirty="0">
                <a:latin typeface="Arial"/>
                <a:cs typeface="Arial"/>
              </a:rPr>
              <a:t>lòng </a:t>
            </a:r>
            <a:r>
              <a:rPr sz="1100" dirty="0">
                <a:latin typeface="Arial"/>
                <a:cs typeface="Arial"/>
              </a:rPr>
              <a:t>hoàn </a:t>
            </a:r>
            <a:r>
              <a:rPr sz="1100" spc="-5" dirty="0">
                <a:latin typeface="Arial"/>
                <a:cs typeface="Arial"/>
              </a:rPr>
              <a:t>tất việc cập nhật </a:t>
            </a:r>
            <a:r>
              <a:rPr sz="1100" dirty="0">
                <a:latin typeface="Arial"/>
                <a:cs typeface="Arial"/>
              </a:rPr>
              <a:t>thông </a:t>
            </a:r>
            <a:r>
              <a:rPr sz="1100" spc="-5" dirty="0">
                <a:latin typeface="Arial"/>
                <a:cs typeface="Arial"/>
              </a:rPr>
              <a:t>tin </a:t>
            </a:r>
            <a:r>
              <a:rPr sz="1100" dirty="0">
                <a:latin typeface="Arial"/>
                <a:cs typeface="Arial"/>
              </a:rPr>
              <a:t>cá nhân của bạn trong thời </a:t>
            </a:r>
            <a:r>
              <a:rPr sz="1100" spc="-5" dirty="0">
                <a:latin typeface="Arial"/>
                <a:cs typeface="Arial"/>
              </a:rPr>
              <a:t>gian sớm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nhất.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844" y="2752470"/>
            <a:ext cx="39871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Chúng </a:t>
            </a:r>
            <a:r>
              <a:rPr sz="1100" dirty="0">
                <a:latin typeface="Arial"/>
                <a:cs typeface="Arial"/>
              </a:rPr>
              <a:t>tôi </a:t>
            </a:r>
            <a:r>
              <a:rPr sz="1100" spc="-5" dirty="0">
                <a:latin typeface="Arial"/>
                <a:cs typeface="Arial"/>
              </a:rPr>
              <a:t>xin lỗi </a:t>
            </a:r>
            <a:r>
              <a:rPr sz="1100" spc="-10" dirty="0">
                <a:latin typeface="Arial"/>
                <a:cs typeface="Arial"/>
              </a:rPr>
              <a:t>vì </a:t>
            </a:r>
            <a:r>
              <a:rPr sz="1100" dirty="0">
                <a:latin typeface="Arial"/>
                <a:cs typeface="Arial"/>
              </a:rPr>
              <a:t>sự </a:t>
            </a:r>
            <a:r>
              <a:rPr sz="1100" spc="-5" dirty="0">
                <a:latin typeface="Arial"/>
                <a:cs typeface="Arial"/>
              </a:rPr>
              <a:t>bất tiện này. Cảm ơn </a:t>
            </a:r>
            <a:r>
              <a:rPr sz="1100" dirty="0">
                <a:latin typeface="Arial"/>
                <a:cs typeface="Arial"/>
              </a:rPr>
              <a:t>bạn </a:t>
            </a:r>
            <a:r>
              <a:rPr sz="1100" spc="-10" dirty="0">
                <a:latin typeface="Arial"/>
                <a:cs typeface="Arial"/>
              </a:rPr>
              <a:t>đã </a:t>
            </a:r>
            <a:r>
              <a:rPr sz="1100" spc="-5" dirty="0">
                <a:latin typeface="Arial"/>
                <a:cs typeface="Arial"/>
              </a:rPr>
              <a:t>und </a:t>
            </a:r>
            <a:r>
              <a:rPr sz="1100" dirty="0">
                <a:latin typeface="Arial"/>
                <a:cs typeface="Arial"/>
              </a:rPr>
              <a:t>của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bạn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947" y="3155061"/>
            <a:ext cx="17945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Bấm </a:t>
            </a:r>
            <a:r>
              <a:rPr sz="1100" dirty="0">
                <a:latin typeface="Arial"/>
                <a:cs typeface="Arial"/>
              </a:rPr>
              <a:t>vào </a:t>
            </a:r>
            <a:r>
              <a:rPr sz="1100" spc="-5" dirty="0">
                <a:latin typeface="Arial"/>
                <a:cs typeface="Arial"/>
              </a:rPr>
              <a:t>đây </a:t>
            </a:r>
            <a:r>
              <a:rPr sz="1100" dirty="0">
                <a:latin typeface="Arial"/>
                <a:cs typeface="Arial"/>
              </a:rPr>
              <a:t>để </a:t>
            </a:r>
            <a:r>
              <a:rPr sz="1100" spc="-5" dirty="0">
                <a:latin typeface="Arial"/>
                <a:cs typeface="Arial"/>
              </a:rPr>
              <a:t>làm thủ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tục.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9747" y="3605148"/>
            <a:ext cx="4115435" cy="161925"/>
          </a:xfrm>
          <a:custGeom>
            <a:avLst/>
            <a:gdLst/>
            <a:ahLst/>
            <a:cxnLst/>
            <a:rect l="l" t="t" r="r" b="b"/>
            <a:pathLst>
              <a:path w="4115435" h="161925">
                <a:moveTo>
                  <a:pt x="0" y="161544"/>
                </a:moveTo>
                <a:lnTo>
                  <a:pt x="4115435" y="161544"/>
                </a:lnTo>
                <a:lnTo>
                  <a:pt x="4115435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6295" y="3584828"/>
            <a:ext cx="40633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* </a:t>
            </a:r>
            <a:r>
              <a:rPr sz="1100" spc="-5" dirty="0">
                <a:latin typeface="Arial"/>
                <a:cs typeface="Arial"/>
              </a:rPr>
              <a:t>Đây là một </a:t>
            </a:r>
            <a:r>
              <a:rPr sz="1100" dirty="0">
                <a:latin typeface="Arial"/>
                <a:cs typeface="Arial"/>
              </a:rPr>
              <a:t>trang chỉ </a:t>
            </a:r>
            <a:r>
              <a:rPr sz="1100" spc="-5" dirty="0">
                <a:latin typeface="Arial"/>
                <a:cs typeface="Arial"/>
              </a:rPr>
              <a:t>dành </a:t>
            </a:r>
            <a:r>
              <a:rPr sz="1100" dirty="0">
                <a:latin typeface="Arial"/>
                <a:cs typeface="Arial"/>
              </a:rPr>
              <a:t>cho </a:t>
            </a:r>
            <a:r>
              <a:rPr sz="1100" spc="-5" dirty="0">
                <a:latin typeface="Arial"/>
                <a:cs typeface="Arial"/>
              </a:rPr>
              <a:t>khách </a:t>
            </a:r>
            <a:r>
              <a:rPr sz="1100" dirty="0">
                <a:latin typeface="Arial"/>
                <a:cs typeface="Arial"/>
              </a:rPr>
              <a:t>hàng </a:t>
            </a:r>
            <a:r>
              <a:rPr sz="1100" spc="-5" dirty="0">
                <a:latin typeface="Arial"/>
                <a:cs typeface="Arial"/>
              </a:rPr>
              <a:t>nhận </a:t>
            </a:r>
            <a:r>
              <a:rPr sz="1100" dirty="0">
                <a:latin typeface="Arial"/>
                <a:cs typeface="Arial"/>
              </a:rPr>
              <a:t>được emai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này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9747" y="4768341"/>
            <a:ext cx="5038090" cy="161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Xin </a:t>
            </a:r>
            <a:r>
              <a:rPr sz="1100" dirty="0">
                <a:latin typeface="Arial"/>
                <a:cs typeface="Arial"/>
              </a:rPr>
              <a:t>lưu ý rằng chúng tôi không thể </a:t>
            </a:r>
            <a:r>
              <a:rPr sz="1100" spc="-5" dirty="0">
                <a:latin typeface="Arial"/>
                <a:cs typeface="Arial"/>
              </a:rPr>
              <a:t>trả lời </a:t>
            </a:r>
            <a:r>
              <a:rPr sz="1100" dirty="0">
                <a:latin typeface="Arial"/>
                <a:cs typeface="Arial"/>
              </a:rPr>
              <a:t>câu hỏi của bạn bằng cách </a:t>
            </a:r>
            <a:r>
              <a:rPr sz="1100" spc="-5" dirty="0">
                <a:latin typeface="Arial"/>
                <a:cs typeface="Arial"/>
              </a:rPr>
              <a:t>trả </a:t>
            </a:r>
            <a:r>
              <a:rPr sz="1100" spc="-10" dirty="0">
                <a:latin typeface="Arial"/>
                <a:cs typeface="Arial"/>
              </a:rPr>
              <a:t>lời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email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1188" y="5094478"/>
            <a:ext cx="265430" cy="161925"/>
          </a:xfrm>
          <a:custGeom>
            <a:avLst/>
            <a:gdLst/>
            <a:ahLst/>
            <a:cxnLst/>
            <a:rect l="l" t="t" r="r" b="b"/>
            <a:pathLst>
              <a:path w="265430" h="161925">
                <a:moveTo>
                  <a:pt x="0" y="161544"/>
                </a:moveTo>
                <a:lnTo>
                  <a:pt x="265176" y="161544"/>
                </a:lnTo>
                <a:lnTo>
                  <a:pt x="265176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4463" y="5094478"/>
            <a:ext cx="4896485" cy="161925"/>
          </a:xfrm>
          <a:custGeom>
            <a:avLst/>
            <a:gdLst/>
            <a:ahLst/>
            <a:cxnLst/>
            <a:rect l="l" t="t" r="r" b="b"/>
            <a:pathLst>
              <a:path w="4896485" h="161925">
                <a:moveTo>
                  <a:pt x="0" y="161544"/>
                </a:moveTo>
                <a:lnTo>
                  <a:pt x="4895977" y="161544"/>
                </a:lnTo>
                <a:lnTo>
                  <a:pt x="4895977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1188" y="5094478"/>
            <a:ext cx="265430" cy="161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à</a:t>
            </a:r>
            <a:r>
              <a:rPr sz="1100" dirty="0">
                <a:latin typeface="Arial"/>
                <a:cs typeface="Arial"/>
              </a:rPr>
              <a:t>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22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33" name="object 33"/>
          <p:cNvSpPr txBox="1"/>
          <p:nvPr/>
        </p:nvSpPr>
        <p:spPr>
          <a:xfrm>
            <a:off x="348488" y="5401817"/>
            <a:ext cx="1269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Ngân </a:t>
            </a:r>
            <a:r>
              <a:rPr sz="1100" dirty="0">
                <a:latin typeface="Arial"/>
                <a:cs typeface="Arial"/>
              </a:rPr>
              <a:t>hàng</a:t>
            </a:r>
            <a:r>
              <a:rPr sz="1100" spc="2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PayPay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5354" y="2743031"/>
            <a:ext cx="4271645" cy="105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latin typeface="Arial"/>
                <a:cs typeface="Arial"/>
              </a:rPr>
              <a:t>khao khát </a:t>
            </a:r>
            <a:r>
              <a:rPr sz="1200" dirty="0">
                <a:latin typeface="Arial"/>
                <a:cs typeface="Arial"/>
              </a:rPr>
              <a:t>bạn </a:t>
            </a:r>
            <a:r>
              <a:rPr sz="1200" spc="-5" dirty="0">
                <a:latin typeface="Arial"/>
                <a:cs typeface="Arial"/>
              </a:rPr>
              <a:t>cho </a:t>
            </a:r>
            <a:r>
              <a:rPr sz="1200" dirty="0">
                <a:latin typeface="Arial"/>
                <a:cs typeface="Arial"/>
              </a:rPr>
              <a:t>sự </a:t>
            </a:r>
            <a:r>
              <a:rPr sz="1200" spc="-5" dirty="0">
                <a:latin typeface="Arial"/>
                <a:cs typeface="Arial"/>
              </a:rPr>
              <a:t>hiểu </a:t>
            </a:r>
            <a:r>
              <a:rPr sz="1200" dirty="0">
                <a:latin typeface="Arial"/>
                <a:cs typeface="Arial"/>
              </a:rPr>
              <a:t>biết </a:t>
            </a:r>
            <a:r>
              <a:rPr sz="1200" spc="-5" dirty="0">
                <a:latin typeface="Arial"/>
                <a:cs typeface="Arial"/>
              </a:rPr>
              <a:t>của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bạn.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C</a:t>
            </a:r>
            <a:r>
              <a:rPr sz="1050" b="1" spc="-10" dirty="0">
                <a:latin typeface="Arial"/>
                <a:cs typeface="Arial"/>
              </a:rPr>
              <a:t>l</a:t>
            </a:r>
            <a:r>
              <a:rPr sz="1050" b="1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latin typeface="Arial"/>
                <a:cs typeface="Arial"/>
              </a:rPr>
              <a:t>những </a:t>
            </a:r>
            <a:r>
              <a:rPr sz="1200" dirty="0">
                <a:latin typeface="Arial"/>
                <a:cs typeface="Arial"/>
              </a:rPr>
              <a:t>người </a:t>
            </a:r>
            <a:r>
              <a:rPr sz="1200" spc="-10" dirty="0">
                <a:latin typeface="Arial"/>
                <a:cs typeface="Arial"/>
              </a:rPr>
              <a:t>nhận </a:t>
            </a:r>
            <a:r>
              <a:rPr sz="1200" dirty="0">
                <a:latin typeface="Arial"/>
                <a:cs typeface="Arial"/>
              </a:rPr>
              <a:t>được </a:t>
            </a:r>
            <a:r>
              <a:rPr sz="1200" spc="-5" dirty="0">
                <a:latin typeface="Arial"/>
                <a:cs typeface="Arial"/>
              </a:rPr>
              <a:t>email này và không có sẵn cho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các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102372"/>
            <a:ext cx="8938260" cy="5292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2309" y="3507104"/>
            <a:ext cx="2920365" cy="154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1315" y="3013710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630" y="2574925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615" y="1061085"/>
            <a:ext cx="3334385" cy="285115"/>
          </a:xfrm>
          <a:custGeom>
            <a:avLst/>
            <a:gdLst/>
            <a:ahLst/>
            <a:cxnLst/>
            <a:rect l="l" t="t" r="r" b="b"/>
            <a:pathLst>
              <a:path w="3334385" h="285115">
                <a:moveTo>
                  <a:pt x="3334385" y="0"/>
                </a:moveTo>
                <a:lnTo>
                  <a:pt x="0" y="0"/>
                </a:lnTo>
                <a:lnTo>
                  <a:pt x="0" y="285114"/>
                </a:lnTo>
                <a:lnTo>
                  <a:pt x="3334385" y="285114"/>
                </a:lnTo>
                <a:lnTo>
                  <a:pt x="3334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615" y="1362710"/>
            <a:ext cx="3514090" cy="285115"/>
          </a:xfrm>
          <a:custGeom>
            <a:avLst/>
            <a:gdLst/>
            <a:ahLst/>
            <a:cxnLst/>
            <a:rect l="l" t="t" r="r" b="b"/>
            <a:pathLst>
              <a:path w="3514090" h="285114">
                <a:moveTo>
                  <a:pt x="3514090" y="0"/>
                </a:moveTo>
                <a:lnTo>
                  <a:pt x="0" y="0"/>
                </a:lnTo>
                <a:lnTo>
                  <a:pt x="0" y="285114"/>
                </a:lnTo>
                <a:lnTo>
                  <a:pt x="3514090" y="285114"/>
                </a:lnTo>
                <a:lnTo>
                  <a:pt x="3514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240" y="4948554"/>
            <a:ext cx="5289550" cy="285115"/>
          </a:xfrm>
          <a:custGeom>
            <a:avLst/>
            <a:gdLst/>
            <a:ahLst/>
            <a:cxnLst/>
            <a:rect l="l" t="t" r="r" b="b"/>
            <a:pathLst>
              <a:path w="5289550" h="285114">
                <a:moveTo>
                  <a:pt x="5289550" y="0"/>
                </a:moveTo>
                <a:lnTo>
                  <a:pt x="0" y="0"/>
                </a:lnTo>
                <a:lnTo>
                  <a:pt x="0" y="285115"/>
                </a:lnTo>
                <a:lnTo>
                  <a:pt x="5289550" y="285115"/>
                </a:lnTo>
                <a:lnTo>
                  <a:pt x="528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240" y="3671570"/>
            <a:ext cx="7564755" cy="285115"/>
          </a:xfrm>
          <a:custGeom>
            <a:avLst/>
            <a:gdLst/>
            <a:ahLst/>
            <a:cxnLst/>
            <a:rect l="l" t="t" r="r" b="b"/>
            <a:pathLst>
              <a:path w="7564755" h="285114">
                <a:moveTo>
                  <a:pt x="7564755" y="0"/>
                </a:moveTo>
                <a:lnTo>
                  <a:pt x="0" y="0"/>
                </a:lnTo>
                <a:lnTo>
                  <a:pt x="0" y="285114"/>
                </a:lnTo>
                <a:lnTo>
                  <a:pt x="7564755" y="285114"/>
                </a:lnTo>
                <a:lnTo>
                  <a:pt x="7564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240" y="4049395"/>
            <a:ext cx="8572500" cy="662940"/>
          </a:xfrm>
          <a:custGeom>
            <a:avLst/>
            <a:gdLst/>
            <a:ahLst/>
            <a:cxnLst/>
            <a:rect l="l" t="t" r="r" b="b"/>
            <a:pathLst>
              <a:path w="8572500" h="662939">
                <a:moveTo>
                  <a:pt x="8572500" y="0"/>
                </a:moveTo>
                <a:lnTo>
                  <a:pt x="0" y="0"/>
                </a:lnTo>
                <a:lnTo>
                  <a:pt x="0" y="662939"/>
                </a:lnTo>
                <a:lnTo>
                  <a:pt x="8572500" y="662939"/>
                </a:lnTo>
                <a:lnTo>
                  <a:pt x="8572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118" y="2242820"/>
            <a:ext cx="6558915" cy="852169"/>
          </a:xfrm>
          <a:custGeom>
            <a:avLst/>
            <a:gdLst/>
            <a:ahLst/>
            <a:cxnLst/>
            <a:rect l="l" t="t" r="r" b="b"/>
            <a:pathLst>
              <a:path w="6558915" h="852169">
                <a:moveTo>
                  <a:pt x="0" y="852170"/>
                </a:moveTo>
                <a:lnTo>
                  <a:pt x="6558916" y="852170"/>
                </a:lnTo>
                <a:lnTo>
                  <a:pt x="6558916" y="0"/>
                </a:lnTo>
                <a:lnTo>
                  <a:pt x="0" y="0"/>
                </a:lnTo>
                <a:lnTo>
                  <a:pt x="0" y="852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18" y="1769110"/>
            <a:ext cx="9072245" cy="473709"/>
          </a:xfrm>
          <a:custGeom>
            <a:avLst/>
            <a:gdLst/>
            <a:ahLst/>
            <a:cxnLst/>
            <a:rect l="l" t="t" r="r" b="b"/>
            <a:pathLst>
              <a:path w="9072245" h="473710">
                <a:moveTo>
                  <a:pt x="0" y="473710"/>
                </a:moveTo>
                <a:lnTo>
                  <a:pt x="9072246" y="473710"/>
                </a:lnTo>
                <a:lnTo>
                  <a:pt x="9072246" y="0"/>
                </a:lnTo>
                <a:lnTo>
                  <a:pt x="0" y="0"/>
                </a:lnTo>
                <a:lnTo>
                  <a:pt x="0" y="473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509" y="2693035"/>
            <a:ext cx="1715770" cy="337185"/>
          </a:xfrm>
          <a:custGeom>
            <a:avLst/>
            <a:gdLst/>
            <a:ahLst/>
            <a:cxnLst/>
            <a:rect l="l" t="t" r="r" b="b"/>
            <a:pathLst>
              <a:path w="1715770" h="337185">
                <a:moveTo>
                  <a:pt x="0" y="56514"/>
                </a:moveTo>
                <a:lnTo>
                  <a:pt x="4444" y="34289"/>
                </a:lnTo>
                <a:lnTo>
                  <a:pt x="16510" y="16510"/>
                </a:lnTo>
                <a:lnTo>
                  <a:pt x="34289" y="4444"/>
                </a:lnTo>
                <a:lnTo>
                  <a:pt x="55879" y="0"/>
                </a:lnTo>
                <a:lnTo>
                  <a:pt x="1659889" y="0"/>
                </a:lnTo>
                <a:lnTo>
                  <a:pt x="1681479" y="4444"/>
                </a:lnTo>
                <a:lnTo>
                  <a:pt x="1699259" y="16510"/>
                </a:lnTo>
                <a:lnTo>
                  <a:pt x="1711325" y="34289"/>
                </a:lnTo>
                <a:lnTo>
                  <a:pt x="1715770" y="56514"/>
                </a:lnTo>
                <a:lnTo>
                  <a:pt x="1715770" y="280669"/>
                </a:lnTo>
                <a:lnTo>
                  <a:pt x="1711325" y="302894"/>
                </a:lnTo>
                <a:lnTo>
                  <a:pt x="1699259" y="320675"/>
                </a:lnTo>
                <a:lnTo>
                  <a:pt x="1681479" y="332739"/>
                </a:lnTo>
                <a:lnTo>
                  <a:pt x="1659889" y="337185"/>
                </a:lnTo>
                <a:lnTo>
                  <a:pt x="55879" y="337185"/>
                </a:lnTo>
                <a:lnTo>
                  <a:pt x="34289" y="332739"/>
                </a:lnTo>
                <a:lnTo>
                  <a:pt x="16510" y="320675"/>
                </a:lnTo>
                <a:lnTo>
                  <a:pt x="4444" y="302894"/>
                </a:lnTo>
                <a:lnTo>
                  <a:pt x="0" y="280669"/>
                </a:lnTo>
                <a:lnTo>
                  <a:pt x="0" y="56514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408" y="2433954"/>
            <a:ext cx="5895975" cy="250190"/>
          </a:xfrm>
          <a:custGeom>
            <a:avLst/>
            <a:gdLst/>
            <a:ahLst/>
            <a:cxnLst/>
            <a:rect l="l" t="t" r="r" b="b"/>
            <a:pathLst>
              <a:path w="5895975" h="250189">
                <a:moveTo>
                  <a:pt x="0" y="250190"/>
                </a:moveTo>
                <a:lnTo>
                  <a:pt x="5895976" y="250190"/>
                </a:lnTo>
                <a:lnTo>
                  <a:pt x="5895976" y="0"/>
                </a:lnTo>
                <a:lnTo>
                  <a:pt x="0" y="0"/>
                </a:lnTo>
                <a:lnTo>
                  <a:pt x="0" y="25019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709" y="4750434"/>
            <a:ext cx="1715770" cy="337185"/>
          </a:xfrm>
          <a:custGeom>
            <a:avLst/>
            <a:gdLst/>
            <a:ahLst/>
            <a:cxnLst/>
            <a:rect l="l" t="t" r="r" b="b"/>
            <a:pathLst>
              <a:path w="1715770" h="337185">
                <a:moveTo>
                  <a:pt x="1659889" y="0"/>
                </a:moveTo>
                <a:lnTo>
                  <a:pt x="55879" y="0"/>
                </a:lnTo>
                <a:lnTo>
                  <a:pt x="34289" y="4444"/>
                </a:lnTo>
                <a:lnTo>
                  <a:pt x="16510" y="16509"/>
                </a:lnTo>
                <a:lnTo>
                  <a:pt x="4444" y="34289"/>
                </a:lnTo>
                <a:lnTo>
                  <a:pt x="0" y="56514"/>
                </a:lnTo>
                <a:lnTo>
                  <a:pt x="0" y="280669"/>
                </a:lnTo>
                <a:lnTo>
                  <a:pt x="4444" y="302894"/>
                </a:lnTo>
                <a:lnTo>
                  <a:pt x="16510" y="320675"/>
                </a:lnTo>
                <a:lnTo>
                  <a:pt x="34289" y="332739"/>
                </a:lnTo>
                <a:lnTo>
                  <a:pt x="55879" y="337184"/>
                </a:lnTo>
                <a:lnTo>
                  <a:pt x="1659889" y="337184"/>
                </a:lnTo>
                <a:lnTo>
                  <a:pt x="1681479" y="332739"/>
                </a:lnTo>
                <a:lnTo>
                  <a:pt x="1699259" y="320675"/>
                </a:lnTo>
                <a:lnTo>
                  <a:pt x="1711325" y="302894"/>
                </a:lnTo>
                <a:lnTo>
                  <a:pt x="1715770" y="280669"/>
                </a:lnTo>
                <a:lnTo>
                  <a:pt x="1715770" y="56514"/>
                </a:lnTo>
                <a:lnTo>
                  <a:pt x="1711325" y="34289"/>
                </a:lnTo>
                <a:lnTo>
                  <a:pt x="1699259" y="16509"/>
                </a:lnTo>
                <a:lnTo>
                  <a:pt x="1681479" y="4444"/>
                </a:lnTo>
                <a:lnTo>
                  <a:pt x="16598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709" y="4750434"/>
            <a:ext cx="1715770" cy="337185"/>
          </a:xfrm>
          <a:custGeom>
            <a:avLst/>
            <a:gdLst/>
            <a:ahLst/>
            <a:cxnLst/>
            <a:rect l="l" t="t" r="r" b="b"/>
            <a:pathLst>
              <a:path w="1715770" h="337185">
                <a:moveTo>
                  <a:pt x="0" y="56514"/>
                </a:moveTo>
                <a:lnTo>
                  <a:pt x="4444" y="34289"/>
                </a:lnTo>
                <a:lnTo>
                  <a:pt x="16510" y="16509"/>
                </a:lnTo>
                <a:lnTo>
                  <a:pt x="34289" y="4444"/>
                </a:lnTo>
                <a:lnTo>
                  <a:pt x="55879" y="0"/>
                </a:lnTo>
                <a:lnTo>
                  <a:pt x="1659889" y="0"/>
                </a:lnTo>
                <a:lnTo>
                  <a:pt x="1681479" y="4444"/>
                </a:lnTo>
                <a:lnTo>
                  <a:pt x="1699259" y="16509"/>
                </a:lnTo>
                <a:lnTo>
                  <a:pt x="1711325" y="34289"/>
                </a:lnTo>
                <a:lnTo>
                  <a:pt x="1715770" y="56514"/>
                </a:lnTo>
                <a:lnTo>
                  <a:pt x="1715770" y="280669"/>
                </a:lnTo>
                <a:lnTo>
                  <a:pt x="1711325" y="302894"/>
                </a:lnTo>
                <a:lnTo>
                  <a:pt x="1699259" y="320675"/>
                </a:lnTo>
                <a:lnTo>
                  <a:pt x="1681479" y="332739"/>
                </a:lnTo>
                <a:lnTo>
                  <a:pt x="1659889" y="337184"/>
                </a:lnTo>
                <a:lnTo>
                  <a:pt x="55879" y="337184"/>
                </a:lnTo>
                <a:lnTo>
                  <a:pt x="34289" y="332739"/>
                </a:lnTo>
                <a:lnTo>
                  <a:pt x="16510" y="320675"/>
                </a:lnTo>
                <a:lnTo>
                  <a:pt x="4444" y="302894"/>
                </a:lnTo>
                <a:lnTo>
                  <a:pt x="0" y="280669"/>
                </a:lnTo>
                <a:lnTo>
                  <a:pt x="0" y="56514"/>
                </a:lnTo>
                <a:close/>
              </a:path>
            </a:pathLst>
          </a:custGeom>
          <a:ln w="25907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6050" y="2724785"/>
            <a:ext cx="4288790" cy="1217930"/>
          </a:xfrm>
          <a:custGeom>
            <a:avLst/>
            <a:gdLst/>
            <a:ahLst/>
            <a:cxnLst/>
            <a:rect l="l" t="t" r="r" b="b"/>
            <a:pathLst>
              <a:path w="4288790" h="1217929">
                <a:moveTo>
                  <a:pt x="0" y="1217930"/>
                </a:moveTo>
                <a:lnTo>
                  <a:pt x="4288790" y="1217930"/>
                </a:lnTo>
                <a:lnTo>
                  <a:pt x="4288790" y="0"/>
                </a:lnTo>
                <a:lnTo>
                  <a:pt x="0" y="0"/>
                </a:lnTo>
                <a:lnTo>
                  <a:pt x="0" y="121793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6050" y="2724785"/>
            <a:ext cx="4288790" cy="1217930"/>
          </a:xfrm>
          <a:custGeom>
            <a:avLst/>
            <a:gdLst/>
            <a:ahLst/>
            <a:cxnLst/>
            <a:rect l="l" t="t" r="r" b="b"/>
            <a:pathLst>
              <a:path w="4288790" h="1217929">
                <a:moveTo>
                  <a:pt x="0" y="1217930"/>
                </a:moveTo>
                <a:lnTo>
                  <a:pt x="4288790" y="1217930"/>
                </a:lnTo>
                <a:lnTo>
                  <a:pt x="4288790" y="0"/>
                </a:lnTo>
                <a:lnTo>
                  <a:pt x="0" y="0"/>
                </a:lnTo>
                <a:lnTo>
                  <a:pt x="0" y="1217930"/>
                </a:lnTo>
                <a:close/>
              </a:path>
            </a:pathLst>
          </a:custGeom>
          <a:ln w="25907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1412" y="221995"/>
            <a:ext cx="84734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1-2. </a:t>
            </a:r>
            <a:r>
              <a:rPr sz="2400" spc="-5" dirty="0"/>
              <a:t>Hãy cẩn thận </a:t>
            </a:r>
            <a:r>
              <a:rPr sz="2400" dirty="0"/>
              <a:t>với </a:t>
            </a:r>
            <a:r>
              <a:rPr sz="2400" spc="-5" dirty="0"/>
              <a:t>một loại muốn bạn </a:t>
            </a:r>
            <a:r>
              <a:rPr sz="2400" dirty="0"/>
              <a:t>truy cập </a:t>
            </a:r>
            <a:r>
              <a:rPr sz="2400" spc="-5" dirty="0"/>
              <a:t>URL!</a:t>
            </a:r>
            <a:r>
              <a:rPr sz="2400" spc="25" dirty="0"/>
              <a:t> </a:t>
            </a:r>
            <a:r>
              <a:rPr sz="2400" spc="-5" dirty="0"/>
              <a:t>(4)</a:t>
            </a:r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5447" y="2986151"/>
            <a:ext cx="2533650" cy="161925"/>
          </a:xfrm>
          <a:custGeom>
            <a:avLst/>
            <a:gdLst/>
            <a:ahLst/>
            <a:cxnLst/>
            <a:rect l="l" t="t" r="r" b="b"/>
            <a:pathLst>
              <a:path w="2533650" h="161925">
                <a:moveTo>
                  <a:pt x="0" y="161544"/>
                </a:moveTo>
                <a:lnTo>
                  <a:pt x="2533142" y="161544"/>
                </a:lnTo>
                <a:lnTo>
                  <a:pt x="253314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1995" y="2965831"/>
            <a:ext cx="17945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Bấm </a:t>
            </a:r>
            <a:r>
              <a:rPr sz="1100" dirty="0">
                <a:latin typeface="Arial"/>
                <a:cs typeface="Arial"/>
              </a:rPr>
              <a:t>vào </a:t>
            </a:r>
            <a:r>
              <a:rPr sz="1100" spc="-5" dirty="0">
                <a:latin typeface="Arial"/>
                <a:cs typeface="Arial"/>
              </a:rPr>
              <a:t>đây </a:t>
            </a:r>
            <a:r>
              <a:rPr sz="1100" dirty="0">
                <a:latin typeface="Arial"/>
                <a:cs typeface="Arial"/>
              </a:rPr>
              <a:t>để </a:t>
            </a:r>
            <a:r>
              <a:rPr sz="1100" spc="-5" dirty="0">
                <a:latin typeface="Arial"/>
                <a:cs typeface="Arial"/>
              </a:rPr>
              <a:t>làm thủ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tục.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4282" y="2824098"/>
            <a:ext cx="770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Đ</a:t>
            </a:r>
            <a:r>
              <a:rPr sz="1600" b="1" spc="-5" dirty="0">
                <a:latin typeface="Arial"/>
                <a:cs typeface="Arial"/>
              </a:rPr>
              <a:t>iểm(4)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6982" y="3071495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>
                <a:moveTo>
                  <a:pt x="0" y="0"/>
                </a:moveTo>
                <a:lnTo>
                  <a:pt x="745540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64282" y="3101720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Thư nhắc người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nhận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2579" y="3333369"/>
            <a:ext cx="5642610" cy="4165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sz="1100" dirty="0">
                <a:latin typeface="Arial"/>
                <a:cs typeface="Arial"/>
              </a:rPr>
              <a:t>* </a:t>
            </a:r>
            <a:r>
              <a:rPr sz="1100" spc="-5" dirty="0">
                <a:latin typeface="Arial"/>
                <a:cs typeface="Arial"/>
              </a:rPr>
              <a:t>Đây là một </a:t>
            </a:r>
            <a:r>
              <a:rPr sz="1100" dirty="0">
                <a:latin typeface="Arial"/>
                <a:cs typeface="Arial"/>
              </a:rPr>
              <a:t>trang chỉ </a:t>
            </a:r>
            <a:r>
              <a:rPr sz="1100" spc="-5" dirty="0">
                <a:latin typeface="Arial"/>
                <a:cs typeface="Arial"/>
              </a:rPr>
              <a:t>dành </a:t>
            </a:r>
            <a:r>
              <a:rPr sz="1100" dirty="0">
                <a:latin typeface="Arial"/>
                <a:cs typeface="Arial"/>
              </a:rPr>
              <a:t>cho </a:t>
            </a:r>
            <a:r>
              <a:rPr sz="1100" spc="-5" dirty="0">
                <a:latin typeface="Arial"/>
                <a:cs typeface="Arial"/>
              </a:rPr>
              <a:t>khách </a:t>
            </a:r>
            <a:r>
              <a:rPr sz="2400" spc="-7" baseline="-5208" dirty="0">
                <a:latin typeface="Arial"/>
                <a:cs typeface="Arial"/>
              </a:rPr>
              <a:t>ngay </a:t>
            </a:r>
            <a:r>
              <a:rPr sz="2400" baseline="-5208" dirty="0">
                <a:latin typeface="Arial"/>
                <a:cs typeface="Arial"/>
              </a:rPr>
              <a:t>lập </a:t>
            </a:r>
            <a:r>
              <a:rPr sz="2400" spc="-7" baseline="-5208" dirty="0">
                <a:latin typeface="Arial"/>
                <a:cs typeface="Arial"/>
              </a:rPr>
              <a:t>tức </a:t>
            </a:r>
            <a:r>
              <a:rPr sz="2400" baseline="-5208" dirty="0">
                <a:latin typeface="Arial"/>
                <a:cs typeface="Arial"/>
              </a:rPr>
              <a:t>nhấp </a:t>
            </a:r>
            <a:r>
              <a:rPr sz="2400" spc="-7" baseline="-5208" dirty="0">
                <a:latin typeface="Arial"/>
                <a:cs typeface="Arial"/>
              </a:rPr>
              <a:t>vào liên </a:t>
            </a:r>
            <a:r>
              <a:rPr sz="2400" baseline="-5208" dirty="0">
                <a:latin typeface="Arial"/>
                <a:cs typeface="Arial"/>
              </a:rPr>
              <a:t>kết</a:t>
            </a:r>
            <a:r>
              <a:rPr sz="2400" spc="67" baseline="-5208" dirty="0">
                <a:latin typeface="Arial"/>
                <a:cs typeface="Arial"/>
              </a:rPr>
              <a:t> </a:t>
            </a:r>
            <a:r>
              <a:rPr sz="2400" spc="-7" baseline="-5208" dirty="0">
                <a:latin typeface="Arial"/>
                <a:cs typeface="Arial"/>
              </a:rPr>
              <a:t>URL</a:t>
            </a:r>
            <a:endParaRPr sz="2400" baseline="-5208">
              <a:latin typeface="Arial"/>
              <a:cs typeface="Arial"/>
            </a:endParaRPr>
          </a:p>
          <a:p>
            <a:pPr marR="1195070" algn="ctr">
              <a:lnSpc>
                <a:spcPts val="1240"/>
              </a:lnSpc>
            </a:pPr>
            <a:r>
              <a:rPr sz="1100" spc="-5" dirty="0">
                <a:latin typeface="Arial"/>
                <a:cs typeface="Arial"/>
              </a:rPr>
              <a:t>hàng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76236" y="3109544"/>
            <a:ext cx="2084070" cy="146685"/>
          </a:xfrm>
          <a:custGeom>
            <a:avLst/>
            <a:gdLst/>
            <a:ahLst/>
            <a:cxnLst/>
            <a:rect l="l" t="t" r="r" b="b"/>
            <a:pathLst>
              <a:path w="2084070" h="146685">
                <a:moveTo>
                  <a:pt x="0" y="146608"/>
                </a:moveTo>
                <a:lnTo>
                  <a:pt x="2083943" y="146608"/>
                </a:lnTo>
                <a:lnTo>
                  <a:pt x="2083943" y="0"/>
                </a:lnTo>
                <a:lnTo>
                  <a:pt x="0" y="0"/>
                </a:lnTo>
                <a:lnTo>
                  <a:pt x="0" y="146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63536" y="3089529"/>
            <a:ext cx="20726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ck hoặc nhấn </a:t>
            </a:r>
            <a:r>
              <a:rPr sz="1000" b="1" spc="-10" dirty="0">
                <a:latin typeface="Arial"/>
                <a:cs typeface="Arial"/>
              </a:rPr>
              <a:t>vào </a:t>
            </a:r>
            <a:r>
              <a:rPr sz="1000" b="1" spc="-5" dirty="0">
                <a:latin typeface="Arial"/>
                <a:cs typeface="Arial"/>
              </a:rPr>
              <a:t>đây </a:t>
            </a:r>
            <a:r>
              <a:rPr sz="1000" b="1" dirty="0">
                <a:latin typeface="Arial"/>
                <a:cs typeface="Arial"/>
              </a:rPr>
              <a:t>để </a:t>
            </a:r>
            <a:r>
              <a:rPr sz="1000" b="1" spc="-5" dirty="0">
                <a:latin typeface="Arial"/>
                <a:cs typeface="Arial"/>
              </a:rPr>
              <a:t>xem </a:t>
            </a:r>
            <a:r>
              <a:rPr sz="1000" b="1" dirty="0">
                <a:latin typeface="Arial"/>
                <a:cs typeface="Arial"/>
              </a:rPr>
              <a:t>liên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76236" y="3256153"/>
            <a:ext cx="255270" cy="146685"/>
          </a:xfrm>
          <a:custGeom>
            <a:avLst/>
            <a:gdLst/>
            <a:ahLst/>
            <a:cxnLst/>
            <a:rect l="l" t="t" r="r" b="b"/>
            <a:pathLst>
              <a:path w="255270" h="146685">
                <a:moveTo>
                  <a:pt x="0" y="146303"/>
                </a:moveTo>
                <a:lnTo>
                  <a:pt x="254812" y="146303"/>
                </a:lnTo>
                <a:lnTo>
                  <a:pt x="2548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63536" y="3235832"/>
            <a:ext cx="243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k</a:t>
            </a:r>
            <a:r>
              <a:rPr sz="1000" b="1" spc="-10" dirty="0">
                <a:latin typeface="Arial"/>
                <a:cs typeface="Arial"/>
              </a:rPr>
              <a:t>ế</a:t>
            </a:r>
            <a:r>
              <a:rPr sz="1000" b="1" spc="-5" dirty="0">
                <a:latin typeface="Arial"/>
                <a:cs typeface="Arial"/>
              </a:rPr>
              <a:t>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488" y="5220461"/>
            <a:ext cx="53289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Xin </a:t>
            </a:r>
            <a:r>
              <a:rPr sz="1100" dirty="0">
                <a:latin typeface="Arial"/>
                <a:cs typeface="Arial"/>
              </a:rPr>
              <a:t>lưu ý rằng chúng tôi không thể </a:t>
            </a:r>
            <a:r>
              <a:rPr sz="1100" spc="-5" dirty="0">
                <a:latin typeface="Arial"/>
                <a:cs typeface="Arial"/>
              </a:rPr>
              <a:t>trả lời </a:t>
            </a:r>
            <a:r>
              <a:rPr sz="1100" dirty="0">
                <a:latin typeface="Arial"/>
                <a:cs typeface="Arial"/>
              </a:rPr>
              <a:t>câu hỏi của bạn bằng cách </a:t>
            </a:r>
            <a:r>
              <a:rPr sz="1100" spc="-5" dirty="0">
                <a:latin typeface="Arial"/>
                <a:cs typeface="Arial"/>
              </a:rPr>
              <a:t>trả </a:t>
            </a:r>
            <a:r>
              <a:rPr sz="1100" spc="-10" dirty="0">
                <a:latin typeface="Arial"/>
                <a:cs typeface="Arial"/>
              </a:rPr>
              <a:t>lời </a:t>
            </a:r>
            <a:r>
              <a:rPr sz="1100" dirty="0">
                <a:latin typeface="Arial"/>
                <a:cs typeface="Arial"/>
              </a:rPr>
              <a:t>email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này.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Ngân </a:t>
            </a:r>
            <a:r>
              <a:rPr sz="1100" dirty="0">
                <a:latin typeface="Arial"/>
                <a:cs typeface="Arial"/>
              </a:rPr>
              <a:t>hàng </a:t>
            </a:r>
            <a:r>
              <a:rPr sz="1100" spc="-5" dirty="0">
                <a:latin typeface="Arial"/>
                <a:cs typeface="Arial"/>
              </a:rPr>
              <a:t>PayPay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0034" y="4319142"/>
            <a:ext cx="8484870" cy="628650"/>
          </a:xfrm>
          <a:custGeom>
            <a:avLst/>
            <a:gdLst/>
            <a:ahLst/>
            <a:cxnLst/>
            <a:rect l="l" t="t" r="r" b="b"/>
            <a:pathLst>
              <a:path w="8484870" h="628650">
                <a:moveTo>
                  <a:pt x="0" y="628649"/>
                </a:moveTo>
                <a:lnTo>
                  <a:pt x="8484870" y="628649"/>
                </a:lnTo>
                <a:lnTo>
                  <a:pt x="8484870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7809" y="4070984"/>
            <a:ext cx="8519160" cy="66421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Ngày đến hạn của </a:t>
            </a:r>
            <a:r>
              <a:rPr sz="1200" spc="-10" dirty="0">
                <a:latin typeface="Arial"/>
                <a:cs typeface="Arial"/>
              </a:rPr>
              <a:t>URL </a:t>
            </a:r>
            <a:r>
              <a:rPr sz="1200" dirty="0">
                <a:latin typeface="Arial"/>
                <a:cs typeface="Arial"/>
              </a:rPr>
              <a:t>trên </a:t>
            </a:r>
            <a:r>
              <a:rPr sz="1200" spc="-10" dirty="0">
                <a:latin typeface="Arial"/>
                <a:cs typeface="Arial"/>
              </a:rPr>
              <a:t>là </a:t>
            </a:r>
            <a:r>
              <a:rPr sz="1200" spc="-5" dirty="0">
                <a:latin typeface="Arial"/>
                <a:cs typeface="Arial"/>
              </a:rPr>
              <a:t>ngày </a:t>
            </a:r>
            <a:r>
              <a:rPr sz="1200" dirty="0">
                <a:latin typeface="Arial"/>
                <a:cs typeface="Arial"/>
              </a:rPr>
              <a:t>2 </a:t>
            </a:r>
            <a:r>
              <a:rPr sz="1200" spc="-5" dirty="0">
                <a:latin typeface="Arial"/>
                <a:cs typeface="Arial"/>
              </a:rPr>
              <a:t>tháng 2021 năm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XNUMX.</a:t>
            </a:r>
            <a:endParaRPr sz="12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Nếu ứng dụng không hoàn thành trong </a:t>
            </a:r>
            <a:r>
              <a:rPr sz="1200" dirty="0">
                <a:latin typeface="Arial"/>
                <a:cs typeface="Arial"/>
              </a:rPr>
              <a:t>khoảng thời </a:t>
            </a:r>
            <a:r>
              <a:rPr sz="1200" spc="-5" dirty="0">
                <a:latin typeface="Arial"/>
                <a:cs typeface="Arial"/>
              </a:rPr>
              <a:t>gian trên, các giao dịch có </a:t>
            </a:r>
            <a:r>
              <a:rPr sz="1200" dirty="0">
                <a:latin typeface="Arial"/>
                <a:cs typeface="Arial"/>
              </a:rPr>
              <a:t>thể </a:t>
            </a:r>
            <a:r>
              <a:rPr sz="1200" spc="-5" dirty="0">
                <a:latin typeface="Arial"/>
                <a:cs typeface="Arial"/>
              </a:rPr>
              <a:t>bị hạn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chế.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23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36" name="object 36"/>
          <p:cNvSpPr txBox="1"/>
          <p:nvPr/>
        </p:nvSpPr>
        <p:spPr>
          <a:xfrm>
            <a:off x="232409" y="4609846"/>
            <a:ext cx="8634730" cy="660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Arial"/>
                <a:cs typeface="Arial"/>
              </a:rPr>
              <a:t>Vì vậy, vui </a:t>
            </a:r>
            <a:r>
              <a:rPr sz="1200" spc="-5" dirty="0">
                <a:latin typeface="Arial"/>
                <a:cs typeface="Arial"/>
              </a:rPr>
              <a:t>lòng cập nhật thông tin </a:t>
            </a:r>
            <a:r>
              <a:rPr sz="1200" spc="-10" dirty="0">
                <a:latin typeface="Arial"/>
                <a:cs typeface="Arial"/>
              </a:rPr>
              <a:t>cá </a:t>
            </a:r>
            <a:r>
              <a:rPr sz="1200" spc="-5" dirty="0">
                <a:latin typeface="Arial"/>
                <a:cs typeface="Arial"/>
              </a:rPr>
              <a:t>nhân càng </a:t>
            </a:r>
            <a:r>
              <a:rPr sz="1200" dirty="0">
                <a:latin typeface="Arial"/>
                <a:cs typeface="Arial"/>
              </a:rPr>
              <a:t>sớm </a:t>
            </a:r>
            <a:r>
              <a:rPr sz="1200" spc="-5" dirty="0">
                <a:latin typeface="Arial"/>
                <a:cs typeface="Arial"/>
              </a:rPr>
              <a:t>càng tốt. </a:t>
            </a:r>
            <a:r>
              <a:rPr sz="1200" spc="-10" dirty="0">
                <a:latin typeface="Arial"/>
                <a:cs typeface="Arial"/>
              </a:rPr>
              <a:t>Cảm </a:t>
            </a:r>
            <a:r>
              <a:rPr sz="1200" dirty="0">
                <a:latin typeface="Arial"/>
                <a:cs typeface="Arial"/>
              </a:rPr>
              <a:t>ơn sự hợp tác </a:t>
            </a:r>
            <a:r>
              <a:rPr sz="1200" spc="-5" dirty="0">
                <a:latin typeface="Arial"/>
                <a:cs typeface="Arial"/>
              </a:rPr>
              <a:t>của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bạn.</a:t>
            </a:r>
            <a:endParaRPr sz="120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  <a:spcBef>
                <a:spcPts val="840"/>
              </a:spcBef>
            </a:pPr>
            <a:r>
              <a:rPr sz="1600" b="1" spc="-5" dirty="0">
                <a:latin typeface="Arial"/>
                <a:cs typeface="Arial"/>
              </a:rPr>
              <a:t>Điểm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2700" b="1" spc="60" baseline="-15432" dirty="0">
                <a:latin typeface="Cambria Math"/>
                <a:cs typeface="Cambria Math"/>
              </a:rPr>
              <a:t>④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05"/>
              </a:spcBef>
            </a:pPr>
            <a:r>
              <a:rPr dirty="0"/>
              <a:t>&lt;PayPay </a:t>
            </a:r>
            <a:r>
              <a:rPr spc="-5" dirty="0"/>
              <a:t>Bank&gt; </a:t>
            </a:r>
            <a:r>
              <a:rPr spc="-5" dirty="0">
                <a:hlinkClick r:id="rId7"/>
              </a:rPr>
              <a:t>&lt;irnn</a:t>
            </a:r>
            <a:r>
              <a:rPr spc="-5" dirty="0"/>
              <a:t>@</a:t>
            </a:r>
            <a:r>
              <a:rPr spc="-5" dirty="0">
                <a:hlinkClick r:id="rId7"/>
              </a:rPr>
              <a:t>japannetbank.co.jp</a:t>
            </a:r>
            <a:r>
              <a:rPr spc="-5" dirty="0"/>
              <a:t>&gt; </a:t>
            </a:r>
            <a:r>
              <a:rPr dirty="0"/>
              <a:t>Xác</a:t>
            </a:r>
            <a:r>
              <a:rPr spc="-10" dirty="0"/>
              <a:t> </a:t>
            </a:r>
            <a:r>
              <a:rPr spc="-5" dirty="0"/>
              <a:t>minh</a:t>
            </a:r>
          </a:p>
          <a:p>
            <a:pPr marL="710565">
              <a:lnSpc>
                <a:spcPct val="100000"/>
              </a:lnSpc>
              <a:spcBef>
                <a:spcPts val="850"/>
              </a:spcBef>
            </a:pPr>
            <a:r>
              <a:rPr dirty="0"/>
              <a:t>bảo </a:t>
            </a:r>
            <a:r>
              <a:rPr spc="-5" dirty="0"/>
              <a:t>mật đăng nhập không </a:t>
            </a:r>
            <a:r>
              <a:rPr dirty="0"/>
              <a:t>hợp </a:t>
            </a:r>
            <a:r>
              <a:rPr spc="-5" dirty="0"/>
              <a:t>lệ </a:t>
            </a:r>
            <a:r>
              <a:rPr dirty="0"/>
              <a:t>(PayPay </a:t>
            </a:r>
            <a:r>
              <a:rPr spc="-5" dirty="0"/>
              <a:t>Bank)</a:t>
            </a:r>
          </a:p>
          <a:p>
            <a:pPr>
              <a:lnSpc>
                <a:spcPct val="100000"/>
              </a:lnSpc>
            </a:pPr>
            <a:endParaRPr sz="1450"/>
          </a:p>
          <a:p>
            <a:pPr marL="50800" marR="17780">
              <a:lnSpc>
                <a:spcPct val="100899"/>
              </a:lnSpc>
              <a:spcBef>
                <a:spcPts val="5"/>
              </a:spcBef>
            </a:pPr>
            <a:r>
              <a:rPr spc="-5" dirty="0"/>
              <a:t>Đăng nhập trái phép đã </a:t>
            </a:r>
            <a:r>
              <a:rPr dirty="0"/>
              <a:t>được </a:t>
            </a:r>
            <a:r>
              <a:rPr spc="-5" dirty="0"/>
              <a:t>phát hiện trong </a:t>
            </a:r>
            <a:r>
              <a:rPr dirty="0"/>
              <a:t>tài khoản của </a:t>
            </a:r>
            <a:r>
              <a:rPr spc="-5" dirty="0"/>
              <a:t>bạn, do đó vui lòng </a:t>
            </a:r>
            <a:r>
              <a:rPr dirty="0"/>
              <a:t>cho </a:t>
            </a:r>
            <a:r>
              <a:rPr spc="-5" dirty="0"/>
              <a:t>phép </a:t>
            </a:r>
            <a:r>
              <a:rPr dirty="0"/>
              <a:t>các hạn chế tài khoản và xác  </a:t>
            </a:r>
            <a:r>
              <a:rPr spc="-5" dirty="0"/>
              <a:t>nhận </a:t>
            </a:r>
            <a:r>
              <a:rPr dirty="0"/>
              <a:t>tài </a:t>
            </a:r>
            <a:r>
              <a:rPr spc="-5" dirty="0"/>
              <a:t>khoản </a:t>
            </a:r>
            <a:r>
              <a:rPr dirty="0"/>
              <a:t>trong </a:t>
            </a:r>
            <a:r>
              <a:rPr spc="-5" dirty="0"/>
              <a:t>vòng </a:t>
            </a:r>
            <a:r>
              <a:rPr dirty="0"/>
              <a:t>24 giờ </a:t>
            </a:r>
            <a:r>
              <a:rPr spc="-5" dirty="0"/>
              <a:t>để đảm bảo </a:t>
            </a:r>
            <a:r>
              <a:rPr dirty="0"/>
              <a:t>an </a:t>
            </a:r>
            <a:r>
              <a:rPr spc="-5" dirty="0"/>
              <a:t>toàn </a:t>
            </a:r>
            <a:r>
              <a:rPr dirty="0"/>
              <a:t>cho tài </a:t>
            </a:r>
            <a:r>
              <a:rPr spc="-5" dirty="0"/>
              <a:t>sản. </a:t>
            </a:r>
            <a:r>
              <a:rPr dirty="0"/>
              <a:t>Gần </a:t>
            </a:r>
            <a:r>
              <a:rPr spc="-5" dirty="0"/>
              <a:t>đây, </a:t>
            </a:r>
            <a:r>
              <a:rPr dirty="0"/>
              <a:t>có </a:t>
            </a:r>
            <a:r>
              <a:rPr spc="-5" dirty="0"/>
              <a:t>rất nhiều </a:t>
            </a:r>
            <a:r>
              <a:rPr dirty="0"/>
              <a:t>trường </a:t>
            </a:r>
            <a:r>
              <a:rPr spc="-5" dirty="0"/>
              <a:t>hợp gian</a:t>
            </a:r>
            <a:r>
              <a:rPr spc="10" dirty="0"/>
              <a:t> </a:t>
            </a:r>
            <a:r>
              <a:rPr spc="-5" dirty="0"/>
              <a:t>lận.</a:t>
            </a:r>
          </a:p>
          <a:p>
            <a:pPr marL="50800">
              <a:lnSpc>
                <a:spcPct val="100000"/>
              </a:lnSpc>
              <a:spcBef>
                <a:spcPts val="825"/>
              </a:spcBef>
            </a:pPr>
            <a:r>
              <a:rPr spc="-5" dirty="0"/>
              <a:t>Để đảm bảo an ninh </a:t>
            </a:r>
            <a:r>
              <a:rPr dirty="0"/>
              <a:t>cho khách </a:t>
            </a:r>
            <a:r>
              <a:rPr spc="-5" dirty="0"/>
              <a:t>hàng, </a:t>
            </a:r>
            <a:r>
              <a:rPr dirty="0"/>
              <a:t>chúng </a:t>
            </a:r>
            <a:r>
              <a:rPr spc="-5" dirty="0"/>
              <a:t>tôi </a:t>
            </a:r>
            <a:r>
              <a:rPr spc="-10" dirty="0"/>
              <a:t>đã </a:t>
            </a:r>
            <a:r>
              <a:rPr spc="-5" dirty="0"/>
              <a:t>nâng </a:t>
            </a:r>
            <a:r>
              <a:rPr dirty="0"/>
              <a:t>cấp </a:t>
            </a:r>
            <a:r>
              <a:rPr spc="-5" dirty="0"/>
              <a:t>hệ </a:t>
            </a:r>
            <a:r>
              <a:rPr dirty="0"/>
              <a:t>thống </a:t>
            </a:r>
            <a:r>
              <a:rPr spc="-5" dirty="0"/>
              <a:t>bảo mật </a:t>
            </a:r>
            <a:r>
              <a:rPr dirty="0"/>
              <a:t>của ngân</a:t>
            </a:r>
            <a:r>
              <a:rPr spc="-10" dirty="0"/>
              <a:t> </a:t>
            </a:r>
            <a:r>
              <a:rPr spc="-5" dirty="0"/>
              <a:t>hàng.</a:t>
            </a:r>
          </a:p>
          <a:p>
            <a:pPr marL="52069">
              <a:lnSpc>
                <a:spcPts val="1430"/>
              </a:lnSpc>
              <a:spcBef>
                <a:spcPts val="105"/>
              </a:spcBef>
            </a:pPr>
            <a:r>
              <a:rPr sz="1200" spc="-5" dirty="0"/>
              <a:t>Vui lòng hoàn </a:t>
            </a:r>
            <a:r>
              <a:rPr sz="1200" dirty="0"/>
              <a:t>tất </a:t>
            </a:r>
            <a:r>
              <a:rPr sz="1200" spc="-5" dirty="0"/>
              <a:t>việc cập </a:t>
            </a:r>
            <a:r>
              <a:rPr sz="1200" dirty="0"/>
              <a:t>nhật </a:t>
            </a:r>
            <a:r>
              <a:rPr sz="1200" spc="-5" dirty="0"/>
              <a:t>thông tin cá nhân của </a:t>
            </a:r>
            <a:r>
              <a:rPr sz="1200" dirty="0"/>
              <a:t>bạn </a:t>
            </a:r>
            <a:r>
              <a:rPr sz="1200" spc="-5" dirty="0"/>
              <a:t>trong </a:t>
            </a:r>
            <a:r>
              <a:rPr sz="1200" dirty="0"/>
              <a:t>thời gian </a:t>
            </a:r>
            <a:r>
              <a:rPr sz="1200" spc="-5" dirty="0"/>
              <a:t>sớm nhất.</a:t>
            </a:r>
            <a:endParaRPr sz="1200"/>
          </a:p>
          <a:p>
            <a:pPr marL="50800">
              <a:lnSpc>
                <a:spcPts val="1910"/>
              </a:lnSpc>
            </a:pPr>
            <a:r>
              <a:rPr dirty="0"/>
              <a:t>We </a:t>
            </a:r>
            <a:r>
              <a:rPr spc="-275" dirty="0"/>
              <a:t>apol</a:t>
            </a:r>
            <a:r>
              <a:rPr sz="2400" b="1" spc="-412" baseline="6944" dirty="0">
                <a:latin typeface="Arial"/>
                <a:cs typeface="Arial"/>
              </a:rPr>
              <a:t>p</a:t>
            </a:r>
            <a:r>
              <a:rPr sz="1100" spc="-275" dirty="0"/>
              <a:t>ogi</a:t>
            </a:r>
            <a:r>
              <a:rPr sz="2400" b="1" spc="-412" baseline="6944" dirty="0">
                <a:latin typeface="Arial"/>
                <a:cs typeface="Arial"/>
              </a:rPr>
              <a:t>o</a:t>
            </a:r>
            <a:r>
              <a:rPr sz="1100" spc="-275" dirty="0"/>
              <a:t>ze</a:t>
            </a:r>
            <a:r>
              <a:rPr sz="2400" b="1" spc="-412" baseline="6944" dirty="0">
                <a:latin typeface="Arial"/>
                <a:cs typeface="Arial"/>
              </a:rPr>
              <a:t>in</a:t>
            </a:r>
            <a:r>
              <a:rPr sz="1100" spc="-275" dirty="0"/>
              <a:t>fo</a:t>
            </a:r>
            <a:r>
              <a:rPr sz="2400" b="1" spc="-412" baseline="6944" dirty="0">
                <a:latin typeface="Arial"/>
                <a:cs typeface="Arial"/>
              </a:rPr>
              <a:t>t</a:t>
            </a:r>
            <a:r>
              <a:rPr sz="1100" spc="-275" dirty="0"/>
              <a:t>r</a:t>
            </a:r>
            <a:r>
              <a:rPr sz="2400" b="1" spc="-412" baseline="6944" dirty="0">
                <a:latin typeface="Arial"/>
                <a:cs typeface="Arial"/>
              </a:rPr>
              <a:t>)4</a:t>
            </a:r>
            <a:r>
              <a:rPr sz="1100" spc="-275" dirty="0"/>
              <a:t>t</a:t>
            </a:r>
            <a:r>
              <a:rPr sz="2400" b="1" spc="-412" baseline="6944" dirty="0">
                <a:latin typeface="Arial"/>
                <a:cs typeface="Arial"/>
              </a:rPr>
              <a:t>(</a:t>
            </a:r>
            <a:r>
              <a:rPr sz="1100" spc="-275" dirty="0"/>
              <a:t>he </a:t>
            </a:r>
            <a:r>
              <a:rPr sz="1100" spc="-15" dirty="0"/>
              <a:t>inconvenience.</a:t>
            </a:r>
            <a:r>
              <a:rPr sz="1100" spc="-30" dirty="0"/>
              <a:t> </a:t>
            </a:r>
            <a:r>
              <a:rPr sz="1100" dirty="0"/>
              <a:t>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3098" y="4343866"/>
            <a:ext cx="28949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từ </a:t>
            </a:r>
            <a:r>
              <a:rPr sz="1200" spc="-5" dirty="0">
                <a:latin typeface="Arial"/>
                <a:cs typeface="Arial"/>
              </a:rPr>
              <a:t>giao dịch </a:t>
            </a:r>
            <a:r>
              <a:rPr sz="1200" spc="-10" dirty="0">
                <a:latin typeface="Arial"/>
                <a:cs typeface="Arial"/>
              </a:rPr>
              <a:t>có </a:t>
            </a:r>
            <a:r>
              <a:rPr sz="1200" spc="-5" dirty="0">
                <a:latin typeface="Arial"/>
                <a:cs typeface="Arial"/>
              </a:rPr>
              <a:t>thể bị hạn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chế.</a:t>
            </a:r>
            <a:endParaRPr sz="12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oon càng </a:t>
            </a:r>
            <a:r>
              <a:rPr sz="1200" dirty="0">
                <a:latin typeface="Arial"/>
                <a:cs typeface="Arial"/>
              </a:rPr>
              <a:t>tốt. </a:t>
            </a:r>
            <a:r>
              <a:rPr sz="1200" spc="-10" dirty="0">
                <a:latin typeface="Arial"/>
                <a:cs typeface="Arial"/>
              </a:rPr>
              <a:t>Cảm </a:t>
            </a:r>
            <a:r>
              <a:rPr sz="1200" spc="-5" dirty="0">
                <a:latin typeface="Arial"/>
                <a:cs typeface="Arial"/>
              </a:rPr>
              <a:t>ơn </a:t>
            </a:r>
            <a:r>
              <a:rPr sz="1200" dirty="0">
                <a:latin typeface="Arial"/>
                <a:cs typeface="Arial"/>
              </a:rPr>
              <a:t>sự hợp tác </a:t>
            </a:r>
            <a:r>
              <a:rPr sz="1200" spc="-5" dirty="0">
                <a:latin typeface="Arial"/>
                <a:cs typeface="Arial"/>
              </a:rPr>
              <a:t>của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bạn.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102372"/>
            <a:ext cx="8938260" cy="5292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2309" y="3507104"/>
            <a:ext cx="2920365" cy="154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1315" y="3013710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630" y="2574925"/>
            <a:ext cx="721359" cy="10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615" y="1061085"/>
            <a:ext cx="3334385" cy="285115"/>
          </a:xfrm>
          <a:custGeom>
            <a:avLst/>
            <a:gdLst/>
            <a:ahLst/>
            <a:cxnLst/>
            <a:rect l="l" t="t" r="r" b="b"/>
            <a:pathLst>
              <a:path w="3334385" h="285115">
                <a:moveTo>
                  <a:pt x="3334385" y="0"/>
                </a:moveTo>
                <a:lnTo>
                  <a:pt x="0" y="0"/>
                </a:lnTo>
                <a:lnTo>
                  <a:pt x="0" y="285114"/>
                </a:lnTo>
                <a:lnTo>
                  <a:pt x="3334385" y="285114"/>
                </a:lnTo>
                <a:lnTo>
                  <a:pt x="3334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615" y="1362710"/>
            <a:ext cx="3514090" cy="285115"/>
          </a:xfrm>
          <a:custGeom>
            <a:avLst/>
            <a:gdLst/>
            <a:ahLst/>
            <a:cxnLst/>
            <a:rect l="l" t="t" r="r" b="b"/>
            <a:pathLst>
              <a:path w="3514090" h="285114">
                <a:moveTo>
                  <a:pt x="3514090" y="0"/>
                </a:moveTo>
                <a:lnTo>
                  <a:pt x="0" y="0"/>
                </a:lnTo>
                <a:lnTo>
                  <a:pt x="0" y="285114"/>
                </a:lnTo>
                <a:lnTo>
                  <a:pt x="3514090" y="285114"/>
                </a:lnTo>
                <a:lnTo>
                  <a:pt x="3514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240" y="4948554"/>
            <a:ext cx="5289550" cy="285115"/>
          </a:xfrm>
          <a:custGeom>
            <a:avLst/>
            <a:gdLst/>
            <a:ahLst/>
            <a:cxnLst/>
            <a:rect l="l" t="t" r="r" b="b"/>
            <a:pathLst>
              <a:path w="5289550" h="285114">
                <a:moveTo>
                  <a:pt x="5289550" y="0"/>
                </a:moveTo>
                <a:lnTo>
                  <a:pt x="0" y="0"/>
                </a:lnTo>
                <a:lnTo>
                  <a:pt x="0" y="285115"/>
                </a:lnTo>
                <a:lnTo>
                  <a:pt x="5289550" y="285115"/>
                </a:lnTo>
                <a:lnTo>
                  <a:pt x="528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240" y="3671570"/>
            <a:ext cx="7564755" cy="285115"/>
          </a:xfrm>
          <a:custGeom>
            <a:avLst/>
            <a:gdLst/>
            <a:ahLst/>
            <a:cxnLst/>
            <a:rect l="l" t="t" r="r" b="b"/>
            <a:pathLst>
              <a:path w="7564755" h="285114">
                <a:moveTo>
                  <a:pt x="7564755" y="0"/>
                </a:moveTo>
                <a:lnTo>
                  <a:pt x="0" y="0"/>
                </a:lnTo>
                <a:lnTo>
                  <a:pt x="0" y="285114"/>
                </a:lnTo>
                <a:lnTo>
                  <a:pt x="7564755" y="285114"/>
                </a:lnTo>
                <a:lnTo>
                  <a:pt x="7564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74405" y="4049395"/>
            <a:ext cx="267335" cy="662940"/>
          </a:xfrm>
          <a:custGeom>
            <a:avLst/>
            <a:gdLst/>
            <a:ahLst/>
            <a:cxnLst/>
            <a:rect l="l" t="t" r="r" b="b"/>
            <a:pathLst>
              <a:path w="267334" h="662939">
                <a:moveTo>
                  <a:pt x="267335" y="0"/>
                </a:moveTo>
                <a:lnTo>
                  <a:pt x="0" y="0"/>
                </a:lnTo>
                <a:lnTo>
                  <a:pt x="0" y="662939"/>
                </a:lnTo>
                <a:lnTo>
                  <a:pt x="267335" y="662939"/>
                </a:lnTo>
                <a:lnTo>
                  <a:pt x="267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118" y="2242820"/>
            <a:ext cx="6558915" cy="852169"/>
          </a:xfrm>
          <a:custGeom>
            <a:avLst/>
            <a:gdLst/>
            <a:ahLst/>
            <a:cxnLst/>
            <a:rect l="l" t="t" r="r" b="b"/>
            <a:pathLst>
              <a:path w="6558915" h="852169">
                <a:moveTo>
                  <a:pt x="0" y="852170"/>
                </a:moveTo>
                <a:lnTo>
                  <a:pt x="6558916" y="852170"/>
                </a:lnTo>
                <a:lnTo>
                  <a:pt x="6558916" y="0"/>
                </a:lnTo>
                <a:lnTo>
                  <a:pt x="0" y="0"/>
                </a:lnTo>
                <a:lnTo>
                  <a:pt x="0" y="852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18" y="1769110"/>
            <a:ext cx="9072245" cy="473709"/>
          </a:xfrm>
          <a:custGeom>
            <a:avLst/>
            <a:gdLst/>
            <a:ahLst/>
            <a:cxnLst/>
            <a:rect l="l" t="t" r="r" b="b"/>
            <a:pathLst>
              <a:path w="9072245" h="473710">
                <a:moveTo>
                  <a:pt x="0" y="473710"/>
                </a:moveTo>
                <a:lnTo>
                  <a:pt x="9072246" y="473710"/>
                </a:lnTo>
                <a:lnTo>
                  <a:pt x="9072246" y="0"/>
                </a:lnTo>
                <a:lnTo>
                  <a:pt x="0" y="0"/>
                </a:lnTo>
                <a:lnTo>
                  <a:pt x="0" y="473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4434" y="3818890"/>
            <a:ext cx="4840605" cy="1176655"/>
          </a:xfrm>
          <a:custGeom>
            <a:avLst/>
            <a:gdLst/>
            <a:ahLst/>
            <a:cxnLst/>
            <a:rect l="l" t="t" r="r" b="b"/>
            <a:pathLst>
              <a:path w="4840605" h="1176654">
                <a:moveTo>
                  <a:pt x="0" y="1176655"/>
                </a:moveTo>
                <a:lnTo>
                  <a:pt x="4840605" y="1176655"/>
                </a:lnTo>
                <a:lnTo>
                  <a:pt x="4840605" y="0"/>
                </a:lnTo>
                <a:lnTo>
                  <a:pt x="0" y="0"/>
                </a:lnTo>
                <a:lnTo>
                  <a:pt x="0" y="117665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4434" y="3818890"/>
            <a:ext cx="4840605" cy="1176655"/>
          </a:xfrm>
          <a:custGeom>
            <a:avLst/>
            <a:gdLst/>
            <a:ahLst/>
            <a:cxnLst/>
            <a:rect l="l" t="t" r="r" b="b"/>
            <a:pathLst>
              <a:path w="4840605" h="1176654">
                <a:moveTo>
                  <a:pt x="0" y="1176655"/>
                </a:moveTo>
                <a:lnTo>
                  <a:pt x="4840605" y="1176655"/>
                </a:lnTo>
                <a:lnTo>
                  <a:pt x="4840605" y="0"/>
                </a:lnTo>
                <a:lnTo>
                  <a:pt x="0" y="0"/>
                </a:lnTo>
                <a:lnTo>
                  <a:pt x="0" y="1176655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720" y="2340610"/>
            <a:ext cx="8735695" cy="1420495"/>
          </a:xfrm>
          <a:custGeom>
            <a:avLst/>
            <a:gdLst/>
            <a:ahLst/>
            <a:cxnLst/>
            <a:rect l="l" t="t" r="r" b="b"/>
            <a:pathLst>
              <a:path w="8735695" h="1420495">
                <a:moveTo>
                  <a:pt x="81915" y="1118235"/>
                </a:moveTo>
                <a:lnTo>
                  <a:pt x="6417309" y="1101725"/>
                </a:lnTo>
                <a:lnTo>
                  <a:pt x="6433820" y="0"/>
                </a:lnTo>
                <a:lnTo>
                  <a:pt x="8727440" y="8254"/>
                </a:lnTo>
                <a:lnTo>
                  <a:pt x="8728075" y="59054"/>
                </a:lnTo>
                <a:lnTo>
                  <a:pt x="8728710" y="110489"/>
                </a:lnTo>
                <a:lnTo>
                  <a:pt x="8728710" y="161289"/>
                </a:lnTo>
                <a:lnTo>
                  <a:pt x="8729345" y="212725"/>
                </a:lnTo>
                <a:lnTo>
                  <a:pt x="8729345" y="264160"/>
                </a:lnTo>
                <a:lnTo>
                  <a:pt x="8729980" y="314960"/>
                </a:lnTo>
                <a:lnTo>
                  <a:pt x="8729980" y="366394"/>
                </a:lnTo>
                <a:lnTo>
                  <a:pt x="8730615" y="417829"/>
                </a:lnTo>
                <a:lnTo>
                  <a:pt x="8731250" y="468629"/>
                </a:lnTo>
                <a:lnTo>
                  <a:pt x="8731250" y="520064"/>
                </a:lnTo>
                <a:lnTo>
                  <a:pt x="8731885" y="571500"/>
                </a:lnTo>
                <a:lnTo>
                  <a:pt x="8731885" y="622300"/>
                </a:lnTo>
                <a:lnTo>
                  <a:pt x="8732520" y="673735"/>
                </a:lnTo>
                <a:lnTo>
                  <a:pt x="8733155" y="725169"/>
                </a:lnTo>
                <a:lnTo>
                  <a:pt x="8733155" y="775969"/>
                </a:lnTo>
                <a:lnTo>
                  <a:pt x="8733790" y="827404"/>
                </a:lnTo>
                <a:lnTo>
                  <a:pt x="8733790" y="878204"/>
                </a:lnTo>
                <a:lnTo>
                  <a:pt x="8734425" y="929639"/>
                </a:lnTo>
                <a:lnTo>
                  <a:pt x="8734425" y="981075"/>
                </a:lnTo>
                <a:lnTo>
                  <a:pt x="8735060" y="1031875"/>
                </a:lnTo>
                <a:lnTo>
                  <a:pt x="8735695" y="1083310"/>
                </a:lnTo>
                <a:lnTo>
                  <a:pt x="8735695" y="1134744"/>
                </a:lnTo>
                <a:lnTo>
                  <a:pt x="7298689" y="1118235"/>
                </a:lnTo>
                <a:lnTo>
                  <a:pt x="7282814" y="1420495"/>
                </a:lnTo>
                <a:lnTo>
                  <a:pt x="0" y="1363345"/>
                </a:lnTo>
                <a:lnTo>
                  <a:pt x="8255" y="1118235"/>
                </a:lnTo>
                <a:lnTo>
                  <a:pt x="81915" y="111823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9184" y="2952114"/>
            <a:ext cx="1583055" cy="375285"/>
          </a:xfrm>
          <a:custGeom>
            <a:avLst/>
            <a:gdLst/>
            <a:ahLst/>
            <a:cxnLst/>
            <a:rect l="l" t="t" r="r" b="b"/>
            <a:pathLst>
              <a:path w="1583054" h="375285">
                <a:moveTo>
                  <a:pt x="1520825" y="0"/>
                </a:moveTo>
                <a:lnTo>
                  <a:pt x="62229" y="0"/>
                </a:lnTo>
                <a:lnTo>
                  <a:pt x="38100" y="5080"/>
                </a:lnTo>
                <a:lnTo>
                  <a:pt x="17779" y="18414"/>
                </a:lnTo>
                <a:lnTo>
                  <a:pt x="4444" y="38100"/>
                </a:lnTo>
                <a:lnTo>
                  <a:pt x="0" y="62864"/>
                </a:lnTo>
                <a:lnTo>
                  <a:pt x="0" y="312420"/>
                </a:lnTo>
                <a:lnTo>
                  <a:pt x="4444" y="336550"/>
                </a:lnTo>
                <a:lnTo>
                  <a:pt x="17779" y="356870"/>
                </a:lnTo>
                <a:lnTo>
                  <a:pt x="38100" y="370205"/>
                </a:lnTo>
                <a:lnTo>
                  <a:pt x="62229" y="375285"/>
                </a:lnTo>
                <a:lnTo>
                  <a:pt x="1520825" y="375285"/>
                </a:lnTo>
                <a:lnTo>
                  <a:pt x="1544954" y="370205"/>
                </a:lnTo>
                <a:lnTo>
                  <a:pt x="1564639" y="356870"/>
                </a:lnTo>
                <a:lnTo>
                  <a:pt x="1577975" y="336550"/>
                </a:lnTo>
                <a:lnTo>
                  <a:pt x="1583054" y="312420"/>
                </a:lnTo>
                <a:lnTo>
                  <a:pt x="1583054" y="62864"/>
                </a:lnTo>
                <a:lnTo>
                  <a:pt x="1577975" y="38100"/>
                </a:lnTo>
                <a:lnTo>
                  <a:pt x="1564639" y="18414"/>
                </a:lnTo>
                <a:lnTo>
                  <a:pt x="1544954" y="5080"/>
                </a:lnTo>
                <a:lnTo>
                  <a:pt x="152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9184" y="2952114"/>
            <a:ext cx="1583055" cy="375285"/>
          </a:xfrm>
          <a:custGeom>
            <a:avLst/>
            <a:gdLst/>
            <a:ahLst/>
            <a:cxnLst/>
            <a:rect l="l" t="t" r="r" b="b"/>
            <a:pathLst>
              <a:path w="1583054" h="375285">
                <a:moveTo>
                  <a:pt x="0" y="62864"/>
                </a:moveTo>
                <a:lnTo>
                  <a:pt x="4444" y="38100"/>
                </a:lnTo>
                <a:lnTo>
                  <a:pt x="17779" y="18414"/>
                </a:lnTo>
                <a:lnTo>
                  <a:pt x="38100" y="5080"/>
                </a:lnTo>
                <a:lnTo>
                  <a:pt x="62229" y="0"/>
                </a:lnTo>
                <a:lnTo>
                  <a:pt x="1520825" y="0"/>
                </a:lnTo>
                <a:lnTo>
                  <a:pt x="1544954" y="5080"/>
                </a:lnTo>
                <a:lnTo>
                  <a:pt x="1564639" y="18414"/>
                </a:lnTo>
                <a:lnTo>
                  <a:pt x="1577975" y="38100"/>
                </a:lnTo>
                <a:lnTo>
                  <a:pt x="1583054" y="62864"/>
                </a:lnTo>
                <a:lnTo>
                  <a:pt x="1583054" y="312420"/>
                </a:lnTo>
                <a:lnTo>
                  <a:pt x="1577975" y="336550"/>
                </a:lnTo>
                <a:lnTo>
                  <a:pt x="1564639" y="356870"/>
                </a:lnTo>
                <a:lnTo>
                  <a:pt x="1544954" y="370205"/>
                </a:lnTo>
                <a:lnTo>
                  <a:pt x="1520825" y="375285"/>
                </a:lnTo>
                <a:lnTo>
                  <a:pt x="62229" y="375285"/>
                </a:lnTo>
                <a:lnTo>
                  <a:pt x="38100" y="370205"/>
                </a:lnTo>
                <a:lnTo>
                  <a:pt x="17779" y="356870"/>
                </a:lnTo>
                <a:lnTo>
                  <a:pt x="4444" y="336550"/>
                </a:lnTo>
                <a:lnTo>
                  <a:pt x="0" y="312420"/>
                </a:lnTo>
                <a:lnTo>
                  <a:pt x="0" y="62864"/>
                </a:lnTo>
                <a:close/>
              </a:path>
            </a:pathLst>
          </a:custGeom>
          <a:ln w="25908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8004" y="5139080"/>
            <a:ext cx="5915025" cy="1195070"/>
          </a:xfrm>
          <a:custGeom>
            <a:avLst/>
            <a:gdLst/>
            <a:ahLst/>
            <a:cxnLst/>
            <a:rect l="l" t="t" r="r" b="b"/>
            <a:pathLst>
              <a:path w="5915025" h="1195070">
                <a:moveTo>
                  <a:pt x="0" y="1195069"/>
                </a:moveTo>
                <a:lnTo>
                  <a:pt x="5915025" y="1195069"/>
                </a:lnTo>
                <a:lnTo>
                  <a:pt x="5915025" y="0"/>
                </a:lnTo>
                <a:lnTo>
                  <a:pt x="0" y="0"/>
                </a:lnTo>
                <a:lnTo>
                  <a:pt x="0" y="119506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88004" y="5139080"/>
            <a:ext cx="5915025" cy="1195070"/>
          </a:xfrm>
          <a:custGeom>
            <a:avLst/>
            <a:gdLst/>
            <a:ahLst/>
            <a:cxnLst/>
            <a:rect l="l" t="t" r="r" b="b"/>
            <a:pathLst>
              <a:path w="5915025" h="1195070">
                <a:moveTo>
                  <a:pt x="0" y="1195069"/>
                </a:moveTo>
                <a:lnTo>
                  <a:pt x="5915025" y="1195069"/>
                </a:lnTo>
                <a:lnTo>
                  <a:pt x="5915025" y="0"/>
                </a:lnTo>
                <a:lnTo>
                  <a:pt x="0" y="0"/>
                </a:lnTo>
                <a:lnTo>
                  <a:pt x="0" y="1195069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21412" y="221995"/>
            <a:ext cx="84734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1-2. </a:t>
            </a:r>
            <a:r>
              <a:rPr sz="2400" spc="-5" dirty="0"/>
              <a:t>Hãy cẩn thận </a:t>
            </a:r>
            <a:r>
              <a:rPr sz="2400" dirty="0"/>
              <a:t>với </a:t>
            </a:r>
            <a:r>
              <a:rPr sz="2400" spc="-5" dirty="0"/>
              <a:t>một loại muốn bạn </a:t>
            </a:r>
            <a:r>
              <a:rPr sz="2400" dirty="0"/>
              <a:t>truy cập </a:t>
            </a:r>
            <a:r>
              <a:rPr sz="2400" spc="-5" dirty="0"/>
              <a:t>URL!</a:t>
            </a:r>
            <a:r>
              <a:rPr sz="2400" spc="25" dirty="0"/>
              <a:t> </a:t>
            </a:r>
            <a:r>
              <a:rPr sz="2400" spc="-5" dirty="0"/>
              <a:t>(5)</a:t>
            </a:r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24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148844" y="1092453"/>
            <a:ext cx="7375525" cy="180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&lt;PayPay </a:t>
            </a:r>
            <a:r>
              <a:rPr sz="1100" spc="-5" dirty="0">
                <a:latin typeface="Arial"/>
                <a:cs typeface="Arial"/>
              </a:rPr>
              <a:t>Bank&gt; </a:t>
            </a:r>
            <a:r>
              <a:rPr sz="1100" spc="-5" dirty="0">
                <a:latin typeface="Arial"/>
                <a:cs typeface="Arial"/>
                <a:hlinkClick r:id="rId7"/>
              </a:rPr>
              <a:t>&lt;irnn</a:t>
            </a:r>
            <a:r>
              <a:rPr sz="1100" spc="-5" dirty="0">
                <a:latin typeface="Arial"/>
                <a:cs typeface="Arial"/>
              </a:rPr>
              <a:t>@</a:t>
            </a:r>
            <a:r>
              <a:rPr sz="1100" spc="-5" dirty="0">
                <a:latin typeface="Arial"/>
                <a:cs typeface="Arial"/>
                <a:hlinkClick r:id="rId7"/>
              </a:rPr>
              <a:t>japannetbank.co.jp</a:t>
            </a:r>
            <a:r>
              <a:rPr sz="1100" spc="-5" dirty="0">
                <a:latin typeface="Arial"/>
                <a:cs typeface="Arial"/>
              </a:rPr>
              <a:t>&gt; </a:t>
            </a:r>
            <a:r>
              <a:rPr sz="1100" dirty="0">
                <a:latin typeface="Arial"/>
                <a:cs typeface="Arial"/>
              </a:rPr>
              <a:t>Xác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minh</a:t>
            </a:r>
            <a:endParaRPr sz="110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Arial"/>
                <a:cs typeface="Arial"/>
              </a:rPr>
              <a:t>bảo </a:t>
            </a:r>
            <a:r>
              <a:rPr sz="1100" spc="-5" dirty="0">
                <a:latin typeface="Arial"/>
                <a:cs typeface="Arial"/>
              </a:rPr>
              <a:t>mật đăng nhập không </a:t>
            </a:r>
            <a:r>
              <a:rPr sz="1100" dirty="0">
                <a:latin typeface="Arial"/>
                <a:cs typeface="Arial"/>
              </a:rPr>
              <a:t>hợp </a:t>
            </a:r>
            <a:r>
              <a:rPr sz="1100" spc="-5" dirty="0">
                <a:latin typeface="Arial"/>
                <a:cs typeface="Arial"/>
              </a:rPr>
              <a:t>lệ </a:t>
            </a:r>
            <a:r>
              <a:rPr sz="1100" dirty="0">
                <a:latin typeface="Arial"/>
                <a:cs typeface="Arial"/>
              </a:rPr>
              <a:t>(PayPay </a:t>
            </a:r>
            <a:r>
              <a:rPr sz="1100" spc="-5" dirty="0">
                <a:latin typeface="Arial"/>
                <a:cs typeface="Arial"/>
              </a:rPr>
              <a:t>Bank)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Đăng nhập trái phép đã </a:t>
            </a:r>
            <a:r>
              <a:rPr sz="1100" dirty="0">
                <a:latin typeface="Arial"/>
                <a:cs typeface="Arial"/>
              </a:rPr>
              <a:t>được </a:t>
            </a:r>
            <a:r>
              <a:rPr sz="1100" spc="-5" dirty="0">
                <a:latin typeface="Arial"/>
                <a:cs typeface="Arial"/>
              </a:rPr>
              <a:t>phát hiện trong </a:t>
            </a:r>
            <a:r>
              <a:rPr sz="1100" dirty="0">
                <a:latin typeface="Arial"/>
                <a:cs typeface="Arial"/>
              </a:rPr>
              <a:t>tài khoản của </a:t>
            </a:r>
            <a:r>
              <a:rPr sz="1100" spc="-5" dirty="0">
                <a:latin typeface="Arial"/>
                <a:cs typeface="Arial"/>
              </a:rPr>
              <a:t>bạn, do đó vui lòng </a:t>
            </a:r>
            <a:r>
              <a:rPr sz="1100" dirty="0">
                <a:latin typeface="Arial"/>
                <a:cs typeface="Arial"/>
              </a:rPr>
              <a:t>cho phép các </a:t>
            </a:r>
            <a:r>
              <a:rPr sz="1100" spc="-5" dirty="0">
                <a:latin typeface="Arial"/>
                <a:cs typeface="Arial"/>
              </a:rPr>
              <a:t>hạn </a:t>
            </a:r>
            <a:r>
              <a:rPr sz="1100" dirty="0">
                <a:latin typeface="Arial"/>
                <a:cs typeface="Arial"/>
              </a:rPr>
              <a:t>chế tài khoản và xác  </a:t>
            </a:r>
            <a:r>
              <a:rPr sz="1100" spc="-5" dirty="0">
                <a:latin typeface="Arial"/>
                <a:cs typeface="Arial"/>
              </a:rPr>
              <a:t>nhận </a:t>
            </a:r>
            <a:r>
              <a:rPr sz="1100" dirty="0">
                <a:latin typeface="Arial"/>
                <a:cs typeface="Arial"/>
              </a:rPr>
              <a:t>tài </a:t>
            </a:r>
            <a:r>
              <a:rPr sz="1100" spc="-5" dirty="0">
                <a:latin typeface="Arial"/>
                <a:cs typeface="Arial"/>
              </a:rPr>
              <a:t>khoản </a:t>
            </a:r>
            <a:r>
              <a:rPr sz="1100" dirty="0">
                <a:latin typeface="Arial"/>
                <a:cs typeface="Arial"/>
              </a:rPr>
              <a:t>trong </a:t>
            </a:r>
            <a:r>
              <a:rPr sz="1100" spc="-5" dirty="0">
                <a:latin typeface="Arial"/>
                <a:cs typeface="Arial"/>
              </a:rPr>
              <a:t>vòng </a:t>
            </a:r>
            <a:r>
              <a:rPr sz="1100" dirty="0">
                <a:latin typeface="Arial"/>
                <a:cs typeface="Arial"/>
              </a:rPr>
              <a:t>24 giờ </a:t>
            </a:r>
            <a:r>
              <a:rPr sz="1100" spc="-5" dirty="0">
                <a:latin typeface="Arial"/>
                <a:cs typeface="Arial"/>
              </a:rPr>
              <a:t>để đảm bảo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toàn </a:t>
            </a:r>
            <a:r>
              <a:rPr sz="1100" dirty="0">
                <a:latin typeface="Arial"/>
                <a:cs typeface="Arial"/>
              </a:rPr>
              <a:t>cho tài </a:t>
            </a:r>
            <a:r>
              <a:rPr sz="1100" spc="-5" dirty="0">
                <a:latin typeface="Arial"/>
                <a:cs typeface="Arial"/>
              </a:rPr>
              <a:t>sản. </a:t>
            </a:r>
            <a:r>
              <a:rPr sz="1100" dirty="0">
                <a:latin typeface="Arial"/>
                <a:cs typeface="Arial"/>
              </a:rPr>
              <a:t>Gần </a:t>
            </a:r>
            <a:r>
              <a:rPr sz="1100" spc="-5" dirty="0">
                <a:latin typeface="Arial"/>
                <a:cs typeface="Arial"/>
              </a:rPr>
              <a:t>đây, </a:t>
            </a:r>
            <a:r>
              <a:rPr sz="1100" dirty="0">
                <a:latin typeface="Arial"/>
                <a:cs typeface="Arial"/>
              </a:rPr>
              <a:t>có </a:t>
            </a:r>
            <a:r>
              <a:rPr sz="1100" spc="-5" dirty="0">
                <a:latin typeface="Arial"/>
                <a:cs typeface="Arial"/>
              </a:rPr>
              <a:t>rất nhiều </a:t>
            </a:r>
            <a:r>
              <a:rPr sz="1100" dirty="0">
                <a:latin typeface="Arial"/>
                <a:cs typeface="Arial"/>
              </a:rPr>
              <a:t>trường </a:t>
            </a:r>
            <a:r>
              <a:rPr sz="1100" spc="-5" dirty="0">
                <a:latin typeface="Arial"/>
                <a:cs typeface="Arial"/>
              </a:rPr>
              <a:t>hợp gian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lận.</a:t>
            </a:r>
            <a:endParaRPr sz="1100">
              <a:latin typeface="Arial"/>
              <a:cs typeface="Arial"/>
            </a:endParaRPr>
          </a:p>
          <a:p>
            <a:pPr marL="12700" marR="1488440">
              <a:lnSpc>
                <a:spcPts val="1310"/>
              </a:lnSpc>
              <a:spcBef>
                <a:spcPts val="880"/>
              </a:spcBef>
            </a:pPr>
            <a:r>
              <a:rPr sz="1100" spc="-5" dirty="0">
                <a:latin typeface="Arial"/>
                <a:cs typeface="Arial"/>
              </a:rPr>
              <a:t>Để đảm bảo an ninh </a:t>
            </a:r>
            <a:r>
              <a:rPr sz="1100" dirty="0">
                <a:latin typeface="Arial"/>
                <a:cs typeface="Arial"/>
              </a:rPr>
              <a:t>cho khách </a:t>
            </a:r>
            <a:r>
              <a:rPr sz="1100" spc="-5" dirty="0">
                <a:latin typeface="Arial"/>
                <a:cs typeface="Arial"/>
              </a:rPr>
              <a:t>hàng, </a:t>
            </a:r>
            <a:r>
              <a:rPr sz="1100" dirty="0">
                <a:latin typeface="Arial"/>
                <a:cs typeface="Arial"/>
              </a:rPr>
              <a:t>chúng </a:t>
            </a:r>
            <a:r>
              <a:rPr sz="1100" spc="-5" dirty="0">
                <a:latin typeface="Arial"/>
                <a:cs typeface="Arial"/>
              </a:rPr>
              <a:t>tôi </a:t>
            </a:r>
            <a:r>
              <a:rPr sz="1100" spc="-10" dirty="0">
                <a:latin typeface="Arial"/>
                <a:cs typeface="Arial"/>
              </a:rPr>
              <a:t>đã </a:t>
            </a:r>
            <a:r>
              <a:rPr sz="1100" spc="-5" dirty="0">
                <a:latin typeface="Arial"/>
                <a:cs typeface="Arial"/>
              </a:rPr>
              <a:t>nâng </a:t>
            </a:r>
            <a:r>
              <a:rPr sz="1100" dirty="0">
                <a:latin typeface="Arial"/>
                <a:cs typeface="Arial"/>
              </a:rPr>
              <a:t>cấp </a:t>
            </a:r>
            <a:r>
              <a:rPr sz="1100" spc="-5" dirty="0">
                <a:latin typeface="Arial"/>
                <a:cs typeface="Arial"/>
              </a:rPr>
              <a:t>hệ </a:t>
            </a:r>
            <a:r>
              <a:rPr sz="1100" dirty="0">
                <a:latin typeface="Arial"/>
                <a:cs typeface="Arial"/>
              </a:rPr>
              <a:t>thống </a:t>
            </a:r>
            <a:r>
              <a:rPr sz="1100" spc="-5" dirty="0">
                <a:latin typeface="Arial"/>
                <a:cs typeface="Arial"/>
              </a:rPr>
              <a:t>bảo mật </a:t>
            </a:r>
            <a:r>
              <a:rPr sz="1100" dirty="0">
                <a:latin typeface="Arial"/>
                <a:cs typeface="Arial"/>
              </a:rPr>
              <a:t>của ngân </a:t>
            </a:r>
            <a:r>
              <a:rPr sz="1100" spc="-5" dirty="0">
                <a:latin typeface="Arial"/>
                <a:cs typeface="Arial"/>
              </a:rPr>
              <a:t>hàng.  </a:t>
            </a:r>
            <a:r>
              <a:rPr sz="1100" dirty="0">
                <a:latin typeface="Arial"/>
                <a:cs typeface="Arial"/>
              </a:rPr>
              <a:t>Vui </a:t>
            </a:r>
            <a:r>
              <a:rPr sz="1100" spc="-5" dirty="0">
                <a:latin typeface="Arial"/>
                <a:cs typeface="Arial"/>
              </a:rPr>
              <a:t>lòng </a:t>
            </a:r>
            <a:r>
              <a:rPr sz="1100" dirty="0">
                <a:latin typeface="Arial"/>
                <a:cs typeface="Arial"/>
              </a:rPr>
              <a:t>hoàn </a:t>
            </a:r>
            <a:r>
              <a:rPr sz="1100" spc="-5" dirty="0">
                <a:latin typeface="Arial"/>
                <a:cs typeface="Arial"/>
              </a:rPr>
              <a:t>tất việc cập nhật </a:t>
            </a:r>
            <a:r>
              <a:rPr sz="1100" dirty="0">
                <a:latin typeface="Arial"/>
                <a:cs typeface="Arial"/>
              </a:rPr>
              <a:t>thông </a:t>
            </a:r>
            <a:r>
              <a:rPr sz="1100" spc="-5" dirty="0">
                <a:latin typeface="Arial"/>
                <a:cs typeface="Arial"/>
              </a:rPr>
              <a:t>tin </a:t>
            </a:r>
            <a:r>
              <a:rPr sz="1100" dirty="0">
                <a:latin typeface="Arial"/>
                <a:cs typeface="Arial"/>
              </a:rPr>
              <a:t>cá nhân của bạn trong thời </a:t>
            </a:r>
            <a:r>
              <a:rPr sz="1100" spc="-5" dirty="0">
                <a:latin typeface="Arial"/>
                <a:cs typeface="Arial"/>
              </a:rPr>
              <a:t>gian sớm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nhất.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Chúng </a:t>
            </a:r>
            <a:r>
              <a:rPr sz="1100" dirty="0">
                <a:latin typeface="Arial"/>
                <a:cs typeface="Arial"/>
              </a:rPr>
              <a:t>tôi </a:t>
            </a:r>
            <a:r>
              <a:rPr sz="1100" spc="-5" dirty="0">
                <a:latin typeface="Arial"/>
                <a:cs typeface="Arial"/>
              </a:rPr>
              <a:t>xin lỗi </a:t>
            </a:r>
            <a:r>
              <a:rPr sz="1100" spc="-10" dirty="0">
                <a:latin typeface="Arial"/>
                <a:cs typeface="Arial"/>
              </a:rPr>
              <a:t>vì </a:t>
            </a:r>
            <a:r>
              <a:rPr sz="1100" dirty="0">
                <a:latin typeface="Arial"/>
                <a:cs typeface="Arial"/>
              </a:rPr>
              <a:t>sự </a:t>
            </a:r>
            <a:r>
              <a:rPr sz="1100" spc="-5" dirty="0">
                <a:latin typeface="Arial"/>
                <a:cs typeface="Arial"/>
              </a:rPr>
              <a:t>bất tiện này. Cảm ơn </a:t>
            </a:r>
            <a:r>
              <a:rPr sz="1100" dirty="0">
                <a:latin typeface="Arial"/>
                <a:cs typeface="Arial"/>
              </a:rPr>
              <a:t>bạn </a:t>
            </a:r>
            <a:r>
              <a:rPr sz="1100" spc="-5" dirty="0">
                <a:latin typeface="Arial"/>
                <a:cs typeface="Arial"/>
              </a:rPr>
              <a:t>đãnding understa </a:t>
            </a:r>
            <a:r>
              <a:rPr sz="1100" dirty="0">
                <a:latin typeface="Arial"/>
                <a:cs typeface="Arial"/>
              </a:rPr>
              <a:t>của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bạn.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947" y="3103245"/>
            <a:ext cx="17945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Bấm </a:t>
            </a:r>
            <a:r>
              <a:rPr sz="1100" dirty="0">
                <a:latin typeface="Arial"/>
                <a:cs typeface="Arial"/>
              </a:rPr>
              <a:t>vào </a:t>
            </a:r>
            <a:r>
              <a:rPr sz="1100" spc="-5" dirty="0">
                <a:latin typeface="Arial"/>
                <a:cs typeface="Arial"/>
              </a:rPr>
              <a:t>đây </a:t>
            </a:r>
            <a:r>
              <a:rPr sz="1100" dirty="0">
                <a:latin typeface="Arial"/>
                <a:cs typeface="Arial"/>
              </a:rPr>
              <a:t>để </a:t>
            </a:r>
            <a:r>
              <a:rPr sz="1100" spc="-5" dirty="0">
                <a:latin typeface="Arial"/>
                <a:cs typeface="Arial"/>
              </a:rPr>
              <a:t>làm thủ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tục.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8660" y="3133724"/>
            <a:ext cx="769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Đ</a:t>
            </a:r>
            <a:r>
              <a:rPr sz="1600" b="1" spc="-5" dirty="0">
                <a:latin typeface="Arial"/>
                <a:cs typeface="Arial"/>
              </a:rPr>
              <a:t>iểm(5)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488" y="3763136"/>
            <a:ext cx="6978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* </a:t>
            </a:r>
            <a:r>
              <a:rPr sz="1100" spc="-5" dirty="0">
                <a:latin typeface="Arial"/>
                <a:cs typeface="Arial"/>
              </a:rPr>
              <a:t>Đây là trang </a:t>
            </a:r>
            <a:r>
              <a:rPr sz="1100" dirty="0">
                <a:latin typeface="Arial"/>
                <a:cs typeface="Arial"/>
              </a:rPr>
              <a:t>chỉ </a:t>
            </a:r>
            <a:r>
              <a:rPr sz="1100" spc="-5" dirty="0">
                <a:latin typeface="Arial"/>
                <a:cs typeface="Arial"/>
              </a:rPr>
              <a:t>dành cho </a:t>
            </a:r>
            <a:r>
              <a:rPr sz="1100" dirty="0">
                <a:latin typeface="Arial"/>
                <a:cs typeface="Arial"/>
              </a:rPr>
              <a:t>những khách hàng </a:t>
            </a:r>
            <a:r>
              <a:rPr sz="1100" spc="-5" dirty="0">
                <a:latin typeface="Arial"/>
                <a:cs typeface="Arial"/>
              </a:rPr>
              <a:t>nhận </a:t>
            </a:r>
            <a:r>
              <a:rPr sz="1100" dirty="0">
                <a:latin typeface="Arial"/>
                <a:cs typeface="Arial"/>
              </a:rPr>
              <a:t>được email này và </a:t>
            </a:r>
            <a:r>
              <a:rPr sz="1100" spc="-5" dirty="0">
                <a:latin typeface="Arial"/>
                <a:cs typeface="Arial"/>
              </a:rPr>
              <a:t>không </a:t>
            </a:r>
            <a:r>
              <a:rPr sz="1100" dirty="0">
                <a:latin typeface="Arial"/>
                <a:cs typeface="Arial"/>
              </a:rPr>
              <a:t>có sẵn cho các </a:t>
            </a:r>
            <a:r>
              <a:rPr sz="1100" spc="-5" dirty="0">
                <a:latin typeface="Arial"/>
                <a:cs typeface="Arial"/>
              </a:rPr>
              <a:t>khách </a:t>
            </a:r>
            <a:r>
              <a:rPr sz="1100" dirty="0">
                <a:latin typeface="Arial"/>
                <a:cs typeface="Arial"/>
              </a:rPr>
              <a:t>hàng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khác.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3175" y="4022750"/>
            <a:ext cx="4046854" cy="829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u="heavy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⑤</a:t>
            </a:r>
            <a:endParaRPr sz="1600">
              <a:latin typeface="Cambria Math"/>
              <a:cs typeface="Cambria Math"/>
            </a:endParaRPr>
          </a:p>
          <a:p>
            <a:pPr marL="12700" marR="5080">
              <a:lnSpc>
                <a:spcPct val="103099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Hiển thị URL và URL </a:t>
            </a:r>
            <a:r>
              <a:rPr sz="1600" dirty="0">
                <a:latin typeface="Arial"/>
                <a:cs typeface="Arial"/>
              </a:rPr>
              <a:t>của </a:t>
            </a:r>
            <a:r>
              <a:rPr sz="1600" spc="-5" dirty="0">
                <a:latin typeface="Arial"/>
                <a:cs typeface="Arial"/>
              </a:rPr>
              <a:t>nhấp chuột thực tế  điểm đến là khác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nhau.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8488" y="4979670"/>
            <a:ext cx="53289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Xin </a:t>
            </a:r>
            <a:r>
              <a:rPr sz="1100" dirty="0">
                <a:latin typeface="Arial"/>
                <a:cs typeface="Arial"/>
              </a:rPr>
              <a:t>lưu ý rằng chúng tôi không thể </a:t>
            </a:r>
            <a:r>
              <a:rPr sz="1100" spc="-5" dirty="0">
                <a:latin typeface="Arial"/>
                <a:cs typeface="Arial"/>
              </a:rPr>
              <a:t>trả lời </a:t>
            </a:r>
            <a:r>
              <a:rPr sz="1100" dirty="0">
                <a:latin typeface="Arial"/>
                <a:cs typeface="Arial"/>
              </a:rPr>
              <a:t>câu </a:t>
            </a:r>
            <a:r>
              <a:rPr sz="1100" spc="-5" dirty="0">
                <a:latin typeface="Arial"/>
                <a:cs typeface="Arial"/>
              </a:rPr>
              <a:t>hỏi </a:t>
            </a:r>
            <a:r>
              <a:rPr sz="1100" dirty="0">
                <a:latin typeface="Arial"/>
                <a:cs typeface="Arial"/>
              </a:rPr>
              <a:t>của bạn bằng cách </a:t>
            </a:r>
            <a:r>
              <a:rPr sz="1100" spc="-5" dirty="0">
                <a:latin typeface="Arial"/>
                <a:cs typeface="Arial"/>
              </a:rPr>
              <a:t>trả </a:t>
            </a:r>
            <a:r>
              <a:rPr sz="1100" spc="-10" dirty="0">
                <a:latin typeface="Arial"/>
                <a:cs typeface="Arial"/>
              </a:rPr>
              <a:t>lời </a:t>
            </a:r>
            <a:r>
              <a:rPr sz="1100" dirty="0">
                <a:latin typeface="Arial"/>
                <a:cs typeface="Arial"/>
              </a:rPr>
              <a:t>email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này.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8488" y="5348478"/>
            <a:ext cx="710565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Ngân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hàng  </a:t>
            </a:r>
            <a:r>
              <a:rPr sz="1100" spc="-5" dirty="0">
                <a:latin typeface="Arial"/>
                <a:cs typeface="Arial"/>
              </a:rPr>
              <a:t>PayPay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5475" y="5197043"/>
            <a:ext cx="5702935" cy="10502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Ngoài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Kozuka Gothic Pro B"/>
                <a:cs typeface="Kozuka Gothic Pro B"/>
              </a:rPr>
              <a:t>・・・</a:t>
            </a:r>
            <a:endParaRPr sz="16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00" spc="-5" dirty="0">
                <a:latin typeface="Arial"/>
                <a:cs typeface="Arial"/>
              </a:rPr>
              <a:t>Không trả lời </a:t>
            </a:r>
            <a:r>
              <a:rPr sz="1600" dirty="0">
                <a:latin typeface="Arial"/>
                <a:cs typeface="Arial"/>
              </a:rPr>
              <a:t>trực </a:t>
            </a:r>
            <a:r>
              <a:rPr sz="1600" spc="-5" dirty="0">
                <a:latin typeface="Arial"/>
                <a:cs typeface="Arial"/>
              </a:rPr>
              <a:t>tiếp hoặc mở liên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kết.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10"/>
              </a:lnSpc>
              <a:spcBef>
                <a:spcPts val="135"/>
              </a:spcBef>
            </a:pPr>
            <a:r>
              <a:rPr sz="1600" spc="-5" dirty="0">
                <a:latin typeface="Arial"/>
                <a:cs typeface="Arial"/>
              </a:rPr>
              <a:t>Kiểm tra với một </a:t>
            </a:r>
            <a:r>
              <a:rPr sz="1600" dirty="0">
                <a:latin typeface="Arial"/>
                <a:cs typeface="Arial"/>
              </a:rPr>
              <a:t>tuyến </a:t>
            </a:r>
            <a:r>
              <a:rPr sz="1600" spc="-10" dirty="0">
                <a:latin typeface="Arial"/>
                <a:cs typeface="Arial"/>
              </a:rPr>
              <a:t>đường </a:t>
            </a:r>
            <a:r>
              <a:rPr sz="1600" spc="-5" dirty="0">
                <a:latin typeface="Arial"/>
                <a:cs typeface="Arial"/>
              </a:rPr>
              <a:t>an toàn khác </a:t>
            </a:r>
            <a:r>
              <a:rPr sz="1600" spc="-10" dirty="0">
                <a:latin typeface="Arial"/>
                <a:cs typeface="Arial"/>
              </a:rPr>
              <a:t>như </a:t>
            </a:r>
            <a:r>
              <a:rPr sz="1600" spc="-5" dirty="0">
                <a:latin typeface="Arial"/>
                <a:cs typeface="Arial"/>
              </a:rPr>
              <a:t>trang </a:t>
            </a:r>
            <a:r>
              <a:rPr sz="1600" spc="-10" dirty="0">
                <a:latin typeface="Arial"/>
                <a:cs typeface="Arial"/>
              </a:rPr>
              <a:t>web </a:t>
            </a:r>
            <a:r>
              <a:rPr sz="1600" dirty="0">
                <a:latin typeface="Arial"/>
                <a:cs typeface="Arial"/>
              </a:rPr>
              <a:t>của  </a:t>
            </a:r>
            <a:r>
              <a:rPr sz="1600" spc="-5" dirty="0">
                <a:latin typeface="Arial"/>
                <a:cs typeface="Arial"/>
              </a:rPr>
              <a:t>công ty hoặc trang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tôi.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9875" y="4104132"/>
            <a:ext cx="3465195" cy="662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5244" rIns="0" bIns="0" rtlCol="0">
            <a:spAutoFit/>
          </a:bodyPr>
          <a:lstStyle/>
          <a:p>
            <a:pPr marL="90805" marR="11430">
              <a:lnSpc>
                <a:spcPts val="1380"/>
              </a:lnSpc>
              <a:spcBef>
                <a:spcPts val="434"/>
              </a:spcBef>
            </a:pPr>
            <a:r>
              <a:rPr sz="1200" spc="-5" dirty="0">
                <a:latin typeface="Arial"/>
                <a:cs typeface="Arial"/>
              </a:rPr>
              <a:t>Ngày đến hạn của </a:t>
            </a:r>
            <a:r>
              <a:rPr sz="1200" spc="-10" dirty="0">
                <a:latin typeface="Arial"/>
                <a:cs typeface="Arial"/>
              </a:rPr>
              <a:t>URL </a:t>
            </a:r>
            <a:r>
              <a:rPr sz="1200" dirty="0">
                <a:latin typeface="Arial"/>
                <a:cs typeface="Arial"/>
              </a:rPr>
              <a:t>trên </a:t>
            </a:r>
            <a:r>
              <a:rPr sz="1200" spc="-10" dirty="0">
                <a:latin typeface="Arial"/>
                <a:cs typeface="Arial"/>
              </a:rPr>
              <a:t>là </a:t>
            </a:r>
            <a:r>
              <a:rPr sz="1200" dirty="0">
                <a:latin typeface="Arial"/>
                <a:cs typeface="Arial"/>
              </a:rPr>
              <a:t>ngày </a:t>
            </a:r>
            <a:r>
              <a:rPr sz="1200" spc="-5" dirty="0">
                <a:latin typeface="Arial"/>
                <a:cs typeface="Arial"/>
              </a:rPr>
              <a:t>2 tháng 2021  </a:t>
            </a:r>
            <a:r>
              <a:rPr sz="1200" dirty="0">
                <a:latin typeface="Arial"/>
                <a:cs typeface="Arial"/>
              </a:rPr>
              <a:t>năm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XNUMX.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05"/>
              </a:lnSpc>
            </a:pPr>
            <a:r>
              <a:rPr sz="1200" spc="-5" dirty="0">
                <a:latin typeface="Arial"/>
                <a:cs typeface="Arial"/>
              </a:rPr>
              <a:t>Nếu đơn đăng </a:t>
            </a:r>
            <a:r>
              <a:rPr sz="1200" dirty="0">
                <a:latin typeface="Arial"/>
                <a:cs typeface="Arial"/>
              </a:rPr>
              <a:t>ký </a:t>
            </a:r>
            <a:r>
              <a:rPr sz="1200" spc="-5" dirty="0">
                <a:latin typeface="Arial"/>
                <a:cs typeface="Arial"/>
              </a:rPr>
              <a:t>không hoàn </a:t>
            </a:r>
            <a:r>
              <a:rPr sz="1200" dirty="0">
                <a:latin typeface="Arial"/>
                <a:cs typeface="Arial"/>
              </a:rPr>
              <a:t>chỉnh </a:t>
            </a:r>
            <a:r>
              <a:rPr sz="1200" spc="-5" dirty="0">
                <a:latin typeface="Arial"/>
                <a:cs typeface="Arial"/>
              </a:rPr>
              <a:t>trong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phạm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11950" y="3259582"/>
            <a:ext cx="2188845" cy="2209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050" b="1" dirty="0">
                <a:latin typeface="Arial"/>
                <a:cs typeface="Arial"/>
              </a:rPr>
              <a:t>Nhấp </a:t>
            </a:r>
            <a:r>
              <a:rPr sz="1050" b="1" spc="-5" dirty="0">
                <a:latin typeface="Arial"/>
                <a:cs typeface="Arial"/>
              </a:rPr>
              <a:t>hoặc </a:t>
            </a:r>
            <a:r>
              <a:rPr sz="1050" b="1" dirty="0">
                <a:latin typeface="Arial"/>
                <a:cs typeface="Arial"/>
              </a:rPr>
              <a:t>nhấn </a:t>
            </a:r>
            <a:r>
              <a:rPr sz="1050" b="1" spc="-5" dirty="0">
                <a:latin typeface="Arial"/>
                <a:cs typeface="Arial"/>
              </a:rPr>
              <a:t>vào đây </a:t>
            </a:r>
            <a:r>
              <a:rPr sz="1050" b="1" dirty="0">
                <a:latin typeface="Arial"/>
                <a:cs typeface="Arial"/>
              </a:rPr>
              <a:t>để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xem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920" y="1211199"/>
            <a:ext cx="8669020" cy="1560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720" y="1201674"/>
            <a:ext cx="8735695" cy="1420495"/>
          </a:xfrm>
          <a:custGeom>
            <a:avLst/>
            <a:gdLst/>
            <a:ahLst/>
            <a:cxnLst/>
            <a:rect l="l" t="t" r="r" b="b"/>
            <a:pathLst>
              <a:path w="8735695" h="1420495">
                <a:moveTo>
                  <a:pt x="81915" y="1118235"/>
                </a:moveTo>
                <a:lnTo>
                  <a:pt x="6417309" y="1102360"/>
                </a:lnTo>
                <a:lnTo>
                  <a:pt x="6433820" y="0"/>
                </a:lnTo>
                <a:lnTo>
                  <a:pt x="8727440" y="8254"/>
                </a:lnTo>
                <a:lnTo>
                  <a:pt x="8728075" y="59689"/>
                </a:lnTo>
                <a:lnTo>
                  <a:pt x="8728710" y="110489"/>
                </a:lnTo>
                <a:lnTo>
                  <a:pt x="8728710" y="161925"/>
                </a:lnTo>
                <a:lnTo>
                  <a:pt x="8729345" y="213360"/>
                </a:lnTo>
                <a:lnTo>
                  <a:pt x="8729345" y="264160"/>
                </a:lnTo>
                <a:lnTo>
                  <a:pt x="8729980" y="315595"/>
                </a:lnTo>
                <a:lnTo>
                  <a:pt x="8729980" y="367029"/>
                </a:lnTo>
                <a:lnTo>
                  <a:pt x="8730615" y="417829"/>
                </a:lnTo>
                <a:lnTo>
                  <a:pt x="8731250" y="469264"/>
                </a:lnTo>
                <a:lnTo>
                  <a:pt x="8731250" y="520700"/>
                </a:lnTo>
                <a:lnTo>
                  <a:pt x="8731885" y="571500"/>
                </a:lnTo>
                <a:lnTo>
                  <a:pt x="8731885" y="622935"/>
                </a:lnTo>
                <a:lnTo>
                  <a:pt x="8732520" y="673735"/>
                </a:lnTo>
                <a:lnTo>
                  <a:pt x="8733155" y="725170"/>
                </a:lnTo>
                <a:lnTo>
                  <a:pt x="8733155" y="776604"/>
                </a:lnTo>
                <a:lnTo>
                  <a:pt x="8733790" y="827404"/>
                </a:lnTo>
                <a:lnTo>
                  <a:pt x="8733790" y="878839"/>
                </a:lnTo>
                <a:lnTo>
                  <a:pt x="8734425" y="930275"/>
                </a:lnTo>
                <a:lnTo>
                  <a:pt x="8734425" y="981075"/>
                </a:lnTo>
                <a:lnTo>
                  <a:pt x="8735060" y="1032510"/>
                </a:lnTo>
                <a:lnTo>
                  <a:pt x="8735695" y="1083310"/>
                </a:lnTo>
                <a:lnTo>
                  <a:pt x="8735695" y="1134745"/>
                </a:lnTo>
                <a:lnTo>
                  <a:pt x="7298689" y="1118235"/>
                </a:lnTo>
                <a:lnTo>
                  <a:pt x="7282814" y="1420495"/>
                </a:lnTo>
                <a:lnTo>
                  <a:pt x="0" y="1363345"/>
                </a:lnTo>
                <a:lnTo>
                  <a:pt x="8255" y="1118235"/>
                </a:lnTo>
                <a:lnTo>
                  <a:pt x="81915" y="111823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7640" y="1953514"/>
            <a:ext cx="1632584" cy="1632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625" y="3401428"/>
            <a:ext cx="8606155" cy="2569210"/>
          </a:xfrm>
          <a:custGeom>
            <a:avLst/>
            <a:gdLst/>
            <a:ahLst/>
            <a:cxnLst/>
            <a:rect l="l" t="t" r="r" b="b"/>
            <a:pathLst>
              <a:path w="8606155" h="2569210">
                <a:moveTo>
                  <a:pt x="0" y="2569210"/>
                </a:moveTo>
                <a:lnTo>
                  <a:pt x="8606155" y="2569210"/>
                </a:lnTo>
                <a:lnTo>
                  <a:pt x="8606155" y="0"/>
                </a:lnTo>
                <a:lnTo>
                  <a:pt x="0" y="0"/>
                </a:lnTo>
                <a:lnTo>
                  <a:pt x="0" y="2569210"/>
                </a:lnTo>
                <a:close/>
              </a:path>
            </a:pathLst>
          </a:custGeom>
          <a:solidFill>
            <a:srgbClr val="F7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420" y="289305"/>
            <a:ext cx="6900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1-2. </a:t>
            </a:r>
            <a:r>
              <a:rPr sz="2600" dirty="0"/>
              <a:t>Hãy </a:t>
            </a:r>
            <a:r>
              <a:rPr sz="2600" spc="-5" dirty="0"/>
              <a:t>cẩn thận </a:t>
            </a:r>
            <a:r>
              <a:rPr sz="2600" dirty="0"/>
              <a:t>với một loại </a:t>
            </a:r>
            <a:r>
              <a:rPr sz="2600" spc="-5" dirty="0"/>
              <a:t>để muốn</a:t>
            </a:r>
            <a:r>
              <a:rPr sz="2600" spc="-40" dirty="0"/>
              <a:t> </a:t>
            </a:r>
            <a:r>
              <a:rPr sz="2600" dirty="0"/>
              <a:t>bạn</a:t>
            </a:r>
            <a:endParaRPr sz="2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25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424687" y="800560"/>
            <a:ext cx="8333740" cy="8693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188585">
              <a:lnSpc>
                <a:spcPct val="100000"/>
              </a:lnSpc>
              <a:spcBef>
                <a:spcPts val="434"/>
              </a:spcBef>
            </a:pPr>
            <a:r>
              <a:rPr sz="2600" b="1" dirty="0">
                <a:latin typeface="Arial"/>
                <a:cs typeface="Arial"/>
              </a:rPr>
              <a:t>để </a:t>
            </a:r>
            <a:r>
              <a:rPr sz="2600" b="1" spc="-5" dirty="0">
                <a:latin typeface="Arial"/>
                <a:cs typeface="Arial"/>
              </a:rPr>
              <a:t>truy cập URL!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spc="60" dirty="0">
                <a:latin typeface="Cambria Math"/>
                <a:cs typeface="Cambria Math"/>
              </a:rPr>
              <a:t>⑥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Nếu bạn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truy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cập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URL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nhầm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lẫn,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Kozuka Gothic Pro B"/>
                <a:cs typeface="Kozuka Gothic Pro B"/>
              </a:rPr>
              <a:t>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・・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91" y="3799713"/>
            <a:ext cx="7880984" cy="158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95"/>
              </a:spcBef>
              <a:buFont typeface="Arial"/>
              <a:buAutoNum type="arabicParenBoth"/>
              <a:tabLst>
                <a:tab pos="431800" algn="l"/>
              </a:tabLst>
            </a:pPr>
            <a:r>
              <a:rPr sz="2200" b="1" spc="-5" dirty="0">
                <a:latin typeface="Arial"/>
                <a:cs typeface="Arial"/>
              </a:rPr>
              <a:t>Ngắt kết nối PC </a:t>
            </a:r>
            <a:r>
              <a:rPr sz="2200" b="1" dirty="0">
                <a:latin typeface="Arial"/>
                <a:cs typeface="Arial"/>
              </a:rPr>
              <a:t>khỏi </a:t>
            </a:r>
            <a:r>
              <a:rPr sz="2200" b="1" spc="-5" dirty="0">
                <a:latin typeface="Arial"/>
                <a:cs typeface="Arial"/>
              </a:rPr>
              <a:t>mạng </a:t>
            </a:r>
            <a:r>
              <a:rPr sz="2200" spc="-5" dirty="0"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thực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hiện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quét toàn 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bộ</a:t>
            </a:r>
            <a:r>
              <a:rPr sz="2200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!!</a:t>
            </a:r>
            <a:endParaRPr sz="2200">
              <a:latin typeface="Arial"/>
              <a:cs typeface="Arial"/>
            </a:endParaRPr>
          </a:p>
          <a:p>
            <a:pPr marL="430530" indent="-418465">
              <a:lnSpc>
                <a:spcPts val="2350"/>
              </a:lnSpc>
              <a:spcBef>
                <a:spcPts val="1814"/>
              </a:spcBef>
              <a:buAutoNum type="arabicParenBoth"/>
              <a:tabLst>
                <a:tab pos="431165" algn="l"/>
              </a:tabLst>
            </a:pPr>
            <a:r>
              <a:rPr sz="2200" spc="-5" dirty="0">
                <a:latin typeface="Arial"/>
                <a:cs typeface="Arial"/>
              </a:rPr>
              <a:t>Khi </a:t>
            </a:r>
            <a:r>
              <a:rPr sz="2200" dirty="0">
                <a:latin typeface="Arial"/>
                <a:cs typeface="Arial"/>
              </a:rPr>
              <a:t>bạn </a:t>
            </a:r>
            <a:r>
              <a:rPr sz="2200" spc="-5" dirty="0">
                <a:latin typeface="Arial"/>
                <a:cs typeface="Arial"/>
              </a:rPr>
              <a:t>truy </a:t>
            </a:r>
            <a:r>
              <a:rPr sz="2200" dirty="0">
                <a:latin typeface="Arial"/>
                <a:cs typeface="Arial"/>
              </a:rPr>
              <a:t>cập </a:t>
            </a:r>
            <a:r>
              <a:rPr sz="2200" spc="-5" dirty="0">
                <a:latin typeface="Arial"/>
                <a:cs typeface="Arial"/>
              </a:rPr>
              <a:t>URL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nhập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mật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khẩu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ngay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lập</a:t>
            </a:r>
            <a:r>
              <a:rPr sz="2200"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tức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endParaRPr sz="2200">
              <a:latin typeface="Arial"/>
              <a:cs typeface="Arial"/>
            </a:endParaRPr>
          </a:p>
          <a:p>
            <a:pPr marL="401320">
              <a:lnSpc>
                <a:spcPts val="2350"/>
              </a:lnSpc>
            </a:pPr>
            <a:r>
              <a:rPr sz="2200" u="heavy" spc="-5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thay đổi mật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khẩu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sẽ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sử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khi</a:t>
            </a:r>
            <a:endParaRPr sz="22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245"/>
              </a:spcBef>
            </a:pPr>
            <a:r>
              <a:rPr sz="2200" spc="-5" dirty="0">
                <a:latin typeface="Arial"/>
                <a:cs typeface="Arial"/>
              </a:rPr>
              <a:t>đăng </a:t>
            </a:r>
            <a:r>
              <a:rPr sz="2200" dirty="0">
                <a:latin typeface="Arial"/>
                <a:cs typeface="Arial"/>
              </a:rPr>
              <a:t>nhập </a:t>
            </a:r>
            <a:r>
              <a:rPr sz="2200" spc="-5" dirty="0">
                <a:latin typeface="Arial"/>
                <a:cs typeface="Arial"/>
              </a:rPr>
              <a:t>vào Cổng thông tin SWS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các </a:t>
            </a:r>
            <a:r>
              <a:rPr sz="2200" spc="5" dirty="0">
                <a:latin typeface="Arial"/>
                <a:cs typeface="Arial"/>
              </a:rPr>
              <a:t>hệ </a:t>
            </a:r>
            <a:r>
              <a:rPr sz="2200" spc="-5" dirty="0">
                <a:latin typeface="Arial"/>
                <a:cs typeface="Arial"/>
              </a:rPr>
              <a:t>thống nội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bộ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08" y="1147978"/>
            <a:ext cx="8968740" cy="4998720"/>
          </a:xfrm>
          <a:custGeom>
            <a:avLst/>
            <a:gdLst/>
            <a:ahLst/>
            <a:cxnLst/>
            <a:rect l="l" t="t" r="r" b="b"/>
            <a:pathLst>
              <a:path w="8968740" h="4998720">
                <a:moveTo>
                  <a:pt x="0" y="4998720"/>
                </a:moveTo>
                <a:lnTo>
                  <a:pt x="8968740" y="4998720"/>
                </a:lnTo>
                <a:lnTo>
                  <a:pt x="8968740" y="0"/>
                </a:lnTo>
                <a:lnTo>
                  <a:pt x="0" y="0"/>
                </a:lnTo>
                <a:lnTo>
                  <a:pt x="0" y="4998720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08" y="1147978"/>
            <a:ext cx="8968740" cy="4998720"/>
          </a:xfrm>
          <a:custGeom>
            <a:avLst/>
            <a:gdLst/>
            <a:ahLst/>
            <a:cxnLst/>
            <a:rect l="l" t="t" r="r" b="b"/>
            <a:pathLst>
              <a:path w="8968740" h="4998720">
                <a:moveTo>
                  <a:pt x="0" y="4998720"/>
                </a:moveTo>
                <a:lnTo>
                  <a:pt x="8968740" y="4998720"/>
                </a:lnTo>
                <a:lnTo>
                  <a:pt x="8968740" y="0"/>
                </a:lnTo>
                <a:lnTo>
                  <a:pt x="0" y="0"/>
                </a:lnTo>
                <a:lnTo>
                  <a:pt x="0" y="49987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3039" y="150367"/>
            <a:ext cx="7771130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1-3. </a:t>
            </a:r>
            <a:r>
              <a:rPr sz="2600" dirty="0"/>
              <a:t>Đặc điểm </a:t>
            </a:r>
            <a:r>
              <a:rPr sz="2600" spc="-5" dirty="0"/>
              <a:t>của </a:t>
            </a:r>
            <a:r>
              <a:rPr sz="2600" dirty="0"/>
              <a:t>email </a:t>
            </a:r>
            <a:r>
              <a:rPr sz="2600" spc="-5" dirty="0"/>
              <a:t>đáng</a:t>
            </a:r>
            <a:r>
              <a:rPr sz="2600" spc="-30" dirty="0"/>
              <a:t> </a:t>
            </a:r>
            <a:r>
              <a:rPr sz="2600" dirty="0"/>
              <a:t>ngờ</a:t>
            </a:r>
            <a:endParaRPr sz="2600"/>
          </a:p>
          <a:p>
            <a:pPr marL="4345940">
              <a:lnSpc>
                <a:spcPct val="100000"/>
              </a:lnSpc>
              <a:spcBef>
                <a:spcPts val="20"/>
              </a:spcBef>
            </a:pPr>
            <a:r>
              <a:rPr sz="2600" dirty="0"/>
              <a:t>incoming cho </a:t>
            </a:r>
            <a:r>
              <a:rPr sz="2600" spc="-5" dirty="0"/>
              <a:t>công</a:t>
            </a:r>
            <a:r>
              <a:rPr sz="2600" spc="-95" dirty="0"/>
              <a:t> </a:t>
            </a:r>
            <a:r>
              <a:rPr sz="2600" dirty="0"/>
              <a:t>ty</a:t>
            </a:r>
            <a:endParaRPr sz="2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26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133604" y="1489836"/>
            <a:ext cx="8621395" cy="431228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59"/>
              </a:spcBef>
            </a:pPr>
            <a:r>
              <a:rPr sz="1800" spc="1800" dirty="0">
                <a:latin typeface="MS Gothic"/>
                <a:cs typeface="MS Gothic"/>
              </a:rPr>
              <a:t>・</a:t>
            </a:r>
            <a:r>
              <a:rPr sz="1800" spc="80" dirty="0">
                <a:latin typeface="Arial"/>
                <a:cs typeface="Arial"/>
              </a:rPr>
              <a:t>Email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giả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danh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là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FF0000"/>
                </a:solidFill>
                <a:latin typeface="Arial"/>
                <a:cs typeface="Arial"/>
              </a:rPr>
              <a:t>tổ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Arial"/>
                <a:cs typeface="Arial"/>
              </a:rPr>
              <a:t>chức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tài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95" dirty="0">
                <a:solidFill>
                  <a:srgbClr val="FF0000"/>
                </a:solidFill>
                <a:latin typeface="Arial"/>
                <a:cs typeface="Arial"/>
              </a:rPr>
              <a:t>chính</a:t>
            </a:r>
            <a:endParaRPr sz="1800">
              <a:latin typeface="Arial"/>
              <a:cs typeface="Arial"/>
            </a:endParaRPr>
          </a:p>
          <a:p>
            <a:pPr marL="266700" marR="71755" algn="just">
              <a:lnSpc>
                <a:spcPts val="2039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(Nội dung </a:t>
            </a:r>
            <a:r>
              <a:rPr sz="1800" dirty="0">
                <a:latin typeface="Arial"/>
                <a:cs typeface="Arial"/>
              </a:rPr>
              <a:t>mà thẻ tín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10" dirty="0">
                <a:latin typeface="Arial"/>
                <a:cs typeface="Arial"/>
              </a:rPr>
              <a:t>bạn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5" dirty="0">
                <a:latin typeface="Arial"/>
                <a:cs typeface="Arial"/>
              </a:rPr>
              <a:t>thể bị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5" dirty="0">
                <a:latin typeface="Arial"/>
                <a:cs typeface="Arial"/>
              </a:rPr>
              <a:t>dụng bất hợp pháp, do đó việc </a:t>
            </a:r>
            <a:r>
              <a:rPr sz="1800" dirty="0">
                <a:latin typeface="Arial"/>
                <a:cs typeface="Arial"/>
              </a:rPr>
              <a:t>sử  </a:t>
            </a:r>
            <a:r>
              <a:rPr sz="1800" spc="-5" dirty="0">
                <a:latin typeface="Arial"/>
                <a:cs typeface="Arial"/>
              </a:rPr>
              <a:t>dụng là tạm </a:t>
            </a:r>
            <a:r>
              <a:rPr sz="1800" dirty="0">
                <a:latin typeface="Arial"/>
                <a:cs typeface="Arial"/>
              </a:rPr>
              <a:t>thời </a:t>
            </a:r>
            <a:r>
              <a:rPr sz="1800" spc="-5" dirty="0">
                <a:latin typeface="Arial"/>
                <a:cs typeface="Arial"/>
              </a:rPr>
              <a:t>bị đình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chỉ.)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5"/>
              </a:lnSpc>
              <a:spcBef>
                <a:spcPts val="600"/>
              </a:spcBef>
            </a:pPr>
            <a:r>
              <a:rPr sz="1800" spc="1800" dirty="0">
                <a:latin typeface="MS Gothic"/>
                <a:cs typeface="MS Gothic"/>
              </a:rPr>
              <a:t>・</a:t>
            </a:r>
            <a:r>
              <a:rPr sz="1800" spc="80" dirty="0">
                <a:latin typeface="Arial"/>
                <a:cs typeface="Arial"/>
              </a:rPr>
              <a:t>Email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giả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danh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là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spc="85" dirty="0">
                <a:latin typeface="Arial"/>
                <a:cs typeface="Arial"/>
              </a:rPr>
              <a:t>trang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EC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như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spc="114" dirty="0">
                <a:solidFill>
                  <a:srgbClr val="FF0000"/>
                </a:solidFill>
                <a:latin typeface="Arial"/>
                <a:cs typeface="Arial"/>
              </a:rPr>
              <a:t>Amazon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hoặc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b="1" spc="95" dirty="0">
                <a:solidFill>
                  <a:srgbClr val="FF0000"/>
                </a:solidFill>
                <a:latin typeface="Arial"/>
                <a:cs typeface="Arial"/>
              </a:rPr>
              <a:t>Rakuten</a:t>
            </a:r>
            <a:endParaRPr sz="1800">
              <a:latin typeface="Arial"/>
              <a:cs typeface="Arial"/>
            </a:endParaRPr>
          </a:p>
          <a:p>
            <a:pPr marL="266700" algn="just">
              <a:lnSpc>
                <a:spcPts val="2065"/>
              </a:lnSpc>
            </a:pPr>
            <a:r>
              <a:rPr sz="1800" spc="-5" dirty="0">
                <a:latin typeface="Arial"/>
                <a:cs typeface="Arial"/>
              </a:rPr>
              <a:t>(Nội dung </a:t>
            </a:r>
            <a:r>
              <a:rPr sz="1800" dirty="0">
                <a:latin typeface="Arial"/>
                <a:cs typeface="Arial"/>
              </a:rPr>
              <a:t>có thể có </a:t>
            </a:r>
            <a:r>
              <a:rPr sz="1800" spc="-5" dirty="0">
                <a:latin typeface="Arial"/>
                <a:cs typeface="Arial"/>
              </a:rPr>
              <a:t>đăng </a:t>
            </a:r>
            <a:r>
              <a:rPr sz="1800" dirty="0">
                <a:latin typeface="Arial"/>
                <a:cs typeface="Arial"/>
              </a:rPr>
              <a:t>nhập </a:t>
            </a:r>
            <a:r>
              <a:rPr sz="1800" spc="-10" dirty="0">
                <a:latin typeface="Arial"/>
                <a:cs typeface="Arial"/>
              </a:rPr>
              <a:t>bất </a:t>
            </a:r>
            <a:r>
              <a:rPr sz="1800" spc="-5" dirty="0">
                <a:latin typeface="Arial"/>
                <a:cs typeface="Arial"/>
              </a:rPr>
              <a:t>hợp pháp do đó muốn người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nhận</a:t>
            </a:r>
            <a:endParaRPr sz="1800">
              <a:latin typeface="Arial"/>
              <a:cs typeface="Arial"/>
            </a:endParaRPr>
          </a:p>
          <a:p>
            <a:pPr marL="361315" algn="just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Arial"/>
                <a:cs typeface="Arial"/>
              </a:rPr>
              <a:t>xác thực </a:t>
            </a:r>
            <a:r>
              <a:rPr sz="1800" dirty="0">
                <a:latin typeface="Arial"/>
                <a:cs typeface="Arial"/>
              </a:rPr>
              <a:t>từ </a:t>
            </a:r>
            <a:r>
              <a:rPr sz="1800" spc="-5" dirty="0">
                <a:latin typeface="Arial"/>
                <a:cs typeface="Arial"/>
              </a:rPr>
              <a:t>URL.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66700" marR="1178560" indent="-254635" algn="just">
              <a:lnSpc>
                <a:spcPct val="101400"/>
              </a:lnSpc>
              <a:spcBef>
                <a:spcPts val="595"/>
              </a:spcBef>
            </a:pPr>
            <a:r>
              <a:rPr sz="1800" spc="165" dirty="0">
                <a:latin typeface="MS Gothic"/>
                <a:cs typeface="MS Gothic"/>
              </a:rPr>
              <a:t>・ </a:t>
            </a:r>
            <a:r>
              <a:rPr sz="1800" spc="80" dirty="0">
                <a:latin typeface="Arial"/>
                <a:cs typeface="Arial"/>
              </a:rPr>
              <a:t>Email </a:t>
            </a:r>
            <a:r>
              <a:rPr sz="1800" spc="75" dirty="0">
                <a:latin typeface="Arial"/>
                <a:cs typeface="Arial"/>
              </a:rPr>
              <a:t>giả </a:t>
            </a:r>
            <a:r>
              <a:rPr sz="1800" spc="90" dirty="0">
                <a:latin typeface="Arial"/>
                <a:cs typeface="Arial"/>
              </a:rPr>
              <a:t>danh </a:t>
            </a:r>
            <a:r>
              <a:rPr sz="1800" spc="65" dirty="0">
                <a:latin typeface="Arial"/>
                <a:cs typeface="Arial"/>
              </a:rPr>
              <a:t>là </a:t>
            </a:r>
            <a:r>
              <a:rPr sz="1800" b="1" spc="105" dirty="0">
                <a:latin typeface="Arial"/>
                <a:cs typeface="Arial"/>
              </a:rPr>
              <a:t>nhà </a:t>
            </a:r>
            <a:r>
              <a:rPr sz="1800" b="1" spc="110" dirty="0">
                <a:latin typeface="Arial"/>
                <a:cs typeface="Arial"/>
              </a:rPr>
              <a:t>mạng </a:t>
            </a:r>
            <a:r>
              <a:rPr sz="1800" b="1" spc="85" dirty="0">
                <a:latin typeface="Arial"/>
                <a:cs typeface="Arial"/>
              </a:rPr>
              <a:t>viễn </a:t>
            </a:r>
            <a:r>
              <a:rPr sz="1800" b="1" spc="100" dirty="0">
                <a:latin typeface="Arial"/>
                <a:cs typeface="Arial"/>
              </a:rPr>
              <a:t>thông </a:t>
            </a:r>
            <a:r>
              <a:rPr sz="1800" spc="95" dirty="0">
                <a:latin typeface="Arial"/>
                <a:cs typeface="Arial"/>
              </a:rPr>
              <a:t>như </a:t>
            </a:r>
            <a:r>
              <a:rPr sz="1800" b="1" spc="95" dirty="0">
                <a:solidFill>
                  <a:srgbClr val="FF0000"/>
                </a:solidFill>
                <a:latin typeface="Arial"/>
                <a:cs typeface="Arial"/>
              </a:rPr>
              <a:t>au </a:t>
            </a:r>
            <a:r>
              <a:rPr sz="1800" spc="90" dirty="0">
                <a:latin typeface="Arial"/>
                <a:cs typeface="Arial"/>
              </a:rPr>
              <a:t>hoặc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FF0000"/>
                </a:solidFill>
                <a:latin typeface="Arial"/>
                <a:cs typeface="Arial"/>
              </a:rPr>
              <a:t>docomo  </a:t>
            </a:r>
            <a:r>
              <a:rPr sz="1800" spc="-5" dirty="0">
                <a:latin typeface="Arial"/>
                <a:cs typeface="Arial"/>
              </a:rPr>
              <a:t>(Nội dung </a:t>
            </a:r>
            <a:r>
              <a:rPr sz="1800" dirty="0">
                <a:latin typeface="Arial"/>
                <a:cs typeface="Arial"/>
              </a:rPr>
              <a:t>mà </a:t>
            </a:r>
            <a:r>
              <a:rPr sz="1800" spc="-5" dirty="0">
                <a:latin typeface="Arial"/>
                <a:cs typeface="Arial"/>
              </a:rPr>
              <a:t>tài khoản của bạn đã bị khóa do vi phạm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10" dirty="0">
                <a:latin typeface="Arial"/>
                <a:cs typeface="Arial"/>
              </a:rPr>
              <a:t>điều </a:t>
            </a:r>
            <a:r>
              <a:rPr sz="1800" dirty="0">
                <a:latin typeface="Arial"/>
                <a:cs typeface="Arial"/>
              </a:rPr>
              <a:t>khoản  và </a:t>
            </a:r>
            <a:r>
              <a:rPr sz="1800" spc="-5" dirty="0">
                <a:latin typeface="Arial"/>
                <a:cs typeface="Arial"/>
              </a:rPr>
              <a:t>điều kiện.)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75"/>
              </a:lnSpc>
              <a:spcBef>
                <a:spcPts val="685"/>
              </a:spcBef>
            </a:pPr>
            <a:r>
              <a:rPr sz="1800" spc="1800" dirty="0">
                <a:latin typeface="MS Gothic"/>
                <a:cs typeface="MS Gothic"/>
              </a:rPr>
              <a:t>・</a:t>
            </a:r>
            <a:r>
              <a:rPr sz="1800" spc="80" dirty="0">
                <a:latin typeface="Arial"/>
                <a:cs typeface="Arial"/>
              </a:rPr>
              <a:t>Email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giả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danh</a:t>
            </a:r>
            <a:r>
              <a:rPr sz="1800" spc="59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là </a:t>
            </a:r>
            <a:r>
              <a:rPr sz="1800" b="1" spc="105" dirty="0">
                <a:latin typeface="Arial"/>
                <a:cs typeface="Arial"/>
              </a:rPr>
              <a:t>hãng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100" dirty="0">
                <a:latin typeface="Arial"/>
                <a:cs typeface="Arial"/>
              </a:rPr>
              <a:t>vận</a:t>
            </a:r>
            <a:r>
              <a:rPr sz="1800" b="1" spc="605" dirty="0">
                <a:latin typeface="Arial"/>
                <a:cs typeface="Arial"/>
              </a:rPr>
              <a:t> </a:t>
            </a:r>
            <a:r>
              <a:rPr sz="1800" b="1" spc="100" dirty="0">
                <a:latin typeface="Arial"/>
                <a:cs typeface="Arial"/>
              </a:rPr>
              <a:t>chuyển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như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b="1" spc="120" dirty="0">
                <a:solidFill>
                  <a:srgbClr val="FF0000"/>
                </a:solidFill>
                <a:latin typeface="Arial"/>
                <a:cs typeface="Arial"/>
              </a:rPr>
              <a:t>DHL</a:t>
            </a:r>
            <a:r>
              <a:rPr sz="1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hoặc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b="1" spc="105" dirty="0">
                <a:solidFill>
                  <a:srgbClr val="FF0000"/>
                </a:solidFill>
                <a:latin typeface="Arial"/>
                <a:cs typeface="Arial"/>
              </a:rPr>
              <a:t>Sagawa</a:t>
            </a:r>
            <a:endParaRPr sz="1800">
              <a:latin typeface="Arial"/>
              <a:cs typeface="Arial"/>
            </a:endParaRPr>
          </a:p>
          <a:p>
            <a:pPr marL="291465" algn="just">
              <a:lnSpc>
                <a:spcPts val="2075"/>
              </a:lnSpc>
            </a:pPr>
            <a:r>
              <a:rPr sz="1800" spc="-5" dirty="0">
                <a:latin typeface="Arial"/>
                <a:cs typeface="Arial"/>
              </a:rPr>
              <a:t>(Nội dung </a:t>
            </a:r>
            <a:r>
              <a:rPr sz="1800" dirty="0">
                <a:latin typeface="Arial"/>
                <a:cs typeface="Arial"/>
              </a:rPr>
              <a:t>mà </a:t>
            </a:r>
            <a:r>
              <a:rPr sz="1800" spc="-5" dirty="0">
                <a:latin typeface="Arial"/>
                <a:cs typeface="Arial"/>
              </a:rPr>
              <a:t>gói hàng </a:t>
            </a:r>
            <a:r>
              <a:rPr sz="1800" dirty="0">
                <a:latin typeface="Arial"/>
                <a:cs typeface="Arial"/>
              </a:rPr>
              <a:t>đến do </a:t>
            </a:r>
            <a:r>
              <a:rPr sz="1800" spc="-5" dirty="0">
                <a:latin typeface="Arial"/>
                <a:cs typeface="Arial"/>
              </a:rPr>
              <a:t>đó nhắc người nhận kiểm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1800" dirty="0">
                <a:latin typeface="MS Gothic"/>
                <a:cs typeface="MS Gothic"/>
              </a:rPr>
              <a:t>・</a:t>
            </a:r>
            <a:r>
              <a:rPr sz="1800" spc="80" dirty="0">
                <a:latin typeface="Arial"/>
                <a:cs typeface="Arial"/>
              </a:rPr>
              <a:t>Email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nhắc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người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nhận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FF0000"/>
                </a:solidFill>
                <a:latin typeface="Arial"/>
                <a:cs typeface="Arial"/>
              </a:rPr>
              <a:t>nhấp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FF0000"/>
                </a:solidFill>
                <a:latin typeface="Arial"/>
                <a:cs typeface="Arial"/>
              </a:rPr>
              <a:t>vào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FF0000"/>
                </a:solidFill>
                <a:latin typeface="Arial"/>
                <a:cs typeface="Arial"/>
              </a:rPr>
              <a:t>liên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FF0000"/>
                </a:solidFill>
                <a:latin typeface="Arial"/>
                <a:cs typeface="Arial"/>
              </a:rPr>
              <a:t>kết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1190625" algn="l"/>
                <a:tab pos="4149725" algn="l"/>
                <a:tab pos="6861175" algn="l"/>
                <a:tab pos="7502525" algn="l"/>
              </a:tabLst>
            </a:pPr>
            <a:r>
              <a:rPr sz="1800" spc="1440" dirty="0">
                <a:latin typeface="MS Gothic"/>
                <a:cs typeface="MS Gothic"/>
              </a:rPr>
              <a:t>・</a:t>
            </a:r>
            <a:r>
              <a:rPr sz="1800" spc="80" dirty="0">
                <a:latin typeface="Arial"/>
                <a:cs typeface="Arial"/>
              </a:rPr>
              <a:t>Email	</a:t>
            </a:r>
            <a:r>
              <a:rPr sz="1800" b="1" spc="114" dirty="0">
                <a:solidFill>
                  <a:srgbClr val="FF0000"/>
                </a:solidFill>
                <a:latin typeface="Arial"/>
                <a:cs typeface="Arial"/>
              </a:rPr>
              <a:t>hướng </a:t>
            </a:r>
            <a:r>
              <a:rPr sz="1800" b="1" spc="100" dirty="0">
                <a:solidFill>
                  <a:srgbClr val="FF0000"/>
                </a:solidFill>
                <a:latin typeface="Arial"/>
                <a:cs typeface="Arial"/>
              </a:rPr>
              <a:t>dẫn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5" dirty="0">
                <a:solidFill>
                  <a:srgbClr val="FF0000"/>
                </a:solidFill>
                <a:latin typeface="Arial"/>
                <a:cs typeface="Arial"/>
              </a:rPr>
              <a:t>người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FF0000"/>
                </a:solidFill>
                <a:latin typeface="Arial"/>
                <a:cs typeface="Arial"/>
              </a:rPr>
              <a:t>nhận	nhập </a:t>
            </a:r>
            <a:r>
              <a:rPr sz="1000" spc="-5" dirty="0">
                <a:latin typeface="Arial"/>
                <a:cs typeface="Arial"/>
              </a:rPr>
              <a:t>các   </a:t>
            </a:r>
            <a:r>
              <a:rPr sz="1800" b="1" spc="95" dirty="0">
                <a:solidFill>
                  <a:srgbClr val="FF0000"/>
                </a:solidFill>
                <a:latin typeface="Arial"/>
                <a:cs typeface="Arial"/>
              </a:rPr>
              <a:t>thông</a:t>
            </a:r>
            <a:r>
              <a:rPr sz="1800" b="1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tin </a:t>
            </a:r>
            <a:r>
              <a:rPr sz="1800" b="1" spc="114" dirty="0">
                <a:solidFill>
                  <a:srgbClr val="FF0000"/>
                </a:solidFill>
                <a:latin typeface="Arial"/>
                <a:cs typeface="Arial"/>
              </a:rPr>
              <a:t>như	</a:t>
            </a:r>
            <a:r>
              <a:rPr sz="1800" b="1" spc="8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25" dirty="0">
                <a:solidFill>
                  <a:srgbClr val="FF0000"/>
                </a:solidFill>
                <a:latin typeface="Arial"/>
                <a:cs typeface="Arial"/>
              </a:rPr>
              <a:t>&amp;	</a:t>
            </a:r>
            <a:r>
              <a:rPr sz="1800" b="1" spc="105" dirty="0">
                <a:solidFill>
                  <a:srgbClr val="FF0000"/>
                </a:solidFill>
                <a:latin typeface="Arial"/>
                <a:cs typeface="Arial"/>
              </a:rPr>
              <a:t>mật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FF0000"/>
                </a:solidFill>
                <a:latin typeface="Arial"/>
                <a:cs typeface="Arial"/>
              </a:rPr>
              <a:t>khẩu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984885" algn="l"/>
                <a:tab pos="3090545" algn="l"/>
              </a:tabLst>
            </a:pPr>
            <a:r>
              <a:rPr sz="1800" spc="70" dirty="0">
                <a:latin typeface="MS Gothic"/>
                <a:cs typeface="MS Gothic"/>
              </a:rPr>
              <a:t>・</a:t>
            </a:r>
            <a:r>
              <a:rPr sz="1800" spc="40" dirty="0">
                <a:latin typeface="Arial"/>
                <a:cs typeface="Arial"/>
              </a:rPr>
              <a:t>Email	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nhắc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người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nhận	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mở 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tài 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liệu 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quan 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trọng 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(file 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đính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kèm)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585" y="5380228"/>
            <a:ext cx="7746365" cy="474980"/>
          </a:xfrm>
          <a:custGeom>
            <a:avLst/>
            <a:gdLst/>
            <a:ahLst/>
            <a:cxnLst/>
            <a:rect l="l" t="t" r="r" b="b"/>
            <a:pathLst>
              <a:path w="7746365" h="474979">
                <a:moveTo>
                  <a:pt x="0" y="48895"/>
                </a:moveTo>
                <a:lnTo>
                  <a:pt x="667385" y="197485"/>
                </a:lnTo>
                <a:lnTo>
                  <a:pt x="667385" y="394982"/>
                </a:lnTo>
                <a:lnTo>
                  <a:pt x="673100" y="426097"/>
                </a:lnTo>
                <a:lnTo>
                  <a:pt x="690245" y="450862"/>
                </a:lnTo>
                <a:lnTo>
                  <a:pt x="715645" y="468007"/>
                </a:lnTo>
                <a:lnTo>
                  <a:pt x="746125" y="474357"/>
                </a:lnTo>
                <a:lnTo>
                  <a:pt x="7666990" y="474357"/>
                </a:lnTo>
                <a:lnTo>
                  <a:pt x="7698105" y="468007"/>
                </a:lnTo>
                <a:lnTo>
                  <a:pt x="7722870" y="450862"/>
                </a:lnTo>
                <a:lnTo>
                  <a:pt x="7740015" y="426097"/>
                </a:lnTo>
                <a:lnTo>
                  <a:pt x="7746365" y="394982"/>
                </a:lnTo>
                <a:lnTo>
                  <a:pt x="7746365" y="79375"/>
                </a:lnTo>
                <a:lnTo>
                  <a:pt x="667385" y="79375"/>
                </a:lnTo>
                <a:lnTo>
                  <a:pt x="0" y="48895"/>
                </a:lnTo>
                <a:close/>
              </a:path>
              <a:path w="7746365" h="474979">
                <a:moveTo>
                  <a:pt x="7666990" y="0"/>
                </a:moveTo>
                <a:lnTo>
                  <a:pt x="746125" y="0"/>
                </a:lnTo>
                <a:lnTo>
                  <a:pt x="715645" y="6350"/>
                </a:lnTo>
                <a:lnTo>
                  <a:pt x="690245" y="23495"/>
                </a:lnTo>
                <a:lnTo>
                  <a:pt x="673100" y="48260"/>
                </a:lnTo>
                <a:lnTo>
                  <a:pt x="667385" y="79375"/>
                </a:lnTo>
                <a:lnTo>
                  <a:pt x="7746365" y="79375"/>
                </a:lnTo>
                <a:lnTo>
                  <a:pt x="7740015" y="48260"/>
                </a:lnTo>
                <a:lnTo>
                  <a:pt x="7722870" y="23495"/>
                </a:lnTo>
                <a:lnTo>
                  <a:pt x="7698105" y="6350"/>
                </a:lnTo>
                <a:lnTo>
                  <a:pt x="7666990" y="0"/>
                </a:lnTo>
                <a:close/>
              </a:path>
            </a:pathLst>
          </a:custGeom>
          <a:solidFill>
            <a:srgbClr val="C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500" y="4662678"/>
            <a:ext cx="862965" cy="802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844" y="296926"/>
            <a:ext cx="864489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</a:pPr>
            <a:r>
              <a:rPr spc="-25" dirty="0"/>
              <a:t>2. </a:t>
            </a:r>
            <a:r>
              <a:rPr sz="2400" spc="-5" dirty="0"/>
              <a:t>Báo cáo </a:t>
            </a:r>
            <a:r>
              <a:rPr sz="2400" dirty="0"/>
              <a:t>cho 'Người liên hệ </a:t>
            </a:r>
            <a:r>
              <a:rPr sz="2400" spc="-10" dirty="0"/>
              <a:t>phụ </a:t>
            </a:r>
            <a:r>
              <a:rPr sz="2400" spc="-5" dirty="0"/>
              <a:t>trách </a:t>
            </a:r>
            <a:r>
              <a:rPr sz="2400" dirty="0"/>
              <a:t>báo </a:t>
            </a:r>
            <a:r>
              <a:rPr sz="2400" spc="-5" dirty="0"/>
              <a:t>cáo</a:t>
            </a:r>
            <a:r>
              <a:rPr sz="2400" spc="55" dirty="0"/>
              <a:t> </a:t>
            </a:r>
            <a:r>
              <a:rPr sz="2400" dirty="0"/>
              <a:t>spammail'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79323" y="729741"/>
            <a:ext cx="8623300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b="1" spc="40" dirty="0">
                <a:latin typeface="Cambria Math"/>
                <a:cs typeface="Cambria Math"/>
              </a:rPr>
              <a:t>① </a:t>
            </a:r>
            <a:r>
              <a:rPr sz="1800" b="1" spc="-5" dirty="0">
                <a:latin typeface="Arial"/>
                <a:cs typeface="Arial"/>
              </a:rPr>
              <a:t>Báo cáo </a:t>
            </a:r>
            <a:r>
              <a:rPr sz="1800" b="1" spc="5" dirty="0">
                <a:latin typeface="Arial"/>
                <a:cs typeface="Arial"/>
              </a:rPr>
              <a:t>dễ </a:t>
            </a:r>
            <a:r>
              <a:rPr sz="1800" b="1" dirty="0">
                <a:latin typeface="Arial"/>
                <a:cs typeface="Arial"/>
              </a:rPr>
              <a:t>dàng </a:t>
            </a:r>
            <a:r>
              <a:rPr sz="1800" b="1" spc="-5" dirty="0">
                <a:latin typeface="Arial"/>
                <a:cs typeface="Arial"/>
              </a:rPr>
              <a:t>bằng cách </a:t>
            </a:r>
            <a:r>
              <a:rPr sz="1800" b="1" dirty="0">
                <a:latin typeface="Arial"/>
                <a:cs typeface="Arial"/>
              </a:rPr>
              <a:t>nhấp vào </a:t>
            </a:r>
            <a:r>
              <a:rPr sz="1800" b="1" spc="-10" dirty="0">
                <a:latin typeface="Arial"/>
                <a:cs typeface="Arial"/>
              </a:rPr>
              <a:t>[Báo </a:t>
            </a:r>
            <a:r>
              <a:rPr sz="1800" b="1" spc="-5" dirty="0">
                <a:latin typeface="Arial"/>
                <a:cs typeface="Arial"/>
              </a:rPr>
              <a:t>cáo </a:t>
            </a:r>
            <a:r>
              <a:rPr sz="1800" b="1" dirty="0">
                <a:latin typeface="Arial"/>
                <a:cs typeface="Arial"/>
              </a:rPr>
              <a:t>SPAM] - </a:t>
            </a:r>
            <a:r>
              <a:rPr sz="1800" b="1" spc="-5" dirty="0">
                <a:latin typeface="Arial"/>
                <a:cs typeface="Arial"/>
              </a:rPr>
              <a:t>[Gửi báo cáo] </a:t>
            </a:r>
            <a:r>
              <a:rPr sz="1800" b="1" dirty="0">
                <a:latin typeface="Arial"/>
                <a:cs typeface="Arial"/>
              </a:rPr>
              <a:t>trong  Outlook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368" y="5519681"/>
            <a:ext cx="1578610" cy="6661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1400" spc="-25" dirty="0">
                <a:latin typeface="Arial"/>
                <a:cs typeface="Arial"/>
              </a:rPr>
              <a:t>e</a:t>
            </a:r>
            <a:r>
              <a:rPr sz="1400" spc="20" dirty="0">
                <a:latin typeface="Arial"/>
                <a:cs typeface="Arial"/>
              </a:rPr>
              <a:t>m</a:t>
            </a:r>
            <a:r>
              <a:rPr sz="1400" spc="-25" dirty="0">
                <a:latin typeface="Arial"/>
                <a:cs typeface="Arial"/>
              </a:rPr>
              <a:t>a</a:t>
            </a:r>
            <a:r>
              <a:rPr sz="1400" spc="-75" dirty="0">
                <a:latin typeface="Arial"/>
                <a:cs typeface="Arial"/>
              </a:rPr>
              <a:t>il</a:t>
            </a:r>
            <a:r>
              <a:rPr sz="1400" spc="3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marR="154940">
              <a:lnSpc>
                <a:spcPts val="1310"/>
              </a:lnSpc>
              <a:spcBef>
                <a:spcPts val="375"/>
              </a:spcBef>
            </a:pPr>
            <a:r>
              <a:rPr sz="1100" spc="-5" dirty="0">
                <a:latin typeface="Arial"/>
                <a:cs typeface="Arial"/>
              </a:rPr>
              <a:t>"Liên hệ phụ trách </a:t>
            </a:r>
            <a:r>
              <a:rPr sz="1100" dirty="0">
                <a:latin typeface="Arial"/>
                <a:cs typeface="Arial"/>
              </a:rPr>
              <a:t>báo  cáo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Spammail"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4473" y="5851652"/>
            <a:ext cx="6777355" cy="50228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</a:pPr>
            <a:r>
              <a:rPr sz="1600" spc="-5" dirty="0">
                <a:latin typeface="Arial"/>
                <a:cs typeface="Arial"/>
              </a:rPr>
              <a:t>Vui lòng báo cáo ngay </a:t>
            </a:r>
            <a:r>
              <a:rPr sz="1600" spc="5" dirty="0">
                <a:latin typeface="Arial"/>
                <a:cs typeface="Arial"/>
              </a:rPr>
              <a:t>cả </a:t>
            </a:r>
            <a:r>
              <a:rPr sz="1600" spc="-5" dirty="0">
                <a:latin typeface="Arial"/>
                <a:cs typeface="Arial"/>
              </a:rPr>
              <a:t>sau khi đã </a:t>
            </a:r>
            <a:r>
              <a:rPr sz="1600" dirty="0">
                <a:latin typeface="Arial"/>
                <a:cs typeface="Arial"/>
              </a:rPr>
              <a:t>mở </a:t>
            </a:r>
            <a:r>
              <a:rPr sz="1600" spc="-5" dirty="0">
                <a:latin typeface="Arial"/>
                <a:cs typeface="Arial"/>
              </a:rPr>
              <a:t>tệp </a:t>
            </a:r>
            <a:r>
              <a:rPr sz="1600" spc="-10" dirty="0">
                <a:latin typeface="Arial"/>
                <a:cs typeface="Arial"/>
              </a:rPr>
              <a:t>đính </a:t>
            </a:r>
            <a:r>
              <a:rPr sz="1600" dirty="0">
                <a:latin typeface="Arial"/>
                <a:cs typeface="Arial"/>
              </a:rPr>
              <a:t>kèm </a:t>
            </a:r>
            <a:r>
              <a:rPr sz="1600" spc="-5" dirty="0">
                <a:latin typeface="Arial"/>
                <a:cs typeface="Arial"/>
              </a:rPr>
              <a:t>hoặc </a:t>
            </a:r>
            <a:r>
              <a:rPr sz="1600" spc="-10" dirty="0">
                <a:latin typeface="Arial"/>
                <a:cs typeface="Arial"/>
              </a:rPr>
              <a:t>URL </a:t>
            </a:r>
            <a:r>
              <a:rPr sz="1600" dirty="0">
                <a:latin typeface="Arial"/>
                <a:cs typeface="Arial"/>
              </a:rPr>
              <a:t>được </a:t>
            </a:r>
            <a:r>
              <a:rPr sz="1600" spc="-5" dirty="0">
                <a:latin typeface="Arial"/>
                <a:cs typeface="Arial"/>
              </a:rPr>
              <a:t>truy  cập.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7905" y="1295400"/>
            <a:ext cx="6377940" cy="1298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2190" y="1303655"/>
            <a:ext cx="1237615" cy="374650"/>
          </a:xfrm>
          <a:custGeom>
            <a:avLst/>
            <a:gdLst/>
            <a:ahLst/>
            <a:cxnLst/>
            <a:rect l="l" t="t" r="r" b="b"/>
            <a:pathLst>
              <a:path w="1237615" h="374650">
                <a:moveTo>
                  <a:pt x="0" y="62230"/>
                </a:moveTo>
                <a:lnTo>
                  <a:pt x="5080" y="38100"/>
                </a:lnTo>
                <a:lnTo>
                  <a:pt x="18414" y="17780"/>
                </a:lnTo>
                <a:lnTo>
                  <a:pt x="38100" y="4445"/>
                </a:lnTo>
                <a:lnTo>
                  <a:pt x="62230" y="0"/>
                </a:lnTo>
                <a:lnTo>
                  <a:pt x="1174750" y="0"/>
                </a:lnTo>
                <a:lnTo>
                  <a:pt x="1199514" y="4445"/>
                </a:lnTo>
                <a:lnTo>
                  <a:pt x="1219200" y="17780"/>
                </a:lnTo>
                <a:lnTo>
                  <a:pt x="1232535" y="38100"/>
                </a:lnTo>
                <a:lnTo>
                  <a:pt x="1237614" y="62230"/>
                </a:lnTo>
                <a:lnTo>
                  <a:pt x="1237614" y="312420"/>
                </a:lnTo>
                <a:lnTo>
                  <a:pt x="1232535" y="336550"/>
                </a:lnTo>
                <a:lnTo>
                  <a:pt x="1219200" y="356235"/>
                </a:lnTo>
                <a:lnTo>
                  <a:pt x="1199514" y="369570"/>
                </a:lnTo>
                <a:lnTo>
                  <a:pt x="1174750" y="374650"/>
                </a:lnTo>
                <a:lnTo>
                  <a:pt x="62230" y="374650"/>
                </a:lnTo>
                <a:lnTo>
                  <a:pt x="38100" y="369570"/>
                </a:lnTo>
                <a:lnTo>
                  <a:pt x="18414" y="356235"/>
                </a:lnTo>
                <a:lnTo>
                  <a:pt x="5080" y="336550"/>
                </a:lnTo>
                <a:lnTo>
                  <a:pt x="0" y="312420"/>
                </a:lnTo>
                <a:lnTo>
                  <a:pt x="0" y="6223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569" y="1623694"/>
            <a:ext cx="702310" cy="970280"/>
          </a:xfrm>
          <a:custGeom>
            <a:avLst/>
            <a:gdLst/>
            <a:ahLst/>
            <a:cxnLst/>
            <a:rect l="l" t="t" r="r" b="b"/>
            <a:pathLst>
              <a:path w="702310" h="970280">
                <a:moveTo>
                  <a:pt x="0" y="116839"/>
                </a:moveTo>
                <a:lnTo>
                  <a:pt x="8890" y="71119"/>
                </a:lnTo>
                <a:lnTo>
                  <a:pt x="34290" y="34289"/>
                </a:lnTo>
                <a:lnTo>
                  <a:pt x="71120" y="8889"/>
                </a:lnTo>
                <a:lnTo>
                  <a:pt x="116840" y="0"/>
                </a:lnTo>
                <a:lnTo>
                  <a:pt x="585470" y="0"/>
                </a:lnTo>
                <a:lnTo>
                  <a:pt x="631190" y="8889"/>
                </a:lnTo>
                <a:lnTo>
                  <a:pt x="668019" y="34289"/>
                </a:lnTo>
                <a:lnTo>
                  <a:pt x="693419" y="71119"/>
                </a:lnTo>
                <a:lnTo>
                  <a:pt x="702310" y="116839"/>
                </a:lnTo>
                <a:lnTo>
                  <a:pt x="702310" y="853439"/>
                </a:lnTo>
                <a:lnTo>
                  <a:pt x="693419" y="899159"/>
                </a:lnTo>
                <a:lnTo>
                  <a:pt x="668019" y="935989"/>
                </a:lnTo>
                <a:lnTo>
                  <a:pt x="631190" y="961389"/>
                </a:lnTo>
                <a:lnTo>
                  <a:pt x="585470" y="970279"/>
                </a:lnTo>
                <a:lnTo>
                  <a:pt x="116840" y="970279"/>
                </a:lnTo>
                <a:lnTo>
                  <a:pt x="71120" y="961389"/>
                </a:lnTo>
                <a:lnTo>
                  <a:pt x="34290" y="935989"/>
                </a:lnTo>
                <a:lnTo>
                  <a:pt x="8890" y="899159"/>
                </a:lnTo>
                <a:lnTo>
                  <a:pt x="0" y="853439"/>
                </a:lnTo>
                <a:lnTo>
                  <a:pt x="0" y="11683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4820" y="1848485"/>
            <a:ext cx="5278755" cy="510540"/>
          </a:xfrm>
          <a:custGeom>
            <a:avLst/>
            <a:gdLst/>
            <a:ahLst/>
            <a:cxnLst/>
            <a:rect l="l" t="t" r="r" b="b"/>
            <a:pathLst>
              <a:path w="5278755" h="510539">
                <a:moveTo>
                  <a:pt x="0" y="266700"/>
                </a:moveTo>
                <a:lnTo>
                  <a:pt x="200660" y="425450"/>
                </a:lnTo>
                <a:lnTo>
                  <a:pt x="207644" y="458469"/>
                </a:lnTo>
                <a:lnTo>
                  <a:pt x="225425" y="485139"/>
                </a:lnTo>
                <a:lnTo>
                  <a:pt x="252730" y="503554"/>
                </a:lnTo>
                <a:lnTo>
                  <a:pt x="285750" y="510539"/>
                </a:lnTo>
                <a:lnTo>
                  <a:pt x="5193664" y="510539"/>
                </a:lnTo>
                <a:lnTo>
                  <a:pt x="5226684" y="503554"/>
                </a:lnTo>
                <a:lnTo>
                  <a:pt x="5253989" y="485139"/>
                </a:lnTo>
                <a:lnTo>
                  <a:pt x="5271770" y="458469"/>
                </a:lnTo>
                <a:lnTo>
                  <a:pt x="5278755" y="425450"/>
                </a:lnTo>
                <a:lnTo>
                  <a:pt x="5278755" y="297814"/>
                </a:lnTo>
                <a:lnTo>
                  <a:pt x="200660" y="297814"/>
                </a:lnTo>
                <a:lnTo>
                  <a:pt x="0" y="266700"/>
                </a:lnTo>
                <a:close/>
              </a:path>
              <a:path w="5278755" h="510539">
                <a:moveTo>
                  <a:pt x="5193664" y="0"/>
                </a:moveTo>
                <a:lnTo>
                  <a:pt x="285750" y="0"/>
                </a:lnTo>
                <a:lnTo>
                  <a:pt x="252730" y="6350"/>
                </a:lnTo>
                <a:lnTo>
                  <a:pt x="225425" y="24764"/>
                </a:lnTo>
                <a:lnTo>
                  <a:pt x="207644" y="51435"/>
                </a:lnTo>
                <a:lnTo>
                  <a:pt x="200660" y="85089"/>
                </a:lnTo>
                <a:lnTo>
                  <a:pt x="200660" y="297814"/>
                </a:lnTo>
                <a:lnTo>
                  <a:pt x="5278755" y="297814"/>
                </a:lnTo>
                <a:lnTo>
                  <a:pt x="5278755" y="85089"/>
                </a:lnTo>
                <a:lnTo>
                  <a:pt x="5271770" y="51435"/>
                </a:lnTo>
                <a:lnTo>
                  <a:pt x="5253989" y="24764"/>
                </a:lnTo>
                <a:lnTo>
                  <a:pt x="5226684" y="6350"/>
                </a:lnTo>
                <a:lnTo>
                  <a:pt x="51936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4820" y="1848485"/>
            <a:ext cx="5278755" cy="510540"/>
          </a:xfrm>
          <a:custGeom>
            <a:avLst/>
            <a:gdLst/>
            <a:ahLst/>
            <a:cxnLst/>
            <a:rect l="l" t="t" r="r" b="b"/>
            <a:pathLst>
              <a:path w="5278755" h="510539">
                <a:moveTo>
                  <a:pt x="200660" y="85089"/>
                </a:moveTo>
                <a:lnTo>
                  <a:pt x="207644" y="51435"/>
                </a:lnTo>
                <a:lnTo>
                  <a:pt x="225425" y="24764"/>
                </a:lnTo>
                <a:lnTo>
                  <a:pt x="252730" y="6350"/>
                </a:lnTo>
                <a:lnTo>
                  <a:pt x="285750" y="0"/>
                </a:lnTo>
                <a:lnTo>
                  <a:pt x="1047115" y="0"/>
                </a:lnTo>
                <a:lnTo>
                  <a:pt x="2316480" y="0"/>
                </a:lnTo>
                <a:lnTo>
                  <a:pt x="5193664" y="0"/>
                </a:lnTo>
                <a:lnTo>
                  <a:pt x="5226684" y="6350"/>
                </a:lnTo>
                <a:lnTo>
                  <a:pt x="5253989" y="24764"/>
                </a:lnTo>
                <a:lnTo>
                  <a:pt x="5271770" y="51435"/>
                </a:lnTo>
                <a:lnTo>
                  <a:pt x="5278755" y="85089"/>
                </a:lnTo>
                <a:lnTo>
                  <a:pt x="5278755" y="297814"/>
                </a:lnTo>
                <a:lnTo>
                  <a:pt x="5278755" y="425450"/>
                </a:lnTo>
                <a:lnTo>
                  <a:pt x="5271770" y="458469"/>
                </a:lnTo>
                <a:lnTo>
                  <a:pt x="5253989" y="485139"/>
                </a:lnTo>
                <a:lnTo>
                  <a:pt x="5226684" y="503554"/>
                </a:lnTo>
                <a:lnTo>
                  <a:pt x="5193664" y="510539"/>
                </a:lnTo>
                <a:lnTo>
                  <a:pt x="2316480" y="510539"/>
                </a:lnTo>
                <a:lnTo>
                  <a:pt x="1047115" y="510539"/>
                </a:lnTo>
                <a:lnTo>
                  <a:pt x="285750" y="510539"/>
                </a:lnTo>
                <a:lnTo>
                  <a:pt x="252730" y="503554"/>
                </a:lnTo>
                <a:lnTo>
                  <a:pt x="225425" y="485139"/>
                </a:lnTo>
                <a:lnTo>
                  <a:pt x="207644" y="458469"/>
                </a:lnTo>
                <a:lnTo>
                  <a:pt x="200660" y="425450"/>
                </a:lnTo>
                <a:lnTo>
                  <a:pt x="0" y="266700"/>
                </a:lnTo>
                <a:lnTo>
                  <a:pt x="200660" y="297814"/>
                </a:lnTo>
                <a:lnTo>
                  <a:pt x="200660" y="85089"/>
                </a:lnTo>
                <a:close/>
              </a:path>
            </a:pathLst>
          </a:custGeom>
          <a:ln w="9144">
            <a:solidFill>
              <a:srgbClr val="007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0368" y="2013330"/>
            <a:ext cx="8766175" cy="33947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06190" marR="2707640" indent="-180975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Nhấp vào đây để tạo email nháp </a:t>
            </a:r>
            <a:r>
              <a:rPr sz="1800" spc="5" dirty="0">
                <a:latin typeface="Arial"/>
                <a:cs typeface="Arial"/>
              </a:rPr>
              <a:t>để </a:t>
            </a:r>
            <a:r>
              <a:rPr sz="1800" spc="-5" dirty="0">
                <a:latin typeface="Arial"/>
                <a:cs typeface="Arial"/>
              </a:rPr>
              <a:t>báo  cáo!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(2) Báo cáo </a:t>
            </a:r>
            <a:r>
              <a:rPr sz="1800" b="1" dirty="0">
                <a:latin typeface="Arial"/>
                <a:cs typeface="Arial"/>
              </a:rPr>
              <a:t>bằng </a:t>
            </a:r>
            <a:r>
              <a:rPr sz="1800" b="1" spc="-5" dirty="0">
                <a:latin typeface="Arial"/>
                <a:cs typeface="Arial"/>
              </a:rPr>
              <a:t>cách chuyển tiếp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email</a:t>
            </a:r>
            <a:endParaRPr sz="18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Arial"/>
                <a:cs typeface="Arial"/>
              </a:rPr>
              <a:t>Trong phiên bản Web Outlook, vui lòng báo cáo </a:t>
            </a:r>
            <a:r>
              <a:rPr sz="1600" dirty="0">
                <a:latin typeface="Arial"/>
                <a:cs typeface="Arial"/>
              </a:rPr>
              <a:t>bằng </a:t>
            </a:r>
            <a:r>
              <a:rPr sz="1600" spc="-5" dirty="0">
                <a:latin typeface="Arial"/>
                <a:cs typeface="Arial"/>
              </a:rPr>
              <a:t>cách chuyển tiếp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email.</a:t>
            </a:r>
            <a:endParaRPr sz="16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Arial"/>
                <a:cs typeface="Arial"/>
              </a:rPr>
              <a:t>Lưu </a:t>
            </a:r>
            <a:r>
              <a:rPr sz="1200" dirty="0">
                <a:latin typeface="Arial"/>
                <a:cs typeface="Arial"/>
              </a:rPr>
              <a:t>ý: địa </a:t>
            </a:r>
            <a:r>
              <a:rPr sz="1200" spc="-5" dirty="0">
                <a:latin typeface="Arial"/>
                <a:cs typeface="Arial"/>
              </a:rPr>
              <a:t>chỉ email của </a:t>
            </a:r>
            <a:r>
              <a:rPr sz="1200" dirty="0">
                <a:latin typeface="Arial"/>
                <a:cs typeface="Arial"/>
              </a:rPr>
              <a:t>người </a:t>
            </a:r>
            <a:r>
              <a:rPr sz="1200" spc="-5" dirty="0">
                <a:latin typeface="Arial"/>
                <a:cs typeface="Arial"/>
              </a:rPr>
              <a:t>liên </a:t>
            </a:r>
            <a:r>
              <a:rPr sz="1200" dirty="0">
                <a:latin typeface="Arial"/>
                <a:cs typeface="Arial"/>
              </a:rPr>
              <a:t>hệ được </a:t>
            </a:r>
            <a:r>
              <a:rPr sz="1200" spc="-5" dirty="0">
                <a:latin typeface="Arial"/>
                <a:cs typeface="Arial"/>
              </a:rPr>
              <a:t>hiển </a:t>
            </a:r>
            <a:r>
              <a:rPr sz="1200" dirty="0">
                <a:latin typeface="Arial"/>
                <a:cs typeface="Arial"/>
              </a:rPr>
              <a:t>thị </a:t>
            </a:r>
            <a:r>
              <a:rPr sz="1200" spc="-5" dirty="0">
                <a:latin typeface="Arial"/>
                <a:cs typeface="Arial"/>
              </a:rPr>
              <a:t>trong</a:t>
            </a:r>
            <a:r>
              <a:rPr sz="1200" u="sng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tab 'Info.Security' </a:t>
            </a:r>
            <a:r>
              <a:rPr sz="1200" spc="-5" dirty="0">
                <a:latin typeface="Arial"/>
                <a:cs typeface="Arial"/>
              </a:rPr>
              <a:t>của cổng thông tin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SWS.</a:t>
            </a:r>
            <a:endParaRPr sz="1200">
              <a:latin typeface="Arial"/>
              <a:cs typeface="Arial"/>
            </a:endParaRPr>
          </a:p>
          <a:p>
            <a:pPr marL="573405" marR="3890645">
              <a:lnSpc>
                <a:spcPct val="132500"/>
              </a:lnSpc>
              <a:spcBef>
                <a:spcPts val="585"/>
              </a:spcBef>
            </a:pPr>
            <a:r>
              <a:rPr sz="1600" spc="-5" dirty="0">
                <a:latin typeface="Arial"/>
                <a:cs typeface="Arial"/>
              </a:rPr>
              <a:t>Nhật Bản: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sws.sm.spam-report@sws.com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Trung Quốc: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sws.sm.spam-report-cn@sws.com</a:t>
            </a:r>
            <a:endParaRPr sz="16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925"/>
              </a:spcBef>
            </a:pPr>
            <a:r>
              <a:rPr sz="1600" spc="-10" dirty="0">
                <a:latin typeface="Arial"/>
                <a:cs typeface="Arial"/>
              </a:rPr>
              <a:t>Châu </a:t>
            </a:r>
            <a:r>
              <a:rPr sz="1600" spc="-5" dirty="0">
                <a:latin typeface="Arial"/>
                <a:cs typeface="Arial"/>
              </a:rPr>
              <a:t>Á-Châu </a:t>
            </a:r>
            <a:r>
              <a:rPr sz="1600" dirty="0">
                <a:latin typeface="Arial"/>
                <a:cs typeface="Arial"/>
              </a:rPr>
              <a:t>Đại </a:t>
            </a:r>
            <a:r>
              <a:rPr sz="1600" spc="-10" dirty="0">
                <a:latin typeface="Arial"/>
                <a:cs typeface="Arial"/>
              </a:rPr>
              <a:t>Dương: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8"/>
              </a:rPr>
              <a:t>sws.sm.spam-report-ap@sws.com</a:t>
            </a:r>
            <a:endParaRPr sz="1600">
              <a:latin typeface="Arial"/>
              <a:cs typeface="Arial"/>
            </a:endParaRPr>
          </a:p>
          <a:p>
            <a:pPr marL="1109980">
              <a:lnSpc>
                <a:spcPct val="100000"/>
              </a:lnSpc>
              <a:spcBef>
                <a:spcPts val="1235"/>
              </a:spcBef>
            </a:pPr>
            <a:r>
              <a:rPr sz="1400" spc="1400" dirty="0">
                <a:latin typeface="MS Gothic"/>
                <a:cs typeface="MS Gothic"/>
              </a:rPr>
              <a:t>・</a:t>
            </a:r>
            <a:r>
              <a:rPr sz="1400" spc="75" dirty="0">
                <a:solidFill>
                  <a:srgbClr val="FF0000"/>
                </a:solidFill>
                <a:latin typeface="Arial"/>
                <a:cs typeface="Arial"/>
              </a:rPr>
              <a:t>Kiểm</a:t>
            </a:r>
            <a:r>
              <a:rPr sz="14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tra</a:t>
            </a:r>
            <a:r>
              <a:rPr sz="14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nguy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cơ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của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email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được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báo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cáo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và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0000"/>
                </a:solidFill>
                <a:latin typeface="Arial"/>
                <a:cs typeface="Arial"/>
              </a:rPr>
              <a:t>trả</a:t>
            </a:r>
            <a:r>
              <a:rPr sz="14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0000"/>
                </a:solidFill>
                <a:latin typeface="Arial"/>
                <a:cs typeface="Arial"/>
              </a:rPr>
              <a:t>lời</a:t>
            </a:r>
            <a:r>
              <a:rPr sz="1400" spc="4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marL="1106805">
              <a:lnSpc>
                <a:spcPct val="100000"/>
              </a:lnSpc>
            </a:pPr>
            <a:r>
              <a:rPr sz="1400" spc="190" dirty="0">
                <a:latin typeface="MS Gothic"/>
                <a:cs typeface="MS Gothic"/>
              </a:rPr>
              <a:t>・</a:t>
            </a:r>
            <a:r>
              <a:rPr sz="1400" spc="75" dirty="0">
                <a:latin typeface="Arial"/>
                <a:cs typeface="Arial"/>
              </a:rPr>
              <a:t>Gửi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0000"/>
                </a:solidFill>
                <a:latin typeface="Arial"/>
                <a:cs typeface="Arial"/>
              </a:rPr>
              <a:t>những</a:t>
            </a:r>
            <a:r>
              <a:rPr sz="14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0000"/>
                </a:solidFill>
                <a:latin typeface="Arial"/>
                <a:cs typeface="Arial"/>
              </a:rPr>
              <a:t>người</a:t>
            </a:r>
            <a:r>
              <a:rPr sz="1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FF0000"/>
                </a:solidFill>
                <a:latin typeface="Arial"/>
                <a:cs typeface="Arial"/>
              </a:rPr>
              <a:t>tìm</a:t>
            </a:r>
            <a:r>
              <a:rPr sz="14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0000"/>
                </a:solidFill>
                <a:latin typeface="Arial"/>
                <a:cs typeface="Arial"/>
              </a:rPr>
              <a:t>kiếm</a:t>
            </a:r>
            <a:r>
              <a:rPr sz="14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0000"/>
                </a:solidFill>
                <a:latin typeface="Arial"/>
                <a:cs typeface="Arial"/>
              </a:rPr>
              <a:t>sự</a:t>
            </a:r>
            <a:r>
              <a:rPr sz="1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0000"/>
                </a:solidFill>
                <a:latin typeface="Arial"/>
                <a:cs typeface="Arial"/>
              </a:rPr>
              <a:t>chú</a:t>
            </a:r>
            <a:r>
              <a:rPr sz="14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FF0000"/>
                </a:solidFill>
                <a:latin typeface="Arial"/>
                <a:cs typeface="Arial"/>
              </a:rPr>
              <a:t>ý</a:t>
            </a: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đến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những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người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nhận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nhận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được</a:t>
            </a:r>
            <a:r>
              <a:rPr sz="1400" spc="47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cùng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một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loại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27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156413"/>
            <a:ext cx="1256030" cy="31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644" y="4684483"/>
            <a:ext cx="3717290" cy="1530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7684" y="3078479"/>
            <a:ext cx="1210309" cy="159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1720" y="2103120"/>
            <a:ext cx="4044950" cy="2216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879" y="4011929"/>
            <a:ext cx="3230880" cy="551180"/>
          </a:xfrm>
          <a:custGeom>
            <a:avLst/>
            <a:gdLst/>
            <a:ahLst/>
            <a:cxnLst/>
            <a:rect l="l" t="t" r="r" b="b"/>
            <a:pathLst>
              <a:path w="3230879" h="551179">
                <a:moveTo>
                  <a:pt x="3154679" y="95250"/>
                </a:moveTo>
                <a:lnTo>
                  <a:pt x="76200" y="95250"/>
                </a:lnTo>
                <a:lnTo>
                  <a:pt x="46355" y="100965"/>
                </a:lnTo>
                <a:lnTo>
                  <a:pt x="22225" y="117475"/>
                </a:lnTo>
                <a:lnTo>
                  <a:pt x="5715" y="141605"/>
                </a:lnTo>
                <a:lnTo>
                  <a:pt x="0" y="171450"/>
                </a:lnTo>
                <a:lnTo>
                  <a:pt x="0" y="474980"/>
                </a:lnTo>
                <a:lnTo>
                  <a:pt x="5715" y="504190"/>
                </a:lnTo>
                <a:lnTo>
                  <a:pt x="22225" y="528320"/>
                </a:lnTo>
                <a:lnTo>
                  <a:pt x="46355" y="544830"/>
                </a:lnTo>
                <a:lnTo>
                  <a:pt x="76200" y="551180"/>
                </a:lnTo>
                <a:lnTo>
                  <a:pt x="3154679" y="551180"/>
                </a:lnTo>
                <a:lnTo>
                  <a:pt x="3184525" y="544830"/>
                </a:lnTo>
                <a:lnTo>
                  <a:pt x="3208654" y="528320"/>
                </a:lnTo>
                <a:lnTo>
                  <a:pt x="3225165" y="504190"/>
                </a:lnTo>
                <a:lnTo>
                  <a:pt x="3230879" y="474980"/>
                </a:lnTo>
                <a:lnTo>
                  <a:pt x="3230879" y="171450"/>
                </a:lnTo>
                <a:lnTo>
                  <a:pt x="3225165" y="141605"/>
                </a:lnTo>
                <a:lnTo>
                  <a:pt x="3208654" y="117475"/>
                </a:lnTo>
                <a:lnTo>
                  <a:pt x="3184525" y="100965"/>
                </a:lnTo>
                <a:lnTo>
                  <a:pt x="3154679" y="95250"/>
                </a:lnTo>
                <a:close/>
              </a:path>
              <a:path w="3230879" h="551179">
                <a:moveTo>
                  <a:pt x="989965" y="0"/>
                </a:moveTo>
                <a:lnTo>
                  <a:pt x="538480" y="95250"/>
                </a:lnTo>
                <a:lnTo>
                  <a:pt x="1346200" y="95250"/>
                </a:lnTo>
                <a:lnTo>
                  <a:pt x="9899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6879" y="4011929"/>
            <a:ext cx="3230880" cy="551180"/>
          </a:xfrm>
          <a:custGeom>
            <a:avLst/>
            <a:gdLst/>
            <a:ahLst/>
            <a:cxnLst/>
            <a:rect l="l" t="t" r="r" b="b"/>
            <a:pathLst>
              <a:path w="3230879" h="551179">
                <a:moveTo>
                  <a:pt x="0" y="171450"/>
                </a:moveTo>
                <a:lnTo>
                  <a:pt x="5715" y="141605"/>
                </a:lnTo>
                <a:lnTo>
                  <a:pt x="22225" y="117475"/>
                </a:lnTo>
                <a:lnTo>
                  <a:pt x="46355" y="100965"/>
                </a:lnTo>
                <a:lnTo>
                  <a:pt x="76200" y="95250"/>
                </a:lnTo>
                <a:lnTo>
                  <a:pt x="538480" y="95250"/>
                </a:lnTo>
                <a:lnTo>
                  <a:pt x="989965" y="0"/>
                </a:lnTo>
                <a:lnTo>
                  <a:pt x="1346200" y="95250"/>
                </a:lnTo>
                <a:lnTo>
                  <a:pt x="3154679" y="95250"/>
                </a:lnTo>
                <a:lnTo>
                  <a:pt x="3184525" y="100965"/>
                </a:lnTo>
                <a:lnTo>
                  <a:pt x="3208654" y="117475"/>
                </a:lnTo>
                <a:lnTo>
                  <a:pt x="3225165" y="141605"/>
                </a:lnTo>
                <a:lnTo>
                  <a:pt x="3230879" y="171450"/>
                </a:lnTo>
                <a:lnTo>
                  <a:pt x="3230879" y="285115"/>
                </a:lnTo>
                <a:lnTo>
                  <a:pt x="3230879" y="474980"/>
                </a:lnTo>
                <a:lnTo>
                  <a:pt x="3225165" y="504190"/>
                </a:lnTo>
                <a:lnTo>
                  <a:pt x="3208654" y="528320"/>
                </a:lnTo>
                <a:lnTo>
                  <a:pt x="3184525" y="544830"/>
                </a:lnTo>
                <a:lnTo>
                  <a:pt x="3154679" y="551180"/>
                </a:lnTo>
                <a:lnTo>
                  <a:pt x="1346200" y="551180"/>
                </a:lnTo>
                <a:lnTo>
                  <a:pt x="538480" y="551180"/>
                </a:lnTo>
                <a:lnTo>
                  <a:pt x="76200" y="551180"/>
                </a:lnTo>
                <a:lnTo>
                  <a:pt x="46355" y="544830"/>
                </a:lnTo>
                <a:lnTo>
                  <a:pt x="22225" y="528320"/>
                </a:lnTo>
                <a:lnTo>
                  <a:pt x="5715" y="504190"/>
                </a:lnTo>
                <a:lnTo>
                  <a:pt x="0" y="474980"/>
                </a:lnTo>
                <a:lnTo>
                  <a:pt x="0" y="285115"/>
                </a:lnTo>
                <a:lnTo>
                  <a:pt x="0" y="171450"/>
                </a:lnTo>
                <a:close/>
              </a:path>
            </a:pathLst>
          </a:custGeom>
          <a:ln w="9144">
            <a:solidFill>
              <a:srgbClr val="007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031" y="194564"/>
            <a:ext cx="628015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</a:pPr>
            <a:r>
              <a:rPr spc="-25" dirty="0"/>
              <a:t>3. </a:t>
            </a:r>
            <a:r>
              <a:rPr sz="2400" spc="-5" dirty="0"/>
              <a:t>Các </a:t>
            </a:r>
            <a:r>
              <a:rPr sz="2400" dirty="0"/>
              <a:t>biện pháp bảo </a:t>
            </a:r>
            <a:r>
              <a:rPr sz="2400" spc="-5" dirty="0"/>
              <a:t>mật </a:t>
            </a:r>
            <a:r>
              <a:rPr sz="2400" dirty="0"/>
              <a:t>thông </a:t>
            </a:r>
            <a:r>
              <a:rPr sz="2400" spc="-5" dirty="0"/>
              <a:t>tin </a:t>
            </a:r>
            <a:r>
              <a:rPr sz="2400" dirty="0"/>
              <a:t>cho</a:t>
            </a:r>
            <a:r>
              <a:rPr sz="2400" spc="5" dirty="0"/>
              <a:t> </a:t>
            </a:r>
            <a:r>
              <a:rPr sz="2400" spc="-5" dirty="0"/>
              <a:t>PC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244856" y="559663"/>
            <a:ext cx="8871585" cy="10572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Để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ngăn ngừa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sự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lây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lan của nhiễm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trùng,</a:t>
            </a:r>
            <a:endParaRPr sz="2000">
              <a:latin typeface="Arial"/>
              <a:cs typeface="Arial"/>
            </a:endParaRPr>
          </a:p>
          <a:p>
            <a:pPr marL="2033270" marR="5080">
              <a:lnSpc>
                <a:spcPct val="108500"/>
              </a:lnSpc>
              <a:spcBef>
                <a:spcPts val="15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điều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quan trọng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là phải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luôn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luôn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thực hiện các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biện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pháp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  ninh!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323" y="1755774"/>
            <a:ext cx="4131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(1)</a:t>
            </a:r>
            <a:r>
              <a:rPr sz="1600" b="1" spc="-5" dirty="0">
                <a:latin typeface="Arial"/>
                <a:cs typeface="Arial"/>
              </a:rPr>
              <a:t>Windows Update là phiên </a:t>
            </a:r>
            <a:r>
              <a:rPr sz="1600" b="1" dirty="0">
                <a:latin typeface="Arial"/>
                <a:cs typeface="Arial"/>
              </a:rPr>
              <a:t>bản </a:t>
            </a:r>
            <a:r>
              <a:rPr sz="1600" b="1" spc="-5" dirty="0">
                <a:latin typeface="Arial"/>
                <a:cs typeface="Arial"/>
              </a:rPr>
              <a:t>mới nhất.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634" y="1701825"/>
            <a:ext cx="3726179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marR="5080" indent="-376555">
              <a:lnSpc>
                <a:spcPct val="1169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(2)Phần </a:t>
            </a:r>
            <a:r>
              <a:rPr sz="1600" b="1" spc="-5" dirty="0">
                <a:latin typeface="Arial"/>
                <a:cs typeface="Arial"/>
              </a:rPr>
              <a:t>mềm chống vi-rút </a:t>
            </a:r>
            <a:r>
              <a:rPr sz="1600" spc="-5" dirty="0">
                <a:latin typeface="Arial"/>
                <a:cs typeface="Arial"/>
              </a:rPr>
              <a:t>(F-Secure)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là  mới nhất.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8279" y="3796665"/>
            <a:ext cx="3522979" cy="29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ts val="107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3. </a:t>
            </a:r>
            <a:r>
              <a:rPr sz="900" spc="-5" dirty="0">
                <a:latin typeface="Arial"/>
                <a:cs typeface="Arial"/>
              </a:rPr>
              <a:t>Hãy </a:t>
            </a:r>
            <a:r>
              <a:rPr sz="900" dirty="0">
                <a:latin typeface="Arial"/>
                <a:cs typeface="Arial"/>
              </a:rPr>
              <a:t>đảm bảo </a:t>
            </a:r>
            <a:r>
              <a:rPr sz="900" spc="-5" dirty="0">
                <a:latin typeface="Arial"/>
                <a:cs typeface="Arial"/>
              </a:rPr>
              <a:t>rằng "</a:t>
            </a:r>
            <a:r>
              <a:rPr sz="900" b="1" spc="-5" dirty="0">
                <a:solidFill>
                  <a:srgbClr val="00AE50"/>
                </a:solidFill>
                <a:latin typeface="Arial"/>
                <a:cs typeface="Arial"/>
              </a:rPr>
              <a:t>Máy tính </a:t>
            </a:r>
            <a:r>
              <a:rPr sz="900" b="1" dirty="0">
                <a:solidFill>
                  <a:srgbClr val="00AE50"/>
                </a:solidFill>
                <a:latin typeface="Arial"/>
                <a:cs typeface="Arial"/>
              </a:rPr>
              <a:t>của </a:t>
            </a:r>
            <a:r>
              <a:rPr sz="900" b="1" spc="-5" dirty="0">
                <a:solidFill>
                  <a:srgbClr val="00AE50"/>
                </a:solidFill>
                <a:latin typeface="Arial"/>
                <a:cs typeface="Arial"/>
              </a:rPr>
              <a:t>bạn được bảo vệ </a:t>
            </a:r>
            <a:r>
              <a:rPr sz="900" dirty="0">
                <a:latin typeface="Arial"/>
                <a:cs typeface="Arial"/>
              </a:rPr>
              <a:t>"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được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75"/>
              </a:lnSpc>
              <a:tabLst>
                <a:tab pos="343535" algn="l"/>
                <a:tab pos="2795270" algn="l"/>
              </a:tabLst>
            </a:pPr>
            <a:r>
              <a:rPr sz="900" strike="sngStrike" dirty="0">
                <a:latin typeface="Arial"/>
                <a:cs typeface="Arial"/>
              </a:rPr>
              <a:t> 	</a:t>
            </a:r>
            <a:r>
              <a:rPr sz="900" strike="sngStrike" spc="-5" dirty="0">
                <a:latin typeface="Arial"/>
                <a:cs typeface="Arial"/>
              </a:rPr>
              <a:t>hiển</a:t>
            </a:r>
            <a:r>
              <a:rPr sz="900" strike="sngStrike" spc="-90" dirty="0">
                <a:latin typeface="Arial"/>
                <a:cs typeface="Arial"/>
              </a:rPr>
              <a:t> </a:t>
            </a:r>
            <a:r>
              <a:rPr sz="900" strike="sngStrike" dirty="0">
                <a:latin typeface="Arial"/>
                <a:cs typeface="Arial"/>
              </a:rPr>
              <a:t>thị.	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323" y="4279544"/>
            <a:ext cx="405511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206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(3) </a:t>
            </a:r>
            <a:r>
              <a:rPr sz="1600" b="1" spc="-10" dirty="0">
                <a:latin typeface="Arial"/>
                <a:cs typeface="Arial"/>
              </a:rPr>
              <a:t>Hệ </a:t>
            </a:r>
            <a:r>
              <a:rPr sz="1600" b="1" spc="-5" dirty="0">
                <a:latin typeface="Arial"/>
                <a:cs typeface="Arial"/>
              </a:rPr>
              <a:t>thống </a:t>
            </a:r>
            <a:r>
              <a:rPr sz="1600" b="1" dirty="0">
                <a:latin typeface="Arial"/>
                <a:cs typeface="Arial"/>
              </a:rPr>
              <a:t>quản </a:t>
            </a:r>
            <a:r>
              <a:rPr sz="1600" b="1" spc="-5" dirty="0">
                <a:latin typeface="Arial"/>
                <a:cs typeface="Arial"/>
              </a:rPr>
              <a:t>lý </a:t>
            </a:r>
            <a:r>
              <a:rPr sz="1600" b="1" dirty="0">
                <a:latin typeface="Arial"/>
                <a:cs typeface="Arial"/>
              </a:rPr>
              <a:t>tài </a:t>
            </a:r>
            <a:r>
              <a:rPr sz="1600" b="1" spc="-5" dirty="0">
                <a:latin typeface="Arial"/>
                <a:cs typeface="Arial"/>
              </a:rPr>
              <a:t>sản CNTT</a:t>
            </a:r>
            <a:r>
              <a:rPr sz="1600" b="1" spc="-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(MCore)  đã được cài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đặt.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0619" y="6242138"/>
            <a:ext cx="1444625" cy="98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450" y="2131060"/>
            <a:ext cx="4252214" cy="2163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6736"/>
            <a:ext cx="37985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&lt; Tóm </a:t>
            </a:r>
            <a:r>
              <a:rPr sz="2600" spc="-5" dirty="0"/>
              <a:t>tắt </a:t>
            </a:r>
            <a:r>
              <a:rPr sz="2600" dirty="0"/>
              <a:t>các </a:t>
            </a:r>
            <a:r>
              <a:rPr sz="2600" spc="-5" dirty="0"/>
              <a:t>biện</a:t>
            </a:r>
            <a:r>
              <a:rPr sz="2600" spc="-70" dirty="0"/>
              <a:t> </a:t>
            </a:r>
            <a:r>
              <a:rPr sz="2600" dirty="0"/>
              <a:t>pháp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8739" y="449326"/>
            <a:ext cx="8993505" cy="580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7820">
              <a:lnSpc>
                <a:spcPts val="2865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chống </a:t>
            </a:r>
            <a:r>
              <a:rPr sz="2600" b="1" spc="-5" dirty="0">
                <a:latin typeface="Arial"/>
                <a:cs typeface="Arial"/>
              </a:rPr>
              <a:t>lại </a:t>
            </a:r>
            <a:r>
              <a:rPr sz="2600" b="1" dirty="0">
                <a:latin typeface="Arial"/>
                <a:cs typeface="Arial"/>
              </a:rPr>
              <a:t>các </a:t>
            </a:r>
            <a:r>
              <a:rPr sz="2600" b="1" spc="-5" dirty="0">
                <a:latin typeface="Arial"/>
                <a:cs typeface="Arial"/>
              </a:rPr>
              <a:t>email </a:t>
            </a:r>
            <a:r>
              <a:rPr sz="2600" b="1" dirty="0">
                <a:latin typeface="Arial"/>
                <a:cs typeface="Arial"/>
              </a:rPr>
              <a:t>đáng</a:t>
            </a:r>
            <a:r>
              <a:rPr sz="2600" b="1" spc="-9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ngờ&gt;</a:t>
            </a:r>
            <a:endParaRPr sz="2600">
              <a:latin typeface="Arial"/>
              <a:cs typeface="Arial"/>
            </a:endParaRPr>
          </a:p>
          <a:p>
            <a:pPr marL="527685" indent="-515620">
              <a:lnSpc>
                <a:spcPts val="2625"/>
              </a:lnSpc>
              <a:buSzPct val="109090"/>
              <a:buAutoNum type="arabicPeriod"/>
              <a:tabLst>
                <a:tab pos="527685" algn="l"/>
                <a:tab pos="52832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Phát triển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khả năng phân biệt email đáng</a:t>
            </a:r>
            <a:r>
              <a:rPr sz="2200" b="1" u="heavy" spc="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ngờ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2200">
              <a:latin typeface="Arial"/>
              <a:cs typeface="Arial"/>
            </a:endParaRPr>
          </a:p>
          <a:p>
            <a:pPr marL="830580" lvl="1" indent="-303530">
              <a:lnSpc>
                <a:spcPct val="100000"/>
              </a:lnSpc>
              <a:spcBef>
                <a:spcPts val="245"/>
              </a:spcBef>
              <a:buAutoNum type="arabicParenBoth"/>
              <a:tabLst>
                <a:tab pos="831215" algn="l"/>
              </a:tabLst>
            </a:pPr>
            <a:r>
              <a:rPr sz="1600" spc="-5" dirty="0">
                <a:latin typeface="Arial"/>
                <a:cs typeface="Arial"/>
              </a:rPr>
              <a:t>Người gửi không </a:t>
            </a:r>
            <a:r>
              <a:rPr sz="1600" dirty="0">
                <a:latin typeface="Arial"/>
                <a:cs typeface="Arial"/>
              </a:rPr>
              <a:t>bị </a:t>
            </a:r>
            <a:r>
              <a:rPr sz="1600" spc="-5" dirty="0">
                <a:latin typeface="Arial"/>
                <a:cs typeface="Arial"/>
              </a:rPr>
              <a:t>giả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mạo.</a:t>
            </a:r>
            <a:endParaRPr sz="1600">
              <a:latin typeface="Arial"/>
              <a:cs typeface="Arial"/>
            </a:endParaRPr>
          </a:p>
          <a:p>
            <a:pPr marL="830580" lvl="1" indent="-303530">
              <a:lnSpc>
                <a:spcPct val="100000"/>
              </a:lnSpc>
              <a:spcBef>
                <a:spcPts val="275"/>
              </a:spcBef>
              <a:buAutoNum type="arabicParenBoth"/>
              <a:tabLst>
                <a:tab pos="831215" algn="l"/>
              </a:tabLst>
            </a:pPr>
            <a:r>
              <a:rPr sz="1600" spc="-5" dirty="0">
                <a:latin typeface="Arial"/>
                <a:cs typeface="Arial"/>
              </a:rPr>
              <a:t>Nội dung / </a:t>
            </a:r>
            <a:r>
              <a:rPr sz="1600" dirty="0">
                <a:latin typeface="Arial"/>
                <a:cs typeface="Arial"/>
              </a:rPr>
              <a:t>văn </a:t>
            </a:r>
            <a:r>
              <a:rPr sz="1600" spc="-5" dirty="0">
                <a:latin typeface="Arial"/>
                <a:cs typeface="Arial"/>
              </a:rPr>
              <a:t>bản </a:t>
            </a:r>
            <a:r>
              <a:rPr sz="1600" spc="-10" dirty="0">
                <a:latin typeface="Arial"/>
                <a:cs typeface="Arial"/>
              </a:rPr>
              <a:t>không </a:t>
            </a:r>
            <a:r>
              <a:rPr sz="1600" spc="-5" dirty="0">
                <a:latin typeface="Arial"/>
                <a:cs typeface="Arial"/>
              </a:rPr>
              <a:t>thúc đẩy nỗi </a:t>
            </a:r>
            <a:r>
              <a:rPr sz="1600" dirty="0">
                <a:latin typeface="Arial"/>
                <a:cs typeface="Arial"/>
              </a:rPr>
              <a:t>sợ </a:t>
            </a:r>
            <a:r>
              <a:rPr sz="1600" spc="-5" dirty="0">
                <a:latin typeface="Arial"/>
                <a:cs typeface="Arial"/>
              </a:rPr>
              <a:t>hãi và muốn người </a:t>
            </a:r>
            <a:r>
              <a:rPr sz="1600" dirty="0">
                <a:latin typeface="Arial"/>
                <a:cs typeface="Arial"/>
              </a:rPr>
              <a:t>nhận kiểm </a:t>
            </a:r>
            <a:r>
              <a:rPr sz="1600" spc="-5" dirty="0">
                <a:latin typeface="Arial"/>
                <a:cs typeface="Arial"/>
              </a:rPr>
              <a:t>tra ngay lập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tức.</a:t>
            </a:r>
            <a:endParaRPr sz="1600">
              <a:latin typeface="Arial"/>
              <a:cs typeface="Arial"/>
            </a:endParaRPr>
          </a:p>
          <a:p>
            <a:pPr marL="830580" lvl="1" indent="-303530">
              <a:lnSpc>
                <a:spcPct val="100000"/>
              </a:lnSpc>
              <a:spcBef>
                <a:spcPts val="245"/>
              </a:spcBef>
              <a:buAutoNum type="arabicParenBoth"/>
              <a:tabLst>
                <a:tab pos="831215" algn="l"/>
              </a:tabLst>
            </a:pPr>
            <a:r>
              <a:rPr sz="1600" spc="-5" dirty="0">
                <a:latin typeface="Arial"/>
                <a:cs typeface="Arial"/>
              </a:rPr>
              <a:t>Không có liên </a:t>
            </a:r>
            <a:r>
              <a:rPr sz="1600" dirty="0">
                <a:latin typeface="Arial"/>
                <a:cs typeface="Arial"/>
              </a:rPr>
              <a:t>kết </a:t>
            </a:r>
            <a:r>
              <a:rPr sz="1600" spc="-10" dirty="0">
                <a:latin typeface="Arial"/>
                <a:cs typeface="Arial"/>
              </a:rPr>
              <a:t>URL đính </a:t>
            </a:r>
            <a:r>
              <a:rPr sz="1600" dirty="0">
                <a:latin typeface="Arial"/>
                <a:cs typeface="Arial"/>
              </a:rPr>
              <a:t>kèm để </a:t>
            </a:r>
            <a:r>
              <a:rPr sz="1600" spc="-5" dirty="0">
                <a:latin typeface="Arial"/>
                <a:cs typeface="Arial"/>
              </a:rPr>
              <a:t>hướng dẫn đến trang web </a:t>
            </a:r>
            <a:r>
              <a:rPr sz="1600" spc="5" dirty="0">
                <a:latin typeface="Arial"/>
                <a:cs typeface="Arial"/>
              </a:rPr>
              <a:t>có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hại.</a:t>
            </a:r>
            <a:endParaRPr sz="1600">
              <a:latin typeface="Arial"/>
              <a:cs typeface="Arial"/>
            </a:endParaRPr>
          </a:p>
          <a:p>
            <a:pPr marL="830580" lvl="1" indent="-303530">
              <a:lnSpc>
                <a:spcPts val="1825"/>
              </a:lnSpc>
              <a:spcBef>
                <a:spcPts val="515"/>
              </a:spcBef>
              <a:buAutoNum type="arabicParenBoth"/>
              <a:tabLst>
                <a:tab pos="831215" algn="l"/>
              </a:tabLst>
            </a:pPr>
            <a:r>
              <a:rPr sz="1600" spc="-5" dirty="0">
                <a:latin typeface="Arial"/>
                <a:cs typeface="Arial"/>
              </a:rPr>
              <a:t>Nội </a:t>
            </a:r>
            <a:r>
              <a:rPr sz="1600" dirty="0">
                <a:latin typeface="Arial"/>
                <a:cs typeface="Arial"/>
              </a:rPr>
              <a:t>dung không </a:t>
            </a:r>
            <a:r>
              <a:rPr sz="1600" spc="-5" dirty="0">
                <a:latin typeface="Arial"/>
                <a:cs typeface="Arial"/>
              </a:rPr>
              <a:t>nhắc người nhận mở tệp </a:t>
            </a:r>
            <a:r>
              <a:rPr sz="1600" spc="-10" dirty="0">
                <a:latin typeface="Arial"/>
                <a:cs typeface="Arial"/>
              </a:rPr>
              <a:t>đính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kèm.</a:t>
            </a:r>
            <a:endParaRPr sz="1600">
              <a:latin typeface="Arial"/>
              <a:cs typeface="Arial"/>
            </a:endParaRPr>
          </a:p>
          <a:p>
            <a:pPr marL="984885">
              <a:lnSpc>
                <a:spcPts val="1825"/>
              </a:lnSpc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Lưu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ý: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Không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nhấp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vào "Bật nội dung" và "Bật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editing".</a:t>
            </a:r>
            <a:endParaRPr sz="1600">
              <a:latin typeface="Arial"/>
              <a:cs typeface="Arial"/>
            </a:endParaRPr>
          </a:p>
          <a:p>
            <a:pPr marL="830580" lvl="1" indent="-303530">
              <a:lnSpc>
                <a:spcPct val="100000"/>
              </a:lnSpc>
              <a:spcBef>
                <a:spcPts val="815"/>
              </a:spcBef>
              <a:buAutoNum type="arabicParenBoth" startAt="5"/>
              <a:tabLst>
                <a:tab pos="831215" algn="l"/>
              </a:tabLst>
            </a:pPr>
            <a:r>
              <a:rPr sz="1600" spc="-5" dirty="0">
                <a:latin typeface="Arial"/>
                <a:cs typeface="Arial"/>
              </a:rPr>
              <a:t>Nội </a:t>
            </a:r>
            <a:r>
              <a:rPr sz="1600" dirty="0">
                <a:latin typeface="Arial"/>
                <a:cs typeface="Arial"/>
              </a:rPr>
              <a:t>dung không </a:t>
            </a:r>
            <a:r>
              <a:rPr sz="1600" spc="-5" dirty="0">
                <a:latin typeface="Arial"/>
                <a:cs typeface="Arial"/>
              </a:rPr>
              <a:t>yêu </a:t>
            </a:r>
            <a:r>
              <a:rPr sz="1600" dirty="0">
                <a:latin typeface="Arial"/>
                <a:cs typeface="Arial"/>
              </a:rPr>
              <a:t>cầu </a:t>
            </a:r>
            <a:r>
              <a:rPr sz="1600" spc="-5" dirty="0">
                <a:latin typeface="Arial"/>
                <a:cs typeface="Arial"/>
              </a:rPr>
              <a:t>nhập ID hoặc mật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khẩu.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AutoNum type="arabicParenBoth" startAt="5"/>
            </a:pPr>
            <a:endParaRPr sz="16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SzPct val="109090"/>
              <a:buAutoNum type="arabicPeriod"/>
              <a:tabLst>
                <a:tab pos="527685" algn="l"/>
                <a:tab pos="52832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Nếu bạn cảm thấy nghi ngờ, đừng ngần ngại báo cáo</a:t>
            </a:r>
            <a:r>
              <a:rPr sz="2200" b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với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560"/>
              </a:spcBef>
            </a:pP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'Liên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hệ 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phụ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trách báo cáo</a:t>
            </a:r>
            <a:r>
              <a:rPr sz="22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spammail'</a:t>
            </a:r>
            <a:r>
              <a:rPr sz="22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63905" lvl="1" indent="-304165">
              <a:lnSpc>
                <a:spcPct val="100000"/>
              </a:lnSpc>
              <a:spcBef>
                <a:spcPts val="495"/>
              </a:spcBef>
              <a:buAutoNum type="arabicParenBoth"/>
              <a:tabLst>
                <a:tab pos="764540" algn="l"/>
              </a:tabLst>
            </a:pPr>
            <a:r>
              <a:rPr sz="1600" spc="-5" dirty="0">
                <a:latin typeface="Arial"/>
                <a:cs typeface="Arial"/>
              </a:rPr>
              <a:t>Báo cáo cho </a:t>
            </a:r>
            <a:r>
              <a:rPr sz="1600" dirty="0">
                <a:latin typeface="Arial"/>
                <a:cs typeface="Arial"/>
              </a:rPr>
              <a:t>cửa sổ </a:t>
            </a:r>
            <a:r>
              <a:rPr sz="1600" spc="-5" dirty="0">
                <a:latin typeface="Arial"/>
                <a:cs typeface="Arial"/>
              </a:rPr>
              <a:t>liên </a:t>
            </a:r>
            <a:r>
              <a:rPr sz="1600" dirty="0">
                <a:latin typeface="Arial"/>
                <a:cs typeface="Arial"/>
              </a:rPr>
              <a:t>hệ </a:t>
            </a:r>
            <a:r>
              <a:rPr sz="1600" spc="-5" dirty="0">
                <a:latin typeface="Arial"/>
                <a:cs typeface="Arial"/>
              </a:rPr>
              <a:t>nếu bạn cảm thấy </a:t>
            </a:r>
            <a:r>
              <a:rPr sz="1600" dirty="0">
                <a:latin typeface="Arial"/>
                <a:cs typeface="Arial"/>
              </a:rPr>
              <a:t>đó </a:t>
            </a:r>
            <a:r>
              <a:rPr sz="1600" spc="-5" dirty="0">
                <a:latin typeface="Arial"/>
                <a:cs typeface="Arial"/>
              </a:rPr>
              <a:t>là email </a:t>
            </a:r>
            <a:r>
              <a:rPr sz="1600" spc="-10" dirty="0">
                <a:latin typeface="Arial"/>
                <a:cs typeface="Arial"/>
              </a:rPr>
              <a:t>đáng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ngờ.</a:t>
            </a:r>
            <a:endParaRPr sz="1600">
              <a:latin typeface="Arial"/>
              <a:cs typeface="Arial"/>
            </a:endParaRPr>
          </a:p>
          <a:p>
            <a:pPr marL="760730" lvl="1" indent="-304165">
              <a:lnSpc>
                <a:spcPct val="100000"/>
              </a:lnSpc>
              <a:spcBef>
                <a:spcPts val="325"/>
              </a:spcBef>
              <a:buAutoNum type="arabicParenBoth"/>
              <a:tabLst>
                <a:tab pos="761365" algn="l"/>
              </a:tabLst>
            </a:pPr>
            <a:r>
              <a:rPr sz="1600" spc="-5" dirty="0">
                <a:latin typeface="Arial"/>
                <a:cs typeface="Arial"/>
              </a:rPr>
              <a:t>Báo cáo cho nó ngay </a:t>
            </a:r>
            <a:r>
              <a:rPr sz="1600" spc="5" dirty="0">
                <a:latin typeface="Arial"/>
                <a:cs typeface="Arial"/>
              </a:rPr>
              <a:t>cả </a:t>
            </a:r>
            <a:r>
              <a:rPr sz="1600" spc="-5" dirty="0">
                <a:latin typeface="Arial"/>
                <a:cs typeface="Arial"/>
              </a:rPr>
              <a:t>sau khi bạn opened </a:t>
            </a:r>
            <a:r>
              <a:rPr sz="1600" dirty="0">
                <a:latin typeface="Arial"/>
                <a:cs typeface="Arial"/>
              </a:rPr>
              <a:t>tập tin </a:t>
            </a:r>
            <a:r>
              <a:rPr sz="1600" spc="-10" dirty="0">
                <a:latin typeface="Arial"/>
                <a:cs typeface="Arial"/>
              </a:rPr>
              <a:t>đính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kèm.</a:t>
            </a:r>
            <a:endParaRPr sz="1600">
              <a:latin typeface="Arial"/>
              <a:cs typeface="Arial"/>
            </a:endParaRPr>
          </a:p>
          <a:p>
            <a:pPr marL="760730" lvl="1" indent="-304165">
              <a:lnSpc>
                <a:spcPct val="100000"/>
              </a:lnSpc>
              <a:spcBef>
                <a:spcPts val="710"/>
              </a:spcBef>
              <a:buAutoNum type="arabicParenBoth"/>
              <a:tabLst>
                <a:tab pos="761365" algn="l"/>
              </a:tabLst>
            </a:pPr>
            <a:r>
              <a:rPr sz="1600" spc="-5" dirty="0">
                <a:latin typeface="Arial"/>
                <a:cs typeface="Arial"/>
              </a:rPr>
              <a:t>Báo cáo cho nó ngay </a:t>
            </a:r>
            <a:r>
              <a:rPr sz="1600" spc="5" dirty="0">
                <a:latin typeface="Arial"/>
                <a:cs typeface="Arial"/>
              </a:rPr>
              <a:t>cả </a:t>
            </a:r>
            <a:r>
              <a:rPr sz="1600" spc="-5" dirty="0">
                <a:latin typeface="Arial"/>
                <a:cs typeface="Arial"/>
              </a:rPr>
              <a:t>sau khi bạn truy </a:t>
            </a:r>
            <a:r>
              <a:rPr sz="1600" dirty="0">
                <a:latin typeface="Arial"/>
                <a:cs typeface="Arial"/>
              </a:rPr>
              <a:t>cập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URL.</a:t>
            </a:r>
            <a:endParaRPr sz="16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480"/>
              </a:spcBef>
              <a:buSzPct val="109090"/>
              <a:buAutoNum type="arabicPeriod" startAt="3"/>
              <a:tabLst>
                <a:tab pos="527685" algn="l"/>
                <a:tab pos="528320" algn="l"/>
              </a:tabLst>
            </a:pP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Thực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hiện triệt để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các biện pháp bảo mật thông tin cho</a:t>
            </a:r>
            <a:r>
              <a:rPr sz="2200" b="1" u="heavy" spc="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PC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844550" marR="1215390" lvl="1" indent="-317500">
              <a:lnSpc>
                <a:spcPts val="1780"/>
              </a:lnSpc>
              <a:spcBef>
                <a:spcPts val="820"/>
              </a:spcBef>
              <a:buAutoNum type="arabicParenBoth"/>
              <a:tabLst>
                <a:tab pos="831215" algn="l"/>
              </a:tabLst>
            </a:pPr>
            <a:r>
              <a:rPr sz="1600" spc="-5" dirty="0">
                <a:latin typeface="Arial"/>
                <a:cs typeface="Arial"/>
              </a:rPr>
              <a:t>Điều </a:t>
            </a:r>
            <a:r>
              <a:rPr sz="1600" dirty="0">
                <a:latin typeface="Arial"/>
                <a:cs typeface="Arial"/>
              </a:rPr>
              <a:t>quan trọng là </a:t>
            </a:r>
            <a:r>
              <a:rPr sz="1600" spc="-5" dirty="0">
                <a:latin typeface="Arial"/>
                <a:cs typeface="Arial"/>
              </a:rPr>
              <a:t>phải cập </a:t>
            </a:r>
            <a:r>
              <a:rPr sz="1600" dirty="0">
                <a:latin typeface="Arial"/>
                <a:cs typeface="Arial"/>
              </a:rPr>
              <a:t>nhật </a:t>
            </a:r>
            <a:r>
              <a:rPr sz="1600" spc="-5" dirty="0">
                <a:latin typeface="Arial"/>
                <a:cs typeface="Arial"/>
              </a:rPr>
              <a:t>Windows Update </a:t>
            </a:r>
            <a:r>
              <a:rPr sz="1600" dirty="0">
                <a:latin typeface="Arial"/>
                <a:cs typeface="Arial"/>
              </a:rPr>
              <a:t>và phần mềm </a:t>
            </a:r>
            <a:r>
              <a:rPr sz="1600" spc="-5" dirty="0">
                <a:latin typeface="Arial"/>
                <a:cs typeface="Arial"/>
              </a:rPr>
              <a:t>chống vi-rút  để ngăn ngừa </a:t>
            </a:r>
            <a:r>
              <a:rPr sz="1600" dirty="0">
                <a:latin typeface="Arial"/>
                <a:cs typeface="Arial"/>
              </a:rPr>
              <a:t>nhiễm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virus!</a:t>
            </a:r>
            <a:endParaRPr sz="1600">
              <a:latin typeface="Arial"/>
              <a:cs typeface="Arial"/>
            </a:endParaRPr>
          </a:p>
          <a:p>
            <a:pPr marL="830580" lvl="1" indent="-303530">
              <a:lnSpc>
                <a:spcPct val="100000"/>
              </a:lnSpc>
              <a:spcBef>
                <a:spcPts val="695"/>
              </a:spcBef>
              <a:buAutoNum type="arabicParenBoth"/>
              <a:tabLst>
                <a:tab pos="831215" algn="l"/>
              </a:tabLst>
            </a:pPr>
            <a:r>
              <a:rPr sz="1600" dirty="0">
                <a:latin typeface="Arial"/>
                <a:cs typeface="Arial"/>
              </a:rPr>
              <a:t>Nếu </a:t>
            </a:r>
            <a:r>
              <a:rPr sz="1600" spc="-5" dirty="0">
                <a:latin typeface="Arial"/>
                <a:cs typeface="Arial"/>
              </a:rPr>
              <a:t>có thể có nhiễm vi-rút, hãy thực hiện quét </a:t>
            </a:r>
            <a:r>
              <a:rPr sz="1600" dirty="0">
                <a:latin typeface="Arial"/>
                <a:cs typeface="Arial"/>
              </a:rPr>
              <a:t>toàn </a:t>
            </a:r>
            <a:r>
              <a:rPr sz="1600" spc="-5" dirty="0">
                <a:latin typeface="Arial"/>
                <a:cs typeface="Arial"/>
              </a:rPr>
              <a:t>bộ mà </a:t>
            </a:r>
            <a:r>
              <a:rPr sz="1600" dirty="0">
                <a:latin typeface="Arial"/>
                <a:cs typeface="Arial"/>
              </a:rPr>
              <a:t>không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dự!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5884" y="3546983"/>
            <a:ext cx="1151254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29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08748"/>
            <a:ext cx="1255268" cy="3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619" y="6593840"/>
            <a:ext cx="1444625" cy="9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420" y="264667"/>
            <a:ext cx="676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/>
              <a:t>1</a:t>
            </a:r>
            <a:r>
              <a:rPr sz="2400" dirty="0"/>
              <a:t>. </a:t>
            </a:r>
            <a:r>
              <a:rPr sz="2400" spc="-5" dirty="0"/>
              <a:t>Xếp hạng các mối </a:t>
            </a:r>
            <a:r>
              <a:rPr sz="2400" dirty="0"/>
              <a:t>đe </a:t>
            </a:r>
            <a:r>
              <a:rPr sz="2400" spc="-5" dirty="0"/>
              <a:t>dọa </a:t>
            </a:r>
            <a:r>
              <a:rPr sz="2400" spc="-10" dirty="0"/>
              <a:t>bảo </a:t>
            </a:r>
            <a:r>
              <a:rPr sz="2400" spc="-5" dirty="0"/>
              <a:t>mật thông</a:t>
            </a:r>
            <a:r>
              <a:rPr sz="2400" spc="45" dirty="0"/>
              <a:t> </a:t>
            </a:r>
            <a:r>
              <a:rPr sz="2400" dirty="0"/>
              <a:t>tin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34315" y="768505"/>
            <a:ext cx="7806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Ransomware</a:t>
            </a:r>
            <a:r>
              <a:rPr sz="2200" b="1" u="heavy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là </a:t>
            </a:r>
            <a:r>
              <a:rPr sz="22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mối </a:t>
            </a:r>
            <a:r>
              <a:rPr sz="2200" b="1" u="heavy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đe dọa chính </a:t>
            </a:r>
            <a:r>
              <a:rPr sz="22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của </a:t>
            </a:r>
            <a:r>
              <a:rPr sz="2200" b="1" u="heavy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cuộc tấn công</a:t>
            </a:r>
            <a:r>
              <a:rPr sz="2200" b="1" u="heavy" spc="6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mạng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7175"/>
              </p:ext>
            </p:extLst>
          </p:nvPr>
        </p:nvGraphicFramePr>
        <p:xfrm>
          <a:off x="114300" y="1265174"/>
          <a:ext cx="8749030" cy="3219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2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Cấp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6FF"/>
                    </a:solidFill>
                  </a:tcPr>
                </a:tc>
                <a:tc>
                  <a:txBody>
                    <a:bodyPr/>
                    <a:lstStyle/>
                    <a:p>
                      <a:pPr marL="3395979" marR="3379470" algn="ctr">
                        <a:lnSpc>
                          <a:spcPts val="1839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Mối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đe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dọa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6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>
                          <a:latin typeface="Arial"/>
                          <a:cs typeface="Arial"/>
                        </a:rPr>
                        <a:t>Năm</a:t>
                      </a:r>
                      <a:r>
                        <a:rPr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spc="-5">
                          <a:latin typeface="Arial"/>
                          <a:cs typeface="Arial"/>
                        </a:rPr>
                        <a:t>2023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01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Thiệt hại do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Ransomware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gây ra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(Virus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đòi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tiền</a:t>
                      </a:r>
                      <a:r>
                        <a:rPr sz="1600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chuộc)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49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Đánh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cắp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bí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mật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 tấn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công có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chủ đích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gây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Tấn công khai thác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điểm yếu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của chuỗi cung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ứng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49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Thiệt hại do thay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đổi </a:t>
                      </a:r>
                      <a:r>
                        <a:rPr lang="en-US" sz="1600" spc="-5">
                          <a:latin typeface="Arial"/>
                          <a:cs typeface="Arial"/>
                        </a:rPr>
                        <a:t>phương thức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như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tại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nhà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401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Rò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rỉ thông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tin do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lận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nội bộ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gây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0971" y="4599809"/>
            <a:ext cx="7571429" cy="4963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Arial"/>
                <a:cs typeface="Arial"/>
              </a:rPr>
              <a:t>Trích từ: </a:t>
            </a:r>
            <a:r>
              <a:rPr sz="1400" spc="-5" dirty="0">
                <a:latin typeface="Arial"/>
                <a:cs typeface="Arial"/>
              </a:rPr>
              <a:t>Cơ quan </a:t>
            </a:r>
            <a:r>
              <a:rPr sz="1400" dirty="0">
                <a:latin typeface="Arial"/>
                <a:cs typeface="Arial"/>
              </a:rPr>
              <a:t>xúc </a:t>
            </a:r>
            <a:r>
              <a:rPr sz="1400" spc="-5" dirty="0">
                <a:latin typeface="Arial"/>
                <a:cs typeface="Arial"/>
              </a:rPr>
              <a:t>tiến </a:t>
            </a:r>
            <a:r>
              <a:rPr sz="1400" dirty="0">
                <a:latin typeface="Arial"/>
                <a:cs typeface="Arial"/>
              </a:rPr>
              <a:t>công nghệ thông </a:t>
            </a:r>
            <a:r>
              <a:rPr sz="1400" spc="-5" dirty="0">
                <a:latin typeface="Arial"/>
                <a:cs typeface="Arial"/>
              </a:rPr>
              <a:t>tin, Nhật Bản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(IPA)</a:t>
            </a:r>
            <a:endParaRPr sz="1400">
              <a:latin typeface="Arial"/>
              <a:cs typeface="Arial"/>
            </a:endParaRPr>
          </a:p>
          <a:p>
            <a:pPr marL="1215390" marR="508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10 mối </a:t>
            </a:r>
            <a:r>
              <a:rPr sz="1400" spc="-5" dirty="0">
                <a:latin typeface="Arial"/>
                <a:cs typeface="Arial"/>
              </a:rPr>
              <a:t>đe dọa lớn </a:t>
            </a:r>
            <a:r>
              <a:rPr sz="1400" dirty="0">
                <a:latin typeface="Arial"/>
                <a:cs typeface="Arial"/>
              </a:rPr>
              <a:t>nhất </a:t>
            </a:r>
            <a:r>
              <a:rPr sz="1400" spc="-10" dirty="0">
                <a:latin typeface="Arial"/>
                <a:cs typeface="Arial"/>
              </a:rPr>
              <a:t>về </a:t>
            </a:r>
            <a:r>
              <a:rPr sz="1400" spc="-5" dirty="0">
                <a:latin typeface="Arial"/>
                <a:cs typeface="Arial"/>
              </a:rPr>
              <a:t>bảo </a:t>
            </a:r>
            <a:r>
              <a:rPr sz="1400" dirty="0">
                <a:latin typeface="Arial"/>
                <a:cs typeface="Arial"/>
              </a:rPr>
              <a:t>mật </a:t>
            </a:r>
            <a:r>
              <a:rPr sz="1400" spc="-5" dirty="0">
                <a:latin typeface="Arial"/>
                <a:cs typeface="Arial"/>
              </a:rPr>
              <a:t>thông tin (được </a:t>
            </a:r>
            <a:r>
              <a:rPr sz="1400" dirty="0">
                <a:latin typeface="Arial"/>
                <a:cs typeface="Arial"/>
              </a:rPr>
              <a:t>công bố </a:t>
            </a:r>
            <a:r>
              <a:rPr sz="1400">
                <a:latin typeface="Arial"/>
                <a:cs typeface="Arial"/>
              </a:rPr>
              <a:t>vào </a:t>
            </a:r>
            <a:r>
              <a:rPr sz="1400" spc="-5">
                <a:latin typeface="Arial"/>
                <a:cs typeface="Arial"/>
              </a:rPr>
              <a:t>tháng</a:t>
            </a:r>
            <a:r>
              <a:rPr lang="en-US" sz="1400" spc="-5">
                <a:latin typeface="Arial"/>
                <a:cs typeface="Arial"/>
              </a:rPr>
              <a:t> 3/2023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45805" y="1936623"/>
            <a:ext cx="375285" cy="204470"/>
          </a:xfrm>
          <a:custGeom>
            <a:avLst/>
            <a:gdLst/>
            <a:ahLst/>
            <a:cxnLst/>
            <a:rect l="l" t="t" r="r" b="b"/>
            <a:pathLst>
              <a:path w="375284" h="204469">
                <a:moveTo>
                  <a:pt x="273050" y="0"/>
                </a:moveTo>
                <a:lnTo>
                  <a:pt x="273050" y="51435"/>
                </a:lnTo>
                <a:lnTo>
                  <a:pt x="0" y="51435"/>
                </a:lnTo>
                <a:lnTo>
                  <a:pt x="0" y="153035"/>
                </a:lnTo>
                <a:lnTo>
                  <a:pt x="273050" y="153035"/>
                </a:lnTo>
                <a:lnTo>
                  <a:pt x="273050" y="204469"/>
                </a:lnTo>
                <a:lnTo>
                  <a:pt x="375285" y="102235"/>
                </a:lnTo>
                <a:lnTo>
                  <a:pt x="273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805" y="1936623"/>
            <a:ext cx="375285" cy="204470"/>
          </a:xfrm>
          <a:custGeom>
            <a:avLst/>
            <a:gdLst/>
            <a:ahLst/>
            <a:cxnLst/>
            <a:rect l="l" t="t" r="r" b="b"/>
            <a:pathLst>
              <a:path w="375284" h="204469">
                <a:moveTo>
                  <a:pt x="0" y="51435"/>
                </a:moveTo>
                <a:lnTo>
                  <a:pt x="273050" y="51435"/>
                </a:lnTo>
                <a:lnTo>
                  <a:pt x="273050" y="0"/>
                </a:lnTo>
                <a:lnTo>
                  <a:pt x="375285" y="102235"/>
                </a:lnTo>
                <a:lnTo>
                  <a:pt x="273050" y="204469"/>
                </a:lnTo>
                <a:lnTo>
                  <a:pt x="273050" y="153035"/>
                </a:lnTo>
                <a:lnTo>
                  <a:pt x="0" y="153035"/>
                </a:lnTo>
                <a:lnTo>
                  <a:pt x="0" y="5143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56600" y="2475738"/>
            <a:ext cx="376555" cy="204470"/>
          </a:xfrm>
          <a:custGeom>
            <a:avLst/>
            <a:gdLst/>
            <a:ahLst/>
            <a:cxnLst/>
            <a:rect l="l" t="t" r="r" b="b"/>
            <a:pathLst>
              <a:path w="376554" h="204469">
                <a:moveTo>
                  <a:pt x="274320" y="0"/>
                </a:moveTo>
                <a:lnTo>
                  <a:pt x="274320" y="51435"/>
                </a:lnTo>
                <a:lnTo>
                  <a:pt x="0" y="51435"/>
                </a:lnTo>
                <a:lnTo>
                  <a:pt x="0" y="153035"/>
                </a:lnTo>
                <a:lnTo>
                  <a:pt x="274320" y="153035"/>
                </a:lnTo>
                <a:lnTo>
                  <a:pt x="274320" y="204470"/>
                </a:lnTo>
                <a:lnTo>
                  <a:pt x="376554" y="102235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6600" y="2475738"/>
            <a:ext cx="376555" cy="204470"/>
          </a:xfrm>
          <a:custGeom>
            <a:avLst/>
            <a:gdLst/>
            <a:ahLst/>
            <a:cxnLst/>
            <a:rect l="l" t="t" r="r" b="b"/>
            <a:pathLst>
              <a:path w="376554" h="204469">
                <a:moveTo>
                  <a:pt x="0" y="51435"/>
                </a:moveTo>
                <a:lnTo>
                  <a:pt x="274320" y="51435"/>
                </a:lnTo>
                <a:lnTo>
                  <a:pt x="274320" y="0"/>
                </a:lnTo>
                <a:lnTo>
                  <a:pt x="376554" y="102235"/>
                </a:lnTo>
                <a:lnTo>
                  <a:pt x="274320" y="204470"/>
                </a:lnTo>
                <a:lnTo>
                  <a:pt x="274320" y="153035"/>
                </a:lnTo>
                <a:lnTo>
                  <a:pt x="0" y="153035"/>
                </a:lnTo>
                <a:lnTo>
                  <a:pt x="0" y="5143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8350" y="2972942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301625" y="0"/>
                </a:moveTo>
                <a:lnTo>
                  <a:pt x="156845" y="0"/>
                </a:lnTo>
                <a:lnTo>
                  <a:pt x="193040" y="35560"/>
                </a:lnTo>
                <a:lnTo>
                  <a:pt x="0" y="229235"/>
                </a:lnTo>
                <a:lnTo>
                  <a:pt x="71754" y="301625"/>
                </a:lnTo>
                <a:lnTo>
                  <a:pt x="265429" y="107950"/>
                </a:lnTo>
                <a:lnTo>
                  <a:pt x="301625" y="107950"/>
                </a:lnTo>
                <a:lnTo>
                  <a:pt x="301625" y="0"/>
                </a:lnTo>
                <a:close/>
              </a:path>
              <a:path w="301625" h="301625">
                <a:moveTo>
                  <a:pt x="301625" y="107950"/>
                </a:moveTo>
                <a:lnTo>
                  <a:pt x="265429" y="107950"/>
                </a:lnTo>
                <a:lnTo>
                  <a:pt x="301625" y="144145"/>
                </a:lnTo>
                <a:lnTo>
                  <a:pt x="301625" y="107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8350" y="2972942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0" y="229235"/>
                </a:moveTo>
                <a:lnTo>
                  <a:pt x="193040" y="35560"/>
                </a:lnTo>
                <a:lnTo>
                  <a:pt x="156845" y="0"/>
                </a:lnTo>
                <a:lnTo>
                  <a:pt x="301625" y="0"/>
                </a:lnTo>
                <a:lnTo>
                  <a:pt x="301625" y="144145"/>
                </a:lnTo>
                <a:lnTo>
                  <a:pt x="265429" y="107950"/>
                </a:lnTo>
                <a:lnTo>
                  <a:pt x="71754" y="301625"/>
                </a:lnTo>
                <a:lnTo>
                  <a:pt x="0" y="22923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8350" y="3487673"/>
            <a:ext cx="301625" cy="300990"/>
          </a:xfrm>
          <a:custGeom>
            <a:avLst/>
            <a:gdLst/>
            <a:ahLst/>
            <a:cxnLst/>
            <a:rect l="l" t="t" r="r" b="b"/>
            <a:pathLst>
              <a:path w="301625" h="300989">
                <a:moveTo>
                  <a:pt x="71754" y="0"/>
                </a:moveTo>
                <a:lnTo>
                  <a:pt x="0" y="71754"/>
                </a:lnTo>
                <a:lnTo>
                  <a:pt x="193040" y="265430"/>
                </a:lnTo>
                <a:lnTo>
                  <a:pt x="156845" y="300989"/>
                </a:lnTo>
                <a:lnTo>
                  <a:pt x="301625" y="300989"/>
                </a:lnTo>
                <a:lnTo>
                  <a:pt x="301625" y="193039"/>
                </a:lnTo>
                <a:lnTo>
                  <a:pt x="265429" y="193039"/>
                </a:lnTo>
                <a:lnTo>
                  <a:pt x="71754" y="0"/>
                </a:lnTo>
                <a:close/>
              </a:path>
              <a:path w="301625" h="300989">
                <a:moveTo>
                  <a:pt x="301625" y="156844"/>
                </a:moveTo>
                <a:lnTo>
                  <a:pt x="265429" y="193039"/>
                </a:lnTo>
                <a:lnTo>
                  <a:pt x="301625" y="193039"/>
                </a:lnTo>
                <a:lnTo>
                  <a:pt x="301625" y="156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8350" y="3487673"/>
            <a:ext cx="301625" cy="300990"/>
          </a:xfrm>
          <a:custGeom>
            <a:avLst/>
            <a:gdLst/>
            <a:ahLst/>
            <a:cxnLst/>
            <a:rect l="l" t="t" r="r" b="b"/>
            <a:pathLst>
              <a:path w="301625" h="300989">
                <a:moveTo>
                  <a:pt x="71754" y="0"/>
                </a:moveTo>
                <a:lnTo>
                  <a:pt x="265429" y="193039"/>
                </a:lnTo>
                <a:lnTo>
                  <a:pt x="301625" y="156844"/>
                </a:lnTo>
                <a:lnTo>
                  <a:pt x="301625" y="300989"/>
                </a:lnTo>
                <a:lnTo>
                  <a:pt x="156845" y="300989"/>
                </a:lnTo>
                <a:lnTo>
                  <a:pt x="193040" y="265430"/>
                </a:lnTo>
                <a:lnTo>
                  <a:pt x="0" y="71754"/>
                </a:lnTo>
                <a:lnTo>
                  <a:pt x="7175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20100" y="405028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301625" y="0"/>
                </a:moveTo>
                <a:lnTo>
                  <a:pt x="156845" y="0"/>
                </a:lnTo>
                <a:lnTo>
                  <a:pt x="193040" y="35560"/>
                </a:lnTo>
                <a:lnTo>
                  <a:pt x="0" y="229235"/>
                </a:lnTo>
                <a:lnTo>
                  <a:pt x="71754" y="301625"/>
                </a:lnTo>
                <a:lnTo>
                  <a:pt x="265429" y="107950"/>
                </a:lnTo>
                <a:lnTo>
                  <a:pt x="301625" y="107950"/>
                </a:lnTo>
                <a:lnTo>
                  <a:pt x="301625" y="0"/>
                </a:lnTo>
                <a:close/>
              </a:path>
              <a:path w="301625" h="301625">
                <a:moveTo>
                  <a:pt x="301625" y="107950"/>
                </a:moveTo>
                <a:lnTo>
                  <a:pt x="265429" y="107950"/>
                </a:lnTo>
                <a:lnTo>
                  <a:pt x="301625" y="144145"/>
                </a:lnTo>
                <a:lnTo>
                  <a:pt x="301625" y="107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20100" y="405028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0" y="229235"/>
                </a:moveTo>
                <a:lnTo>
                  <a:pt x="193040" y="35560"/>
                </a:lnTo>
                <a:lnTo>
                  <a:pt x="156845" y="0"/>
                </a:lnTo>
                <a:lnTo>
                  <a:pt x="301625" y="0"/>
                </a:lnTo>
                <a:lnTo>
                  <a:pt x="301625" y="144145"/>
                </a:lnTo>
                <a:lnTo>
                  <a:pt x="265429" y="107950"/>
                </a:lnTo>
                <a:lnTo>
                  <a:pt x="71754" y="301625"/>
                </a:lnTo>
                <a:lnTo>
                  <a:pt x="0" y="22923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15" y="5201248"/>
            <a:ext cx="9049385" cy="1240065"/>
          </a:xfrm>
          <a:custGeom>
            <a:avLst/>
            <a:gdLst/>
            <a:ahLst/>
            <a:cxnLst/>
            <a:rect l="l" t="t" r="r" b="b"/>
            <a:pathLst>
              <a:path w="9049385" h="965200">
                <a:moveTo>
                  <a:pt x="8854440" y="0"/>
                </a:moveTo>
                <a:lnTo>
                  <a:pt x="194945" y="0"/>
                </a:lnTo>
                <a:lnTo>
                  <a:pt x="149860" y="4190"/>
                </a:lnTo>
                <a:lnTo>
                  <a:pt x="109220" y="16256"/>
                </a:lnTo>
                <a:lnTo>
                  <a:pt x="73024" y="35559"/>
                </a:lnTo>
                <a:lnTo>
                  <a:pt x="42544" y="60198"/>
                </a:lnTo>
                <a:lnTo>
                  <a:pt x="5079" y="124066"/>
                </a:lnTo>
                <a:lnTo>
                  <a:pt x="0" y="160705"/>
                </a:lnTo>
                <a:lnTo>
                  <a:pt x="0" y="803998"/>
                </a:lnTo>
                <a:lnTo>
                  <a:pt x="19684" y="874661"/>
                </a:lnTo>
                <a:lnTo>
                  <a:pt x="73024" y="929627"/>
                </a:lnTo>
                <a:lnTo>
                  <a:pt x="109220" y="948461"/>
                </a:lnTo>
                <a:lnTo>
                  <a:pt x="149860" y="960501"/>
                </a:lnTo>
                <a:lnTo>
                  <a:pt x="194945" y="964692"/>
                </a:lnTo>
                <a:lnTo>
                  <a:pt x="8854440" y="964692"/>
                </a:lnTo>
                <a:lnTo>
                  <a:pt x="8898890" y="960501"/>
                </a:lnTo>
                <a:lnTo>
                  <a:pt x="8940165" y="948461"/>
                </a:lnTo>
                <a:lnTo>
                  <a:pt x="8976360" y="929627"/>
                </a:lnTo>
                <a:lnTo>
                  <a:pt x="9006205" y="904494"/>
                </a:lnTo>
                <a:lnTo>
                  <a:pt x="9044305" y="841159"/>
                </a:lnTo>
                <a:lnTo>
                  <a:pt x="9049385" y="803998"/>
                </a:lnTo>
                <a:lnTo>
                  <a:pt x="9049385" y="160705"/>
                </a:lnTo>
                <a:lnTo>
                  <a:pt x="9029700" y="90043"/>
                </a:lnTo>
                <a:lnTo>
                  <a:pt x="8976360" y="35559"/>
                </a:lnTo>
                <a:lnTo>
                  <a:pt x="8940165" y="16256"/>
                </a:lnTo>
                <a:lnTo>
                  <a:pt x="8898890" y="4190"/>
                </a:lnTo>
                <a:lnTo>
                  <a:pt x="8854440" y="0"/>
                </a:lnTo>
                <a:close/>
              </a:path>
            </a:pathLst>
          </a:custGeom>
          <a:solidFill>
            <a:srgbClr val="E01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1814" y="5437582"/>
            <a:ext cx="7622540" cy="6737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62125" marR="1762125" indent="582295">
              <a:lnSpc>
                <a:spcPct val="101400"/>
              </a:lnSpc>
              <a:spcBef>
                <a:spcPts val="8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Thiệt hại do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ransomware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gia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tăng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Doanh nghiệp được vốn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hóa bởi nhóm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tội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phạm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Hệ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thống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và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liệu được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nhắm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mục tiêu trong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mọi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ngành công nghiệp trên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toàn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thế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giới.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4203" y="6459452"/>
            <a:ext cx="4051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b="1" dirty="0">
                <a:latin typeface="Arial"/>
                <a:cs typeface="Arial"/>
              </a:rPr>
              <a:t>3</a:t>
            </a:fld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dirty="0"/>
              <a:t>30</a:t>
            </a:fld>
            <a:r>
              <a:rPr dirty="0"/>
              <a:t>/</a:t>
            </a:r>
            <a:r>
              <a:rPr spc="-5" dirty="0"/>
              <a:t>29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6546597"/>
            <a:ext cx="1256030" cy="31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0089" y="4414901"/>
            <a:ext cx="1084580" cy="1640205"/>
          </a:xfrm>
          <a:custGeom>
            <a:avLst/>
            <a:gdLst/>
            <a:ahLst/>
            <a:cxnLst/>
            <a:rect l="l" t="t" r="r" b="b"/>
            <a:pathLst>
              <a:path w="1084580" h="1640204">
                <a:moveTo>
                  <a:pt x="0" y="0"/>
                </a:moveTo>
                <a:lnTo>
                  <a:pt x="0" y="531494"/>
                </a:lnTo>
                <a:lnTo>
                  <a:pt x="49530" y="533400"/>
                </a:lnTo>
                <a:lnTo>
                  <a:pt x="99060" y="540385"/>
                </a:lnTo>
                <a:lnTo>
                  <a:pt x="147320" y="551180"/>
                </a:lnTo>
                <a:lnTo>
                  <a:pt x="194310" y="566419"/>
                </a:lnTo>
                <a:lnTo>
                  <a:pt x="239395" y="586105"/>
                </a:lnTo>
                <a:lnTo>
                  <a:pt x="283210" y="609600"/>
                </a:lnTo>
                <a:lnTo>
                  <a:pt x="323215" y="635635"/>
                </a:lnTo>
                <a:lnTo>
                  <a:pt x="360680" y="664844"/>
                </a:lnTo>
                <a:lnTo>
                  <a:pt x="394335" y="696594"/>
                </a:lnTo>
                <a:lnTo>
                  <a:pt x="424815" y="730250"/>
                </a:lnTo>
                <a:lnTo>
                  <a:pt x="452755" y="766444"/>
                </a:lnTo>
                <a:lnTo>
                  <a:pt x="476885" y="804544"/>
                </a:lnTo>
                <a:lnTo>
                  <a:pt x="498475" y="843915"/>
                </a:lnTo>
                <a:lnTo>
                  <a:pt x="516255" y="885190"/>
                </a:lnTo>
                <a:lnTo>
                  <a:pt x="530225" y="927735"/>
                </a:lnTo>
                <a:lnTo>
                  <a:pt x="541655" y="970915"/>
                </a:lnTo>
                <a:lnTo>
                  <a:pt x="548640" y="1015365"/>
                </a:lnTo>
                <a:lnTo>
                  <a:pt x="552450" y="1059815"/>
                </a:lnTo>
                <a:lnTo>
                  <a:pt x="553085" y="1104900"/>
                </a:lnTo>
                <a:lnTo>
                  <a:pt x="549275" y="1149985"/>
                </a:lnTo>
                <a:lnTo>
                  <a:pt x="542290" y="1194435"/>
                </a:lnTo>
                <a:lnTo>
                  <a:pt x="531495" y="1238885"/>
                </a:lnTo>
                <a:lnTo>
                  <a:pt x="516255" y="1283335"/>
                </a:lnTo>
                <a:lnTo>
                  <a:pt x="497840" y="1325880"/>
                </a:lnTo>
                <a:lnTo>
                  <a:pt x="474980" y="1368425"/>
                </a:lnTo>
                <a:lnTo>
                  <a:pt x="931545" y="1640205"/>
                </a:lnTo>
                <a:lnTo>
                  <a:pt x="955675" y="1598295"/>
                </a:lnTo>
                <a:lnTo>
                  <a:pt x="977900" y="1554480"/>
                </a:lnTo>
                <a:lnTo>
                  <a:pt x="997585" y="1510030"/>
                </a:lnTo>
                <a:lnTo>
                  <a:pt x="1016000" y="1464945"/>
                </a:lnTo>
                <a:lnTo>
                  <a:pt x="1031875" y="1419225"/>
                </a:lnTo>
                <a:lnTo>
                  <a:pt x="1045845" y="1372870"/>
                </a:lnTo>
                <a:lnTo>
                  <a:pt x="1057910" y="1325880"/>
                </a:lnTo>
                <a:lnTo>
                  <a:pt x="1067435" y="1278255"/>
                </a:lnTo>
                <a:lnTo>
                  <a:pt x="1075055" y="1230630"/>
                </a:lnTo>
                <a:lnTo>
                  <a:pt x="1080135" y="1182370"/>
                </a:lnTo>
                <a:lnTo>
                  <a:pt x="1083945" y="1133475"/>
                </a:lnTo>
                <a:lnTo>
                  <a:pt x="1084580" y="1084580"/>
                </a:lnTo>
                <a:lnTo>
                  <a:pt x="1083945" y="1036320"/>
                </a:lnTo>
                <a:lnTo>
                  <a:pt x="1080770" y="988695"/>
                </a:lnTo>
                <a:lnTo>
                  <a:pt x="1075690" y="941705"/>
                </a:lnTo>
                <a:lnTo>
                  <a:pt x="1068070" y="894715"/>
                </a:lnTo>
                <a:lnTo>
                  <a:pt x="1059180" y="848995"/>
                </a:lnTo>
                <a:lnTo>
                  <a:pt x="1048385" y="803910"/>
                </a:lnTo>
                <a:lnTo>
                  <a:pt x="1035050" y="759460"/>
                </a:lnTo>
                <a:lnTo>
                  <a:pt x="1020445" y="715644"/>
                </a:lnTo>
                <a:lnTo>
                  <a:pt x="1003935" y="673100"/>
                </a:lnTo>
                <a:lnTo>
                  <a:pt x="985520" y="631190"/>
                </a:lnTo>
                <a:lnTo>
                  <a:pt x="965835" y="589915"/>
                </a:lnTo>
                <a:lnTo>
                  <a:pt x="944245" y="550544"/>
                </a:lnTo>
                <a:lnTo>
                  <a:pt x="921385" y="511175"/>
                </a:lnTo>
                <a:lnTo>
                  <a:pt x="896620" y="473710"/>
                </a:lnTo>
                <a:lnTo>
                  <a:pt x="869950" y="436880"/>
                </a:lnTo>
                <a:lnTo>
                  <a:pt x="842645" y="401319"/>
                </a:lnTo>
                <a:lnTo>
                  <a:pt x="813435" y="367030"/>
                </a:lnTo>
                <a:lnTo>
                  <a:pt x="782955" y="334010"/>
                </a:lnTo>
                <a:lnTo>
                  <a:pt x="751205" y="301625"/>
                </a:lnTo>
                <a:lnTo>
                  <a:pt x="717550" y="271144"/>
                </a:lnTo>
                <a:lnTo>
                  <a:pt x="683260" y="241935"/>
                </a:lnTo>
                <a:lnTo>
                  <a:pt x="647700" y="214630"/>
                </a:lnTo>
                <a:lnTo>
                  <a:pt x="610870" y="188594"/>
                </a:lnTo>
                <a:lnTo>
                  <a:pt x="573405" y="163830"/>
                </a:lnTo>
                <a:lnTo>
                  <a:pt x="534670" y="140335"/>
                </a:lnTo>
                <a:lnTo>
                  <a:pt x="494665" y="118744"/>
                </a:lnTo>
                <a:lnTo>
                  <a:pt x="453390" y="99060"/>
                </a:lnTo>
                <a:lnTo>
                  <a:pt x="411480" y="80644"/>
                </a:lnTo>
                <a:lnTo>
                  <a:pt x="368935" y="64135"/>
                </a:lnTo>
                <a:lnTo>
                  <a:pt x="325120" y="49530"/>
                </a:lnTo>
                <a:lnTo>
                  <a:pt x="280670" y="36830"/>
                </a:lnTo>
                <a:lnTo>
                  <a:pt x="235585" y="25400"/>
                </a:lnTo>
                <a:lnTo>
                  <a:pt x="189865" y="16510"/>
                </a:lnTo>
                <a:lnTo>
                  <a:pt x="143510" y="9525"/>
                </a:lnTo>
                <a:lnTo>
                  <a:pt x="95885" y="3810"/>
                </a:lnTo>
                <a:lnTo>
                  <a:pt x="4826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875" y="4724780"/>
            <a:ext cx="2016125" cy="1859914"/>
          </a:xfrm>
          <a:custGeom>
            <a:avLst/>
            <a:gdLst/>
            <a:ahLst/>
            <a:cxnLst/>
            <a:rect l="l" t="t" r="r" b="b"/>
            <a:pathLst>
              <a:path w="2016125" h="1859915">
                <a:moveTo>
                  <a:pt x="325755" y="0"/>
                </a:moveTo>
                <a:lnTo>
                  <a:pt x="293369" y="33655"/>
                </a:lnTo>
                <a:lnTo>
                  <a:pt x="261619" y="68580"/>
                </a:lnTo>
                <a:lnTo>
                  <a:pt x="232409" y="104140"/>
                </a:lnTo>
                <a:lnTo>
                  <a:pt x="204469" y="141605"/>
                </a:lnTo>
                <a:lnTo>
                  <a:pt x="177800" y="180340"/>
                </a:lnTo>
                <a:lnTo>
                  <a:pt x="153034" y="219710"/>
                </a:lnTo>
                <a:lnTo>
                  <a:pt x="128905" y="261620"/>
                </a:lnTo>
                <a:lnTo>
                  <a:pt x="107315" y="304165"/>
                </a:lnTo>
                <a:lnTo>
                  <a:pt x="87630" y="347345"/>
                </a:lnTo>
                <a:lnTo>
                  <a:pt x="69850" y="391160"/>
                </a:lnTo>
                <a:lnTo>
                  <a:pt x="53975" y="434975"/>
                </a:lnTo>
                <a:lnTo>
                  <a:pt x="40640" y="479425"/>
                </a:lnTo>
                <a:lnTo>
                  <a:pt x="28575" y="524510"/>
                </a:lnTo>
                <a:lnTo>
                  <a:pt x="19050" y="569595"/>
                </a:lnTo>
                <a:lnTo>
                  <a:pt x="11430" y="614680"/>
                </a:lnTo>
                <a:lnTo>
                  <a:pt x="5715" y="659765"/>
                </a:lnTo>
                <a:lnTo>
                  <a:pt x="1905" y="705485"/>
                </a:lnTo>
                <a:lnTo>
                  <a:pt x="0" y="750570"/>
                </a:lnTo>
                <a:lnTo>
                  <a:pt x="0" y="795655"/>
                </a:lnTo>
                <a:lnTo>
                  <a:pt x="1905" y="840740"/>
                </a:lnTo>
                <a:lnTo>
                  <a:pt x="5080" y="885825"/>
                </a:lnTo>
                <a:lnTo>
                  <a:pt x="10794" y="930910"/>
                </a:lnTo>
                <a:lnTo>
                  <a:pt x="18415" y="975360"/>
                </a:lnTo>
                <a:lnTo>
                  <a:pt x="27305" y="1019175"/>
                </a:lnTo>
                <a:lnTo>
                  <a:pt x="38734" y="1062990"/>
                </a:lnTo>
                <a:lnTo>
                  <a:pt x="51434" y="1106170"/>
                </a:lnTo>
                <a:lnTo>
                  <a:pt x="66040" y="1148715"/>
                </a:lnTo>
                <a:lnTo>
                  <a:pt x="82550" y="1190625"/>
                </a:lnTo>
                <a:lnTo>
                  <a:pt x="100330" y="1231900"/>
                </a:lnTo>
                <a:lnTo>
                  <a:pt x="120015" y="1272540"/>
                </a:lnTo>
                <a:lnTo>
                  <a:pt x="141605" y="1312545"/>
                </a:lnTo>
                <a:lnTo>
                  <a:pt x="165100" y="1351280"/>
                </a:lnTo>
                <a:lnTo>
                  <a:pt x="189865" y="1389380"/>
                </a:lnTo>
                <a:lnTo>
                  <a:pt x="216534" y="1426845"/>
                </a:lnTo>
                <a:lnTo>
                  <a:pt x="245109" y="1463040"/>
                </a:lnTo>
                <a:lnTo>
                  <a:pt x="274955" y="1497965"/>
                </a:lnTo>
                <a:lnTo>
                  <a:pt x="306069" y="1531620"/>
                </a:lnTo>
                <a:lnTo>
                  <a:pt x="339090" y="1564005"/>
                </a:lnTo>
                <a:lnTo>
                  <a:pt x="374015" y="1595755"/>
                </a:lnTo>
                <a:lnTo>
                  <a:pt x="410209" y="1625600"/>
                </a:lnTo>
                <a:lnTo>
                  <a:pt x="448309" y="1654175"/>
                </a:lnTo>
                <a:lnTo>
                  <a:pt x="487680" y="1681480"/>
                </a:lnTo>
                <a:lnTo>
                  <a:pt x="528955" y="1706880"/>
                </a:lnTo>
                <a:lnTo>
                  <a:pt x="570865" y="1731010"/>
                </a:lnTo>
                <a:lnTo>
                  <a:pt x="613410" y="1752600"/>
                </a:lnTo>
                <a:lnTo>
                  <a:pt x="656590" y="1772285"/>
                </a:lnTo>
                <a:lnTo>
                  <a:pt x="700405" y="1790065"/>
                </a:lnTo>
                <a:lnTo>
                  <a:pt x="744219" y="1805940"/>
                </a:lnTo>
                <a:lnTo>
                  <a:pt x="788669" y="1819275"/>
                </a:lnTo>
                <a:lnTo>
                  <a:pt x="833755" y="1831340"/>
                </a:lnTo>
                <a:lnTo>
                  <a:pt x="878205" y="1840865"/>
                </a:lnTo>
                <a:lnTo>
                  <a:pt x="923925" y="1848485"/>
                </a:lnTo>
                <a:lnTo>
                  <a:pt x="969010" y="1854200"/>
                </a:lnTo>
                <a:lnTo>
                  <a:pt x="1014094" y="1858010"/>
                </a:lnTo>
                <a:lnTo>
                  <a:pt x="1059814" y="1859915"/>
                </a:lnTo>
                <a:lnTo>
                  <a:pt x="1104900" y="1859915"/>
                </a:lnTo>
                <a:lnTo>
                  <a:pt x="1149985" y="1858645"/>
                </a:lnTo>
                <a:lnTo>
                  <a:pt x="1195070" y="1854835"/>
                </a:lnTo>
                <a:lnTo>
                  <a:pt x="1240155" y="1849120"/>
                </a:lnTo>
                <a:lnTo>
                  <a:pt x="1283970" y="1841500"/>
                </a:lnTo>
                <a:lnTo>
                  <a:pt x="1328420" y="1832610"/>
                </a:lnTo>
                <a:lnTo>
                  <a:pt x="1372235" y="1821180"/>
                </a:lnTo>
                <a:lnTo>
                  <a:pt x="1415414" y="1808480"/>
                </a:lnTo>
                <a:lnTo>
                  <a:pt x="1457960" y="1793875"/>
                </a:lnTo>
                <a:lnTo>
                  <a:pt x="1499870" y="1778000"/>
                </a:lnTo>
                <a:lnTo>
                  <a:pt x="1541145" y="1759585"/>
                </a:lnTo>
                <a:lnTo>
                  <a:pt x="1581785" y="1739900"/>
                </a:lnTo>
                <a:lnTo>
                  <a:pt x="1621789" y="1718310"/>
                </a:lnTo>
                <a:lnTo>
                  <a:pt x="1660525" y="1694815"/>
                </a:lnTo>
                <a:lnTo>
                  <a:pt x="1698625" y="1670050"/>
                </a:lnTo>
                <a:lnTo>
                  <a:pt x="1735455" y="1643380"/>
                </a:lnTo>
                <a:lnTo>
                  <a:pt x="1771650" y="1615440"/>
                </a:lnTo>
                <a:lnTo>
                  <a:pt x="1806575" y="1584960"/>
                </a:lnTo>
                <a:lnTo>
                  <a:pt x="1840864" y="1553845"/>
                </a:lnTo>
                <a:lnTo>
                  <a:pt x="1873250" y="1520825"/>
                </a:lnTo>
                <a:lnTo>
                  <a:pt x="1904364" y="1485900"/>
                </a:lnTo>
                <a:lnTo>
                  <a:pt x="1934845" y="1449705"/>
                </a:lnTo>
                <a:lnTo>
                  <a:pt x="1963420" y="1411605"/>
                </a:lnTo>
                <a:lnTo>
                  <a:pt x="1990725" y="1372235"/>
                </a:lnTo>
                <a:lnTo>
                  <a:pt x="2016125" y="1330960"/>
                </a:lnTo>
                <a:lnTo>
                  <a:pt x="2011680" y="1328420"/>
                </a:lnTo>
                <a:lnTo>
                  <a:pt x="1101089" y="1328420"/>
                </a:lnTo>
                <a:lnTo>
                  <a:pt x="1056005" y="1327785"/>
                </a:lnTo>
                <a:lnTo>
                  <a:pt x="1011555" y="1323975"/>
                </a:lnTo>
                <a:lnTo>
                  <a:pt x="967739" y="1316355"/>
                </a:lnTo>
                <a:lnTo>
                  <a:pt x="923925" y="1304925"/>
                </a:lnTo>
                <a:lnTo>
                  <a:pt x="881380" y="1290320"/>
                </a:lnTo>
                <a:lnTo>
                  <a:pt x="839469" y="1271905"/>
                </a:lnTo>
                <a:lnTo>
                  <a:pt x="799464" y="1249680"/>
                </a:lnTo>
                <a:lnTo>
                  <a:pt x="760730" y="1224280"/>
                </a:lnTo>
                <a:lnTo>
                  <a:pt x="723900" y="1195070"/>
                </a:lnTo>
                <a:lnTo>
                  <a:pt x="688975" y="1162685"/>
                </a:lnTo>
                <a:lnTo>
                  <a:pt x="657225" y="1127125"/>
                </a:lnTo>
                <a:lnTo>
                  <a:pt x="628650" y="1089660"/>
                </a:lnTo>
                <a:lnTo>
                  <a:pt x="603885" y="1050290"/>
                </a:lnTo>
                <a:lnTo>
                  <a:pt x="582930" y="1009650"/>
                </a:lnTo>
                <a:lnTo>
                  <a:pt x="565785" y="967740"/>
                </a:lnTo>
                <a:lnTo>
                  <a:pt x="551815" y="924560"/>
                </a:lnTo>
                <a:lnTo>
                  <a:pt x="541019" y="880745"/>
                </a:lnTo>
                <a:lnTo>
                  <a:pt x="534669" y="836295"/>
                </a:lnTo>
                <a:lnTo>
                  <a:pt x="531494" y="791845"/>
                </a:lnTo>
                <a:lnTo>
                  <a:pt x="532130" y="747395"/>
                </a:lnTo>
                <a:lnTo>
                  <a:pt x="535940" y="702310"/>
                </a:lnTo>
                <a:lnTo>
                  <a:pt x="543560" y="658495"/>
                </a:lnTo>
                <a:lnTo>
                  <a:pt x="554990" y="614680"/>
                </a:lnTo>
                <a:lnTo>
                  <a:pt x="569594" y="572135"/>
                </a:lnTo>
                <a:lnTo>
                  <a:pt x="588010" y="530860"/>
                </a:lnTo>
                <a:lnTo>
                  <a:pt x="610235" y="490220"/>
                </a:lnTo>
                <a:lnTo>
                  <a:pt x="635635" y="451485"/>
                </a:lnTo>
                <a:lnTo>
                  <a:pt x="664844" y="414655"/>
                </a:lnTo>
                <a:lnTo>
                  <a:pt x="697230" y="379730"/>
                </a:lnTo>
                <a:lnTo>
                  <a:pt x="325755" y="0"/>
                </a:lnTo>
                <a:close/>
              </a:path>
              <a:path w="2016125" h="1859915">
                <a:moveTo>
                  <a:pt x="1559560" y="1059180"/>
                </a:moveTo>
                <a:lnTo>
                  <a:pt x="1518920" y="1117600"/>
                </a:lnTo>
                <a:lnTo>
                  <a:pt x="1471295" y="1170940"/>
                </a:lnTo>
                <a:lnTo>
                  <a:pt x="1435735" y="1202690"/>
                </a:lnTo>
                <a:lnTo>
                  <a:pt x="1398270" y="1231265"/>
                </a:lnTo>
                <a:lnTo>
                  <a:pt x="1359535" y="1256030"/>
                </a:lnTo>
                <a:lnTo>
                  <a:pt x="1318260" y="1276985"/>
                </a:lnTo>
                <a:lnTo>
                  <a:pt x="1276350" y="1294130"/>
                </a:lnTo>
                <a:lnTo>
                  <a:pt x="1233805" y="1308100"/>
                </a:lnTo>
                <a:lnTo>
                  <a:pt x="1189989" y="1318895"/>
                </a:lnTo>
                <a:lnTo>
                  <a:pt x="1145539" y="1325245"/>
                </a:lnTo>
                <a:lnTo>
                  <a:pt x="1101089" y="1328420"/>
                </a:lnTo>
                <a:lnTo>
                  <a:pt x="2011680" y="1328420"/>
                </a:lnTo>
                <a:lnTo>
                  <a:pt x="1559560" y="1059180"/>
                </a:lnTo>
                <a:close/>
              </a:path>
            </a:pathLst>
          </a:custGeom>
          <a:solidFill>
            <a:srgbClr val="F7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4875" y="4724780"/>
            <a:ext cx="2016125" cy="1859914"/>
          </a:xfrm>
          <a:custGeom>
            <a:avLst/>
            <a:gdLst/>
            <a:ahLst/>
            <a:cxnLst/>
            <a:rect l="l" t="t" r="r" b="b"/>
            <a:pathLst>
              <a:path w="2016125" h="1859915">
                <a:moveTo>
                  <a:pt x="2016125" y="1330960"/>
                </a:moveTo>
                <a:lnTo>
                  <a:pt x="1990725" y="1372235"/>
                </a:lnTo>
                <a:lnTo>
                  <a:pt x="1963420" y="1411605"/>
                </a:lnTo>
                <a:lnTo>
                  <a:pt x="1934845" y="1449705"/>
                </a:lnTo>
                <a:lnTo>
                  <a:pt x="1904364" y="1485900"/>
                </a:lnTo>
                <a:lnTo>
                  <a:pt x="1873250" y="1520825"/>
                </a:lnTo>
                <a:lnTo>
                  <a:pt x="1840864" y="1553845"/>
                </a:lnTo>
                <a:lnTo>
                  <a:pt x="1806575" y="1584960"/>
                </a:lnTo>
                <a:lnTo>
                  <a:pt x="1771650" y="1615440"/>
                </a:lnTo>
                <a:lnTo>
                  <a:pt x="1735455" y="1643380"/>
                </a:lnTo>
                <a:lnTo>
                  <a:pt x="1698625" y="1670050"/>
                </a:lnTo>
                <a:lnTo>
                  <a:pt x="1660525" y="1694815"/>
                </a:lnTo>
                <a:lnTo>
                  <a:pt x="1621789" y="1718310"/>
                </a:lnTo>
                <a:lnTo>
                  <a:pt x="1581785" y="1739900"/>
                </a:lnTo>
                <a:lnTo>
                  <a:pt x="1541145" y="1759585"/>
                </a:lnTo>
                <a:lnTo>
                  <a:pt x="1499870" y="1778000"/>
                </a:lnTo>
                <a:lnTo>
                  <a:pt x="1457960" y="1793875"/>
                </a:lnTo>
                <a:lnTo>
                  <a:pt x="1415414" y="1808480"/>
                </a:lnTo>
                <a:lnTo>
                  <a:pt x="1372235" y="1821180"/>
                </a:lnTo>
                <a:lnTo>
                  <a:pt x="1328420" y="1832610"/>
                </a:lnTo>
                <a:lnTo>
                  <a:pt x="1283970" y="1841500"/>
                </a:lnTo>
                <a:lnTo>
                  <a:pt x="1240155" y="1849120"/>
                </a:lnTo>
                <a:lnTo>
                  <a:pt x="1195070" y="1854835"/>
                </a:lnTo>
                <a:lnTo>
                  <a:pt x="1149985" y="1858645"/>
                </a:lnTo>
                <a:lnTo>
                  <a:pt x="1104900" y="1859915"/>
                </a:lnTo>
                <a:lnTo>
                  <a:pt x="1059814" y="1859915"/>
                </a:lnTo>
                <a:lnTo>
                  <a:pt x="1014094" y="1858010"/>
                </a:lnTo>
                <a:lnTo>
                  <a:pt x="969010" y="1854200"/>
                </a:lnTo>
                <a:lnTo>
                  <a:pt x="923925" y="1848485"/>
                </a:lnTo>
                <a:lnTo>
                  <a:pt x="878205" y="1840865"/>
                </a:lnTo>
                <a:lnTo>
                  <a:pt x="833755" y="1831340"/>
                </a:lnTo>
                <a:lnTo>
                  <a:pt x="788669" y="1819275"/>
                </a:lnTo>
                <a:lnTo>
                  <a:pt x="744219" y="1805940"/>
                </a:lnTo>
                <a:lnTo>
                  <a:pt x="700405" y="1790065"/>
                </a:lnTo>
                <a:lnTo>
                  <a:pt x="656590" y="1772285"/>
                </a:lnTo>
                <a:lnTo>
                  <a:pt x="613410" y="1752600"/>
                </a:lnTo>
                <a:lnTo>
                  <a:pt x="570865" y="1731010"/>
                </a:lnTo>
                <a:lnTo>
                  <a:pt x="528955" y="1706880"/>
                </a:lnTo>
                <a:lnTo>
                  <a:pt x="487680" y="1681480"/>
                </a:lnTo>
                <a:lnTo>
                  <a:pt x="448309" y="1654175"/>
                </a:lnTo>
                <a:lnTo>
                  <a:pt x="410209" y="1625600"/>
                </a:lnTo>
                <a:lnTo>
                  <a:pt x="374015" y="1595755"/>
                </a:lnTo>
                <a:lnTo>
                  <a:pt x="339090" y="1564005"/>
                </a:lnTo>
                <a:lnTo>
                  <a:pt x="306069" y="1531620"/>
                </a:lnTo>
                <a:lnTo>
                  <a:pt x="274955" y="1497965"/>
                </a:lnTo>
                <a:lnTo>
                  <a:pt x="245109" y="1463040"/>
                </a:lnTo>
                <a:lnTo>
                  <a:pt x="216534" y="1426845"/>
                </a:lnTo>
                <a:lnTo>
                  <a:pt x="189865" y="1389380"/>
                </a:lnTo>
                <a:lnTo>
                  <a:pt x="165100" y="1351280"/>
                </a:lnTo>
                <a:lnTo>
                  <a:pt x="141605" y="1312545"/>
                </a:lnTo>
                <a:lnTo>
                  <a:pt x="120015" y="1272540"/>
                </a:lnTo>
                <a:lnTo>
                  <a:pt x="100330" y="1231900"/>
                </a:lnTo>
                <a:lnTo>
                  <a:pt x="82550" y="1190625"/>
                </a:lnTo>
                <a:lnTo>
                  <a:pt x="66040" y="1148715"/>
                </a:lnTo>
                <a:lnTo>
                  <a:pt x="51434" y="1106170"/>
                </a:lnTo>
                <a:lnTo>
                  <a:pt x="38734" y="1062990"/>
                </a:lnTo>
                <a:lnTo>
                  <a:pt x="27305" y="1019175"/>
                </a:lnTo>
                <a:lnTo>
                  <a:pt x="18415" y="975360"/>
                </a:lnTo>
                <a:lnTo>
                  <a:pt x="10794" y="930910"/>
                </a:lnTo>
                <a:lnTo>
                  <a:pt x="5080" y="885825"/>
                </a:lnTo>
                <a:lnTo>
                  <a:pt x="1905" y="840740"/>
                </a:lnTo>
                <a:lnTo>
                  <a:pt x="0" y="795655"/>
                </a:lnTo>
                <a:lnTo>
                  <a:pt x="0" y="750570"/>
                </a:lnTo>
                <a:lnTo>
                  <a:pt x="1905" y="705485"/>
                </a:lnTo>
                <a:lnTo>
                  <a:pt x="5715" y="659765"/>
                </a:lnTo>
                <a:lnTo>
                  <a:pt x="11430" y="614680"/>
                </a:lnTo>
                <a:lnTo>
                  <a:pt x="19050" y="569595"/>
                </a:lnTo>
                <a:lnTo>
                  <a:pt x="28575" y="524510"/>
                </a:lnTo>
                <a:lnTo>
                  <a:pt x="40640" y="479425"/>
                </a:lnTo>
                <a:lnTo>
                  <a:pt x="53975" y="434975"/>
                </a:lnTo>
                <a:lnTo>
                  <a:pt x="69850" y="391160"/>
                </a:lnTo>
                <a:lnTo>
                  <a:pt x="87630" y="347345"/>
                </a:lnTo>
                <a:lnTo>
                  <a:pt x="107315" y="304165"/>
                </a:lnTo>
                <a:lnTo>
                  <a:pt x="128905" y="261620"/>
                </a:lnTo>
                <a:lnTo>
                  <a:pt x="153034" y="219710"/>
                </a:lnTo>
                <a:lnTo>
                  <a:pt x="177800" y="180340"/>
                </a:lnTo>
                <a:lnTo>
                  <a:pt x="204469" y="141605"/>
                </a:lnTo>
                <a:lnTo>
                  <a:pt x="232409" y="104140"/>
                </a:lnTo>
                <a:lnTo>
                  <a:pt x="261619" y="68580"/>
                </a:lnTo>
                <a:lnTo>
                  <a:pt x="293369" y="33655"/>
                </a:lnTo>
                <a:lnTo>
                  <a:pt x="325755" y="0"/>
                </a:lnTo>
                <a:lnTo>
                  <a:pt x="697230" y="379730"/>
                </a:lnTo>
                <a:lnTo>
                  <a:pt x="664844" y="414655"/>
                </a:lnTo>
                <a:lnTo>
                  <a:pt x="635635" y="451485"/>
                </a:lnTo>
                <a:lnTo>
                  <a:pt x="610235" y="490220"/>
                </a:lnTo>
                <a:lnTo>
                  <a:pt x="588010" y="530860"/>
                </a:lnTo>
                <a:lnTo>
                  <a:pt x="569594" y="572135"/>
                </a:lnTo>
                <a:lnTo>
                  <a:pt x="554990" y="614680"/>
                </a:lnTo>
                <a:lnTo>
                  <a:pt x="543560" y="658495"/>
                </a:lnTo>
                <a:lnTo>
                  <a:pt x="535940" y="702310"/>
                </a:lnTo>
                <a:lnTo>
                  <a:pt x="532130" y="747395"/>
                </a:lnTo>
                <a:lnTo>
                  <a:pt x="531494" y="791845"/>
                </a:lnTo>
                <a:lnTo>
                  <a:pt x="534669" y="836295"/>
                </a:lnTo>
                <a:lnTo>
                  <a:pt x="541019" y="880745"/>
                </a:lnTo>
                <a:lnTo>
                  <a:pt x="551815" y="924560"/>
                </a:lnTo>
                <a:lnTo>
                  <a:pt x="565785" y="967740"/>
                </a:lnTo>
                <a:lnTo>
                  <a:pt x="582930" y="1009650"/>
                </a:lnTo>
                <a:lnTo>
                  <a:pt x="603885" y="1050290"/>
                </a:lnTo>
                <a:lnTo>
                  <a:pt x="628650" y="1089660"/>
                </a:lnTo>
                <a:lnTo>
                  <a:pt x="657225" y="1127125"/>
                </a:lnTo>
                <a:lnTo>
                  <a:pt x="688975" y="1162685"/>
                </a:lnTo>
                <a:lnTo>
                  <a:pt x="723900" y="1195070"/>
                </a:lnTo>
                <a:lnTo>
                  <a:pt x="760730" y="1224280"/>
                </a:lnTo>
                <a:lnTo>
                  <a:pt x="799464" y="1249680"/>
                </a:lnTo>
                <a:lnTo>
                  <a:pt x="839469" y="1271905"/>
                </a:lnTo>
                <a:lnTo>
                  <a:pt x="881380" y="1290320"/>
                </a:lnTo>
                <a:lnTo>
                  <a:pt x="923925" y="1304925"/>
                </a:lnTo>
                <a:lnTo>
                  <a:pt x="967739" y="1316355"/>
                </a:lnTo>
                <a:lnTo>
                  <a:pt x="1011555" y="1323975"/>
                </a:lnTo>
                <a:lnTo>
                  <a:pt x="1056005" y="1327785"/>
                </a:lnTo>
                <a:lnTo>
                  <a:pt x="1101089" y="1328420"/>
                </a:lnTo>
                <a:lnTo>
                  <a:pt x="1145539" y="1325245"/>
                </a:lnTo>
                <a:lnTo>
                  <a:pt x="1189989" y="1318895"/>
                </a:lnTo>
                <a:lnTo>
                  <a:pt x="1233805" y="1308100"/>
                </a:lnTo>
                <a:lnTo>
                  <a:pt x="1276350" y="1294130"/>
                </a:lnTo>
                <a:lnTo>
                  <a:pt x="1318260" y="1276985"/>
                </a:lnTo>
                <a:lnTo>
                  <a:pt x="1359535" y="1256030"/>
                </a:lnTo>
                <a:lnTo>
                  <a:pt x="1398270" y="1231265"/>
                </a:lnTo>
                <a:lnTo>
                  <a:pt x="1435735" y="1202690"/>
                </a:lnTo>
                <a:lnTo>
                  <a:pt x="1471295" y="1170940"/>
                </a:lnTo>
                <a:lnTo>
                  <a:pt x="1518920" y="1117600"/>
                </a:lnTo>
                <a:lnTo>
                  <a:pt x="1559560" y="1059180"/>
                </a:lnTo>
                <a:lnTo>
                  <a:pt x="2016125" y="133096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0630" y="4414901"/>
            <a:ext cx="758825" cy="688975"/>
          </a:xfrm>
          <a:custGeom>
            <a:avLst/>
            <a:gdLst/>
            <a:ahLst/>
            <a:cxnLst/>
            <a:rect l="l" t="t" r="r" b="b"/>
            <a:pathLst>
              <a:path w="758825" h="688975">
                <a:moveTo>
                  <a:pt x="758825" y="0"/>
                </a:moveTo>
                <a:lnTo>
                  <a:pt x="708659" y="1269"/>
                </a:lnTo>
                <a:lnTo>
                  <a:pt x="659130" y="4444"/>
                </a:lnTo>
                <a:lnTo>
                  <a:pt x="610234" y="10160"/>
                </a:lnTo>
                <a:lnTo>
                  <a:pt x="561339" y="17780"/>
                </a:lnTo>
                <a:lnTo>
                  <a:pt x="513080" y="27940"/>
                </a:lnTo>
                <a:lnTo>
                  <a:pt x="465455" y="40640"/>
                </a:lnTo>
                <a:lnTo>
                  <a:pt x="418464" y="54610"/>
                </a:lnTo>
                <a:lnTo>
                  <a:pt x="372109" y="71119"/>
                </a:lnTo>
                <a:lnTo>
                  <a:pt x="326389" y="89535"/>
                </a:lnTo>
                <a:lnTo>
                  <a:pt x="281939" y="110490"/>
                </a:lnTo>
                <a:lnTo>
                  <a:pt x="238125" y="132715"/>
                </a:lnTo>
                <a:lnTo>
                  <a:pt x="195579" y="157480"/>
                </a:lnTo>
                <a:lnTo>
                  <a:pt x="153669" y="184150"/>
                </a:lnTo>
                <a:lnTo>
                  <a:pt x="113664" y="212725"/>
                </a:lnTo>
                <a:lnTo>
                  <a:pt x="74294" y="243205"/>
                </a:lnTo>
                <a:lnTo>
                  <a:pt x="36194" y="275590"/>
                </a:lnTo>
                <a:lnTo>
                  <a:pt x="0" y="309244"/>
                </a:lnTo>
                <a:lnTo>
                  <a:pt x="371475" y="688975"/>
                </a:lnTo>
                <a:lnTo>
                  <a:pt x="407669" y="657225"/>
                </a:lnTo>
                <a:lnTo>
                  <a:pt x="445769" y="628650"/>
                </a:lnTo>
                <a:lnTo>
                  <a:pt x="485775" y="603250"/>
                </a:lnTo>
                <a:lnTo>
                  <a:pt x="528319" y="581660"/>
                </a:lnTo>
                <a:lnTo>
                  <a:pt x="572134" y="563880"/>
                </a:lnTo>
                <a:lnTo>
                  <a:pt x="617219" y="549910"/>
                </a:lnTo>
                <a:lnTo>
                  <a:pt x="663575" y="539750"/>
                </a:lnTo>
                <a:lnTo>
                  <a:pt x="710564" y="533400"/>
                </a:lnTo>
                <a:lnTo>
                  <a:pt x="758825" y="531494"/>
                </a:lnTo>
                <a:lnTo>
                  <a:pt x="758825" y="0"/>
                </a:lnTo>
                <a:close/>
              </a:path>
            </a:pathLst>
          </a:custGeom>
          <a:solidFill>
            <a:srgbClr val="45A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0630" y="4414901"/>
            <a:ext cx="758825" cy="688975"/>
          </a:xfrm>
          <a:custGeom>
            <a:avLst/>
            <a:gdLst/>
            <a:ahLst/>
            <a:cxnLst/>
            <a:rect l="l" t="t" r="r" b="b"/>
            <a:pathLst>
              <a:path w="758825" h="688975">
                <a:moveTo>
                  <a:pt x="0" y="309244"/>
                </a:moveTo>
                <a:lnTo>
                  <a:pt x="36194" y="275590"/>
                </a:lnTo>
                <a:lnTo>
                  <a:pt x="74294" y="243205"/>
                </a:lnTo>
                <a:lnTo>
                  <a:pt x="113664" y="212725"/>
                </a:lnTo>
                <a:lnTo>
                  <a:pt x="153669" y="184150"/>
                </a:lnTo>
                <a:lnTo>
                  <a:pt x="195579" y="157480"/>
                </a:lnTo>
                <a:lnTo>
                  <a:pt x="238125" y="132715"/>
                </a:lnTo>
                <a:lnTo>
                  <a:pt x="281939" y="110490"/>
                </a:lnTo>
                <a:lnTo>
                  <a:pt x="326389" y="89535"/>
                </a:lnTo>
                <a:lnTo>
                  <a:pt x="372109" y="71119"/>
                </a:lnTo>
                <a:lnTo>
                  <a:pt x="418464" y="54610"/>
                </a:lnTo>
                <a:lnTo>
                  <a:pt x="465455" y="40640"/>
                </a:lnTo>
                <a:lnTo>
                  <a:pt x="513080" y="27940"/>
                </a:lnTo>
                <a:lnTo>
                  <a:pt x="561339" y="17780"/>
                </a:lnTo>
                <a:lnTo>
                  <a:pt x="610234" y="10160"/>
                </a:lnTo>
                <a:lnTo>
                  <a:pt x="659130" y="4444"/>
                </a:lnTo>
                <a:lnTo>
                  <a:pt x="708659" y="1269"/>
                </a:lnTo>
                <a:lnTo>
                  <a:pt x="758825" y="0"/>
                </a:lnTo>
                <a:lnTo>
                  <a:pt x="758825" y="531494"/>
                </a:lnTo>
                <a:lnTo>
                  <a:pt x="710564" y="533400"/>
                </a:lnTo>
                <a:lnTo>
                  <a:pt x="663575" y="539750"/>
                </a:lnTo>
                <a:lnTo>
                  <a:pt x="617219" y="549910"/>
                </a:lnTo>
                <a:lnTo>
                  <a:pt x="572134" y="563880"/>
                </a:lnTo>
                <a:lnTo>
                  <a:pt x="528319" y="581660"/>
                </a:lnTo>
                <a:lnTo>
                  <a:pt x="485775" y="603250"/>
                </a:lnTo>
                <a:lnTo>
                  <a:pt x="445769" y="628650"/>
                </a:lnTo>
                <a:lnTo>
                  <a:pt x="407669" y="657225"/>
                </a:lnTo>
                <a:lnTo>
                  <a:pt x="371475" y="688975"/>
                </a:lnTo>
                <a:lnTo>
                  <a:pt x="0" y="30924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159510"/>
            <a:ext cx="1336040" cy="2291715"/>
          </a:xfrm>
          <a:custGeom>
            <a:avLst/>
            <a:gdLst/>
            <a:ahLst/>
            <a:cxnLst/>
            <a:rect l="l" t="t" r="r" b="b"/>
            <a:pathLst>
              <a:path w="1336040" h="2291715">
                <a:moveTo>
                  <a:pt x="0" y="0"/>
                </a:moveTo>
                <a:lnTo>
                  <a:pt x="0" y="655319"/>
                </a:lnTo>
                <a:lnTo>
                  <a:pt x="49530" y="657225"/>
                </a:lnTo>
                <a:lnTo>
                  <a:pt x="99060" y="662304"/>
                </a:lnTo>
                <a:lnTo>
                  <a:pt x="147320" y="671194"/>
                </a:lnTo>
                <a:lnTo>
                  <a:pt x="194945" y="683894"/>
                </a:lnTo>
                <a:lnTo>
                  <a:pt x="241300" y="699135"/>
                </a:lnTo>
                <a:lnTo>
                  <a:pt x="286385" y="718185"/>
                </a:lnTo>
                <a:lnTo>
                  <a:pt x="330200" y="740410"/>
                </a:lnTo>
                <a:lnTo>
                  <a:pt x="372110" y="765810"/>
                </a:lnTo>
                <a:lnTo>
                  <a:pt x="412750" y="794385"/>
                </a:lnTo>
                <a:lnTo>
                  <a:pt x="450850" y="825500"/>
                </a:lnTo>
                <a:lnTo>
                  <a:pt x="487045" y="859789"/>
                </a:lnTo>
                <a:lnTo>
                  <a:pt x="519430" y="895985"/>
                </a:lnTo>
                <a:lnTo>
                  <a:pt x="549275" y="933450"/>
                </a:lnTo>
                <a:lnTo>
                  <a:pt x="576580" y="972819"/>
                </a:lnTo>
                <a:lnTo>
                  <a:pt x="600075" y="1013460"/>
                </a:lnTo>
                <a:lnTo>
                  <a:pt x="620395" y="1055369"/>
                </a:lnTo>
                <a:lnTo>
                  <a:pt x="638175" y="1097914"/>
                </a:lnTo>
                <a:lnTo>
                  <a:pt x="652780" y="1141729"/>
                </a:lnTo>
                <a:lnTo>
                  <a:pt x="664845" y="1185544"/>
                </a:lnTo>
                <a:lnTo>
                  <a:pt x="673100" y="1230629"/>
                </a:lnTo>
                <a:lnTo>
                  <a:pt x="678815" y="1275714"/>
                </a:lnTo>
                <a:lnTo>
                  <a:pt x="681355" y="1321435"/>
                </a:lnTo>
                <a:lnTo>
                  <a:pt x="680720" y="1367154"/>
                </a:lnTo>
                <a:lnTo>
                  <a:pt x="676910" y="1412239"/>
                </a:lnTo>
                <a:lnTo>
                  <a:pt x="670560" y="1457325"/>
                </a:lnTo>
                <a:lnTo>
                  <a:pt x="661035" y="1501775"/>
                </a:lnTo>
                <a:lnTo>
                  <a:pt x="648335" y="1546225"/>
                </a:lnTo>
                <a:lnTo>
                  <a:pt x="633095" y="1589404"/>
                </a:lnTo>
                <a:lnTo>
                  <a:pt x="614680" y="1631950"/>
                </a:lnTo>
                <a:lnTo>
                  <a:pt x="593090" y="1673225"/>
                </a:lnTo>
                <a:lnTo>
                  <a:pt x="568325" y="1713229"/>
                </a:lnTo>
                <a:lnTo>
                  <a:pt x="541020" y="1751329"/>
                </a:lnTo>
                <a:lnTo>
                  <a:pt x="509905" y="1788794"/>
                </a:lnTo>
                <a:lnTo>
                  <a:pt x="476250" y="1823719"/>
                </a:lnTo>
                <a:lnTo>
                  <a:pt x="934720" y="2291715"/>
                </a:lnTo>
                <a:lnTo>
                  <a:pt x="969010" y="2256790"/>
                </a:lnTo>
                <a:lnTo>
                  <a:pt x="1002030" y="2221229"/>
                </a:lnTo>
                <a:lnTo>
                  <a:pt x="1033145" y="2183765"/>
                </a:lnTo>
                <a:lnTo>
                  <a:pt x="1063625" y="2146300"/>
                </a:lnTo>
                <a:lnTo>
                  <a:pt x="1092200" y="2106929"/>
                </a:lnTo>
                <a:lnTo>
                  <a:pt x="1118870" y="2066925"/>
                </a:lnTo>
                <a:lnTo>
                  <a:pt x="1144905" y="2026285"/>
                </a:lnTo>
                <a:lnTo>
                  <a:pt x="1169035" y="1984375"/>
                </a:lnTo>
                <a:lnTo>
                  <a:pt x="1191260" y="1941829"/>
                </a:lnTo>
                <a:lnTo>
                  <a:pt x="1212215" y="1898650"/>
                </a:lnTo>
                <a:lnTo>
                  <a:pt x="1231900" y="1854835"/>
                </a:lnTo>
                <a:lnTo>
                  <a:pt x="1249680" y="1810385"/>
                </a:lnTo>
                <a:lnTo>
                  <a:pt x="1265555" y="1765300"/>
                </a:lnTo>
                <a:lnTo>
                  <a:pt x="1280160" y="1718944"/>
                </a:lnTo>
                <a:lnTo>
                  <a:pt x="1293495" y="1672589"/>
                </a:lnTo>
                <a:lnTo>
                  <a:pt x="1304925" y="1625600"/>
                </a:lnTo>
                <a:lnTo>
                  <a:pt x="1314450" y="1578610"/>
                </a:lnTo>
                <a:lnTo>
                  <a:pt x="1322070" y="1530985"/>
                </a:lnTo>
                <a:lnTo>
                  <a:pt x="1328420" y="1482725"/>
                </a:lnTo>
                <a:lnTo>
                  <a:pt x="1332865" y="1434464"/>
                </a:lnTo>
                <a:lnTo>
                  <a:pt x="1335405" y="1385569"/>
                </a:lnTo>
                <a:lnTo>
                  <a:pt x="1336040" y="1336675"/>
                </a:lnTo>
                <a:lnTo>
                  <a:pt x="1335405" y="1289050"/>
                </a:lnTo>
                <a:lnTo>
                  <a:pt x="1332865" y="1241425"/>
                </a:lnTo>
                <a:lnTo>
                  <a:pt x="1329055" y="1194435"/>
                </a:lnTo>
                <a:lnTo>
                  <a:pt x="1323340" y="1147444"/>
                </a:lnTo>
                <a:lnTo>
                  <a:pt x="1315720" y="1101725"/>
                </a:lnTo>
                <a:lnTo>
                  <a:pt x="1306830" y="1056004"/>
                </a:lnTo>
                <a:lnTo>
                  <a:pt x="1296035" y="1010919"/>
                </a:lnTo>
                <a:lnTo>
                  <a:pt x="1284605" y="966469"/>
                </a:lnTo>
                <a:lnTo>
                  <a:pt x="1271270" y="922654"/>
                </a:lnTo>
                <a:lnTo>
                  <a:pt x="1256030" y="880110"/>
                </a:lnTo>
                <a:lnTo>
                  <a:pt x="1240155" y="837564"/>
                </a:lnTo>
                <a:lnTo>
                  <a:pt x="1222375" y="795654"/>
                </a:lnTo>
                <a:lnTo>
                  <a:pt x="1203325" y="755014"/>
                </a:lnTo>
                <a:lnTo>
                  <a:pt x="1183005" y="714375"/>
                </a:lnTo>
                <a:lnTo>
                  <a:pt x="1161415" y="675004"/>
                </a:lnTo>
                <a:lnTo>
                  <a:pt x="1138555" y="636269"/>
                </a:lnTo>
                <a:lnTo>
                  <a:pt x="1114425" y="598804"/>
                </a:lnTo>
                <a:lnTo>
                  <a:pt x="1089025" y="561975"/>
                </a:lnTo>
                <a:lnTo>
                  <a:pt x="1062355" y="525779"/>
                </a:lnTo>
                <a:lnTo>
                  <a:pt x="1034415" y="490854"/>
                </a:lnTo>
                <a:lnTo>
                  <a:pt x="1005840" y="456564"/>
                </a:lnTo>
                <a:lnTo>
                  <a:pt x="975995" y="423544"/>
                </a:lnTo>
                <a:lnTo>
                  <a:pt x="944880" y="391794"/>
                </a:lnTo>
                <a:lnTo>
                  <a:pt x="912495" y="360679"/>
                </a:lnTo>
                <a:lnTo>
                  <a:pt x="879475" y="330835"/>
                </a:lnTo>
                <a:lnTo>
                  <a:pt x="845820" y="301625"/>
                </a:lnTo>
                <a:lnTo>
                  <a:pt x="810895" y="274319"/>
                </a:lnTo>
                <a:lnTo>
                  <a:pt x="774700" y="247650"/>
                </a:lnTo>
                <a:lnTo>
                  <a:pt x="737870" y="222250"/>
                </a:lnTo>
                <a:lnTo>
                  <a:pt x="699770" y="198119"/>
                </a:lnTo>
                <a:lnTo>
                  <a:pt x="661670" y="175260"/>
                </a:lnTo>
                <a:lnTo>
                  <a:pt x="622300" y="153669"/>
                </a:lnTo>
                <a:lnTo>
                  <a:pt x="581660" y="133350"/>
                </a:lnTo>
                <a:lnTo>
                  <a:pt x="541020" y="114300"/>
                </a:lnTo>
                <a:lnTo>
                  <a:pt x="499110" y="96519"/>
                </a:lnTo>
                <a:lnTo>
                  <a:pt x="456565" y="80644"/>
                </a:lnTo>
                <a:lnTo>
                  <a:pt x="413385" y="65404"/>
                </a:lnTo>
                <a:lnTo>
                  <a:pt x="369570" y="52069"/>
                </a:lnTo>
                <a:lnTo>
                  <a:pt x="325120" y="40004"/>
                </a:lnTo>
                <a:lnTo>
                  <a:pt x="280670" y="29844"/>
                </a:lnTo>
                <a:lnTo>
                  <a:pt x="234950" y="20954"/>
                </a:lnTo>
                <a:lnTo>
                  <a:pt x="188595" y="13335"/>
                </a:lnTo>
                <a:lnTo>
                  <a:pt x="142240" y="7619"/>
                </a:lnTo>
                <a:lnTo>
                  <a:pt x="95250" y="3810"/>
                </a:lnTo>
                <a:lnTo>
                  <a:pt x="47625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4475" y="2983229"/>
            <a:ext cx="1106805" cy="849630"/>
          </a:xfrm>
          <a:custGeom>
            <a:avLst/>
            <a:gdLst/>
            <a:ahLst/>
            <a:cxnLst/>
            <a:rect l="l" t="t" r="r" b="b"/>
            <a:pathLst>
              <a:path w="1106804" h="849629">
                <a:moveTo>
                  <a:pt x="83820" y="189230"/>
                </a:moveTo>
                <a:lnTo>
                  <a:pt x="0" y="838200"/>
                </a:lnTo>
                <a:lnTo>
                  <a:pt x="48895" y="843915"/>
                </a:lnTo>
                <a:lnTo>
                  <a:pt x="97154" y="847725"/>
                </a:lnTo>
                <a:lnTo>
                  <a:pt x="146050" y="848995"/>
                </a:lnTo>
                <a:lnTo>
                  <a:pt x="194309" y="849630"/>
                </a:lnTo>
                <a:lnTo>
                  <a:pt x="242570" y="847725"/>
                </a:lnTo>
                <a:lnTo>
                  <a:pt x="290829" y="844550"/>
                </a:lnTo>
                <a:lnTo>
                  <a:pt x="339090" y="838835"/>
                </a:lnTo>
                <a:lnTo>
                  <a:pt x="386715" y="832485"/>
                </a:lnTo>
                <a:lnTo>
                  <a:pt x="433704" y="823595"/>
                </a:lnTo>
                <a:lnTo>
                  <a:pt x="480695" y="813435"/>
                </a:lnTo>
                <a:lnTo>
                  <a:pt x="527050" y="801370"/>
                </a:lnTo>
                <a:lnTo>
                  <a:pt x="572770" y="788035"/>
                </a:lnTo>
                <a:lnTo>
                  <a:pt x="618490" y="772795"/>
                </a:lnTo>
                <a:lnTo>
                  <a:pt x="663575" y="755650"/>
                </a:lnTo>
                <a:lnTo>
                  <a:pt x="707390" y="737235"/>
                </a:lnTo>
                <a:lnTo>
                  <a:pt x="751204" y="717550"/>
                </a:lnTo>
                <a:lnTo>
                  <a:pt x="794384" y="695960"/>
                </a:lnTo>
                <a:lnTo>
                  <a:pt x="836295" y="672465"/>
                </a:lnTo>
                <a:lnTo>
                  <a:pt x="877570" y="647700"/>
                </a:lnTo>
                <a:lnTo>
                  <a:pt x="918209" y="621665"/>
                </a:lnTo>
                <a:lnTo>
                  <a:pt x="957579" y="593725"/>
                </a:lnTo>
                <a:lnTo>
                  <a:pt x="996315" y="564515"/>
                </a:lnTo>
                <a:lnTo>
                  <a:pt x="1034415" y="534035"/>
                </a:lnTo>
                <a:lnTo>
                  <a:pt x="1071245" y="501650"/>
                </a:lnTo>
                <a:lnTo>
                  <a:pt x="1106804" y="467995"/>
                </a:lnTo>
                <a:lnTo>
                  <a:pt x="838834" y="194945"/>
                </a:lnTo>
                <a:lnTo>
                  <a:pt x="179704" y="194945"/>
                </a:lnTo>
                <a:lnTo>
                  <a:pt x="132079" y="193675"/>
                </a:lnTo>
                <a:lnTo>
                  <a:pt x="83820" y="189230"/>
                </a:lnTo>
                <a:close/>
              </a:path>
              <a:path w="1106804" h="849629">
                <a:moveTo>
                  <a:pt x="648334" y="0"/>
                </a:moveTo>
                <a:lnTo>
                  <a:pt x="613409" y="32385"/>
                </a:lnTo>
                <a:lnTo>
                  <a:pt x="575945" y="62230"/>
                </a:lnTo>
                <a:lnTo>
                  <a:pt x="536575" y="88900"/>
                </a:lnTo>
                <a:lnTo>
                  <a:pt x="495934" y="113030"/>
                </a:lnTo>
                <a:lnTo>
                  <a:pt x="453390" y="133985"/>
                </a:lnTo>
                <a:lnTo>
                  <a:pt x="410209" y="151765"/>
                </a:lnTo>
                <a:lnTo>
                  <a:pt x="365759" y="166370"/>
                </a:lnTo>
                <a:lnTo>
                  <a:pt x="320040" y="178435"/>
                </a:lnTo>
                <a:lnTo>
                  <a:pt x="273684" y="187325"/>
                </a:lnTo>
                <a:lnTo>
                  <a:pt x="226695" y="192405"/>
                </a:lnTo>
                <a:lnTo>
                  <a:pt x="179704" y="194945"/>
                </a:lnTo>
                <a:lnTo>
                  <a:pt x="838834" y="194945"/>
                </a:lnTo>
                <a:lnTo>
                  <a:pt x="648334" y="0"/>
                </a:lnTo>
                <a:close/>
              </a:path>
            </a:pathLst>
          </a:custGeom>
          <a:solidFill>
            <a:srgbClr val="F7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4475" y="2983229"/>
            <a:ext cx="1106805" cy="849630"/>
          </a:xfrm>
          <a:custGeom>
            <a:avLst/>
            <a:gdLst/>
            <a:ahLst/>
            <a:cxnLst/>
            <a:rect l="l" t="t" r="r" b="b"/>
            <a:pathLst>
              <a:path w="1106804" h="849629">
                <a:moveTo>
                  <a:pt x="1106804" y="467995"/>
                </a:moveTo>
                <a:lnTo>
                  <a:pt x="1071245" y="501650"/>
                </a:lnTo>
                <a:lnTo>
                  <a:pt x="1034415" y="534035"/>
                </a:lnTo>
                <a:lnTo>
                  <a:pt x="996315" y="564515"/>
                </a:lnTo>
                <a:lnTo>
                  <a:pt x="957579" y="593725"/>
                </a:lnTo>
                <a:lnTo>
                  <a:pt x="918209" y="621665"/>
                </a:lnTo>
                <a:lnTo>
                  <a:pt x="877570" y="647700"/>
                </a:lnTo>
                <a:lnTo>
                  <a:pt x="836295" y="672465"/>
                </a:lnTo>
                <a:lnTo>
                  <a:pt x="794384" y="695960"/>
                </a:lnTo>
                <a:lnTo>
                  <a:pt x="751204" y="717550"/>
                </a:lnTo>
                <a:lnTo>
                  <a:pt x="707390" y="737235"/>
                </a:lnTo>
                <a:lnTo>
                  <a:pt x="663575" y="755650"/>
                </a:lnTo>
                <a:lnTo>
                  <a:pt x="618490" y="772795"/>
                </a:lnTo>
                <a:lnTo>
                  <a:pt x="572770" y="788035"/>
                </a:lnTo>
                <a:lnTo>
                  <a:pt x="527050" y="801370"/>
                </a:lnTo>
                <a:lnTo>
                  <a:pt x="480695" y="813435"/>
                </a:lnTo>
                <a:lnTo>
                  <a:pt x="433704" y="823595"/>
                </a:lnTo>
                <a:lnTo>
                  <a:pt x="386715" y="832485"/>
                </a:lnTo>
                <a:lnTo>
                  <a:pt x="339090" y="838835"/>
                </a:lnTo>
                <a:lnTo>
                  <a:pt x="290829" y="844550"/>
                </a:lnTo>
                <a:lnTo>
                  <a:pt x="242570" y="847725"/>
                </a:lnTo>
                <a:lnTo>
                  <a:pt x="194309" y="849630"/>
                </a:lnTo>
                <a:lnTo>
                  <a:pt x="146050" y="848995"/>
                </a:lnTo>
                <a:lnTo>
                  <a:pt x="97154" y="847725"/>
                </a:lnTo>
                <a:lnTo>
                  <a:pt x="48895" y="843915"/>
                </a:lnTo>
                <a:lnTo>
                  <a:pt x="0" y="838200"/>
                </a:lnTo>
                <a:lnTo>
                  <a:pt x="83820" y="189230"/>
                </a:lnTo>
                <a:lnTo>
                  <a:pt x="132079" y="193675"/>
                </a:lnTo>
                <a:lnTo>
                  <a:pt x="179704" y="194945"/>
                </a:lnTo>
                <a:lnTo>
                  <a:pt x="226695" y="192405"/>
                </a:lnTo>
                <a:lnTo>
                  <a:pt x="273684" y="187325"/>
                </a:lnTo>
                <a:lnTo>
                  <a:pt x="320040" y="178435"/>
                </a:lnTo>
                <a:lnTo>
                  <a:pt x="365759" y="166370"/>
                </a:lnTo>
                <a:lnTo>
                  <a:pt x="410209" y="151765"/>
                </a:lnTo>
                <a:lnTo>
                  <a:pt x="453390" y="133985"/>
                </a:lnTo>
                <a:lnTo>
                  <a:pt x="495934" y="113030"/>
                </a:lnTo>
                <a:lnTo>
                  <a:pt x="536575" y="88900"/>
                </a:lnTo>
                <a:lnTo>
                  <a:pt x="575945" y="62230"/>
                </a:lnTo>
                <a:lnTo>
                  <a:pt x="613409" y="32385"/>
                </a:lnTo>
                <a:lnTo>
                  <a:pt x="648334" y="0"/>
                </a:lnTo>
                <a:lnTo>
                  <a:pt x="1106804" y="46799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595" y="2870200"/>
            <a:ext cx="1029335" cy="951230"/>
          </a:xfrm>
          <a:custGeom>
            <a:avLst/>
            <a:gdLst/>
            <a:ahLst/>
            <a:cxnLst/>
            <a:rect l="l" t="t" r="r" b="b"/>
            <a:pathLst>
              <a:path w="1029334" h="951229">
                <a:moveTo>
                  <a:pt x="547369" y="0"/>
                </a:moveTo>
                <a:lnTo>
                  <a:pt x="0" y="359410"/>
                </a:lnTo>
                <a:lnTo>
                  <a:pt x="28575" y="401320"/>
                </a:lnTo>
                <a:lnTo>
                  <a:pt x="59054" y="441960"/>
                </a:lnTo>
                <a:lnTo>
                  <a:pt x="90169" y="481329"/>
                </a:lnTo>
                <a:lnTo>
                  <a:pt x="123189" y="519429"/>
                </a:lnTo>
                <a:lnTo>
                  <a:pt x="157479" y="555625"/>
                </a:lnTo>
                <a:lnTo>
                  <a:pt x="192404" y="591185"/>
                </a:lnTo>
                <a:lnTo>
                  <a:pt x="229234" y="624839"/>
                </a:lnTo>
                <a:lnTo>
                  <a:pt x="267334" y="657225"/>
                </a:lnTo>
                <a:lnTo>
                  <a:pt x="306069" y="688339"/>
                </a:lnTo>
                <a:lnTo>
                  <a:pt x="346075" y="717550"/>
                </a:lnTo>
                <a:lnTo>
                  <a:pt x="387350" y="745489"/>
                </a:lnTo>
                <a:lnTo>
                  <a:pt x="429259" y="771525"/>
                </a:lnTo>
                <a:lnTo>
                  <a:pt x="472439" y="796289"/>
                </a:lnTo>
                <a:lnTo>
                  <a:pt x="516254" y="819785"/>
                </a:lnTo>
                <a:lnTo>
                  <a:pt x="560704" y="841375"/>
                </a:lnTo>
                <a:lnTo>
                  <a:pt x="606425" y="861060"/>
                </a:lnTo>
                <a:lnTo>
                  <a:pt x="652779" y="879475"/>
                </a:lnTo>
                <a:lnTo>
                  <a:pt x="700404" y="895985"/>
                </a:lnTo>
                <a:lnTo>
                  <a:pt x="748029" y="910589"/>
                </a:lnTo>
                <a:lnTo>
                  <a:pt x="796289" y="923289"/>
                </a:lnTo>
                <a:lnTo>
                  <a:pt x="845819" y="934719"/>
                </a:lnTo>
                <a:lnTo>
                  <a:pt x="895350" y="944244"/>
                </a:lnTo>
                <a:lnTo>
                  <a:pt x="945514" y="951230"/>
                </a:lnTo>
                <a:lnTo>
                  <a:pt x="1029334" y="302260"/>
                </a:lnTo>
                <a:lnTo>
                  <a:pt x="981075" y="294004"/>
                </a:lnTo>
                <a:lnTo>
                  <a:pt x="932814" y="282575"/>
                </a:lnTo>
                <a:lnTo>
                  <a:pt x="886459" y="267335"/>
                </a:lnTo>
                <a:lnTo>
                  <a:pt x="841375" y="249554"/>
                </a:lnTo>
                <a:lnTo>
                  <a:pt x="797559" y="227964"/>
                </a:lnTo>
                <a:lnTo>
                  <a:pt x="755650" y="203835"/>
                </a:lnTo>
                <a:lnTo>
                  <a:pt x="715644" y="176529"/>
                </a:lnTo>
                <a:lnTo>
                  <a:pt x="677544" y="146685"/>
                </a:lnTo>
                <a:lnTo>
                  <a:pt x="641350" y="113664"/>
                </a:lnTo>
                <a:lnTo>
                  <a:pt x="607694" y="78104"/>
                </a:lnTo>
                <a:lnTo>
                  <a:pt x="575944" y="40639"/>
                </a:lnTo>
                <a:lnTo>
                  <a:pt x="547369" y="0"/>
                </a:lnTo>
                <a:close/>
              </a:path>
            </a:pathLst>
          </a:custGeom>
          <a:solidFill>
            <a:srgbClr val="45A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9595" y="2870200"/>
            <a:ext cx="1029335" cy="951230"/>
          </a:xfrm>
          <a:custGeom>
            <a:avLst/>
            <a:gdLst/>
            <a:ahLst/>
            <a:cxnLst/>
            <a:rect l="l" t="t" r="r" b="b"/>
            <a:pathLst>
              <a:path w="1029334" h="951229">
                <a:moveTo>
                  <a:pt x="945514" y="951230"/>
                </a:moveTo>
                <a:lnTo>
                  <a:pt x="895350" y="944244"/>
                </a:lnTo>
                <a:lnTo>
                  <a:pt x="845819" y="934719"/>
                </a:lnTo>
                <a:lnTo>
                  <a:pt x="796289" y="923289"/>
                </a:lnTo>
                <a:lnTo>
                  <a:pt x="748029" y="910589"/>
                </a:lnTo>
                <a:lnTo>
                  <a:pt x="700404" y="895985"/>
                </a:lnTo>
                <a:lnTo>
                  <a:pt x="652779" y="879475"/>
                </a:lnTo>
                <a:lnTo>
                  <a:pt x="606425" y="861060"/>
                </a:lnTo>
                <a:lnTo>
                  <a:pt x="560704" y="841375"/>
                </a:lnTo>
                <a:lnTo>
                  <a:pt x="516254" y="819785"/>
                </a:lnTo>
                <a:lnTo>
                  <a:pt x="472439" y="796289"/>
                </a:lnTo>
                <a:lnTo>
                  <a:pt x="429259" y="771525"/>
                </a:lnTo>
                <a:lnTo>
                  <a:pt x="387350" y="745489"/>
                </a:lnTo>
                <a:lnTo>
                  <a:pt x="346075" y="717550"/>
                </a:lnTo>
                <a:lnTo>
                  <a:pt x="306069" y="688339"/>
                </a:lnTo>
                <a:lnTo>
                  <a:pt x="267334" y="657225"/>
                </a:lnTo>
                <a:lnTo>
                  <a:pt x="229234" y="624839"/>
                </a:lnTo>
                <a:lnTo>
                  <a:pt x="192404" y="591185"/>
                </a:lnTo>
                <a:lnTo>
                  <a:pt x="157479" y="555625"/>
                </a:lnTo>
                <a:lnTo>
                  <a:pt x="123189" y="519429"/>
                </a:lnTo>
                <a:lnTo>
                  <a:pt x="90169" y="481329"/>
                </a:lnTo>
                <a:lnTo>
                  <a:pt x="59054" y="441960"/>
                </a:lnTo>
                <a:lnTo>
                  <a:pt x="28575" y="401320"/>
                </a:lnTo>
                <a:lnTo>
                  <a:pt x="0" y="359410"/>
                </a:lnTo>
                <a:lnTo>
                  <a:pt x="547369" y="0"/>
                </a:lnTo>
                <a:lnTo>
                  <a:pt x="575944" y="40639"/>
                </a:lnTo>
                <a:lnTo>
                  <a:pt x="607694" y="78104"/>
                </a:lnTo>
                <a:lnTo>
                  <a:pt x="641350" y="113664"/>
                </a:lnTo>
                <a:lnTo>
                  <a:pt x="677544" y="146685"/>
                </a:lnTo>
                <a:lnTo>
                  <a:pt x="715644" y="176529"/>
                </a:lnTo>
                <a:lnTo>
                  <a:pt x="755650" y="203835"/>
                </a:lnTo>
                <a:lnTo>
                  <a:pt x="797559" y="227964"/>
                </a:lnTo>
                <a:lnTo>
                  <a:pt x="841375" y="249554"/>
                </a:lnTo>
                <a:lnTo>
                  <a:pt x="886459" y="267335"/>
                </a:lnTo>
                <a:lnTo>
                  <a:pt x="932814" y="282575"/>
                </a:lnTo>
                <a:lnTo>
                  <a:pt x="981075" y="294004"/>
                </a:lnTo>
                <a:lnTo>
                  <a:pt x="1029334" y="302260"/>
                </a:lnTo>
                <a:lnTo>
                  <a:pt x="945514" y="95123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5125" y="2598420"/>
            <a:ext cx="751205" cy="631190"/>
          </a:xfrm>
          <a:custGeom>
            <a:avLst/>
            <a:gdLst/>
            <a:ahLst/>
            <a:cxnLst/>
            <a:rect l="l" t="t" r="r" b="b"/>
            <a:pathLst>
              <a:path w="751204" h="631189">
                <a:moveTo>
                  <a:pt x="647064" y="0"/>
                </a:moveTo>
                <a:lnTo>
                  <a:pt x="0" y="98425"/>
                </a:lnTo>
                <a:lnTo>
                  <a:pt x="8889" y="149859"/>
                </a:lnTo>
                <a:lnTo>
                  <a:pt x="19685" y="201294"/>
                </a:lnTo>
                <a:lnTo>
                  <a:pt x="32385" y="252094"/>
                </a:lnTo>
                <a:lnTo>
                  <a:pt x="46989" y="302259"/>
                </a:lnTo>
                <a:lnTo>
                  <a:pt x="64135" y="351154"/>
                </a:lnTo>
                <a:lnTo>
                  <a:pt x="82550" y="400050"/>
                </a:lnTo>
                <a:lnTo>
                  <a:pt x="103504" y="448309"/>
                </a:lnTo>
                <a:lnTo>
                  <a:pt x="125729" y="495300"/>
                </a:lnTo>
                <a:lnTo>
                  <a:pt x="149860" y="541654"/>
                </a:lnTo>
                <a:lnTo>
                  <a:pt x="175895" y="586739"/>
                </a:lnTo>
                <a:lnTo>
                  <a:pt x="203835" y="631189"/>
                </a:lnTo>
                <a:lnTo>
                  <a:pt x="751204" y="271779"/>
                </a:lnTo>
                <a:lnTo>
                  <a:pt x="725804" y="229869"/>
                </a:lnTo>
                <a:lnTo>
                  <a:pt x="703579" y="186689"/>
                </a:lnTo>
                <a:lnTo>
                  <a:pt x="684529" y="141604"/>
                </a:lnTo>
                <a:lnTo>
                  <a:pt x="668654" y="95250"/>
                </a:lnTo>
                <a:lnTo>
                  <a:pt x="656589" y="48259"/>
                </a:lnTo>
                <a:lnTo>
                  <a:pt x="647064" y="0"/>
                </a:lnTo>
                <a:close/>
              </a:path>
            </a:pathLst>
          </a:custGeom>
          <a:solidFill>
            <a:srgbClr val="FFE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5125" y="2598420"/>
            <a:ext cx="751205" cy="631190"/>
          </a:xfrm>
          <a:custGeom>
            <a:avLst/>
            <a:gdLst/>
            <a:ahLst/>
            <a:cxnLst/>
            <a:rect l="l" t="t" r="r" b="b"/>
            <a:pathLst>
              <a:path w="751204" h="631189">
                <a:moveTo>
                  <a:pt x="203835" y="631189"/>
                </a:moveTo>
                <a:lnTo>
                  <a:pt x="175895" y="586739"/>
                </a:lnTo>
                <a:lnTo>
                  <a:pt x="149860" y="541654"/>
                </a:lnTo>
                <a:lnTo>
                  <a:pt x="125729" y="495300"/>
                </a:lnTo>
                <a:lnTo>
                  <a:pt x="103504" y="448309"/>
                </a:lnTo>
                <a:lnTo>
                  <a:pt x="82550" y="400050"/>
                </a:lnTo>
                <a:lnTo>
                  <a:pt x="64135" y="351154"/>
                </a:lnTo>
                <a:lnTo>
                  <a:pt x="46989" y="302259"/>
                </a:lnTo>
                <a:lnTo>
                  <a:pt x="32385" y="252094"/>
                </a:lnTo>
                <a:lnTo>
                  <a:pt x="19685" y="201294"/>
                </a:lnTo>
                <a:lnTo>
                  <a:pt x="8889" y="149859"/>
                </a:lnTo>
                <a:lnTo>
                  <a:pt x="0" y="98425"/>
                </a:lnTo>
                <a:lnTo>
                  <a:pt x="647064" y="0"/>
                </a:lnTo>
                <a:lnTo>
                  <a:pt x="656589" y="48259"/>
                </a:lnTo>
                <a:lnTo>
                  <a:pt x="668654" y="95250"/>
                </a:lnTo>
                <a:lnTo>
                  <a:pt x="684529" y="141604"/>
                </a:lnTo>
                <a:lnTo>
                  <a:pt x="703579" y="186689"/>
                </a:lnTo>
                <a:lnTo>
                  <a:pt x="725804" y="229869"/>
                </a:lnTo>
                <a:lnTo>
                  <a:pt x="751204" y="271779"/>
                </a:lnTo>
                <a:lnTo>
                  <a:pt x="203835" y="631189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9884" y="2182495"/>
            <a:ext cx="673735" cy="513715"/>
          </a:xfrm>
          <a:custGeom>
            <a:avLst/>
            <a:gdLst/>
            <a:ahLst/>
            <a:cxnLst/>
            <a:rect l="l" t="t" r="r" b="b"/>
            <a:pathLst>
              <a:path w="673735" h="513714">
                <a:moveTo>
                  <a:pt x="37464" y="0"/>
                </a:moveTo>
                <a:lnTo>
                  <a:pt x="26035" y="50164"/>
                </a:lnTo>
                <a:lnTo>
                  <a:pt x="17144" y="101600"/>
                </a:lnTo>
                <a:lnTo>
                  <a:pt x="9525" y="152400"/>
                </a:lnTo>
                <a:lnTo>
                  <a:pt x="4444" y="203834"/>
                </a:lnTo>
                <a:lnTo>
                  <a:pt x="1269" y="255904"/>
                </a:lnTo>
                <a:lnTo>
                  <a:pt x="0" y="307339"/>
                </a:lnTo>
                <a:lnTo>
                  <a:pt x="635" y="358775"/>
                </a:lnTo>
                <a:lnTo>
                  <a:pt x="3810" y="410844"/>
                </a:lnTo>
                <a:lnTo>
                  <a:pt x="8254" y="462279"/>
                </a:lnTo>
                <a:lnTo>
                  <a:pt x="15239" y="513714"/>
                </a:lnTo>
                <a:lnTo>
                  <a:pt x="662304" y="415289"/>
                </a:lnTo>
                <a:lnTo>
                  <a:pt x="656589" y="362584"/>
                </a:lnTo>
                <a:lnTo>
                  <a:pt x="654685" y="309879"/>
                </a:lnTo>
                <a:lnTo>
                  <a:pt x="657225" y="257175"/>
                </a:lnTo>
                <a:lnTo>
                  <a:pt x="663575" y="205104"/>
                </a:lnTo>
                <a:lnTo>
                  <a:pt x="673735" y="153034"/>
                </a:lnTo>
                <a:lnTo>
                  <a:pt x="37464" y="0"/>
                </a:lnTo>
                <a:close/>
              </a:path>
            </a:pathLst>
          </a:custGeom>
          <a:solidFill>
            <a:srgbClr val="81C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9884" y="2182495"/>
            <a:ext cx="673735" cy="513715"/>
          </a:xfrm>
          <a:custGeom>
            <a:avLst/>
            <a:gdLst/>
            <a:ahLst/>
            <a:cxnLst/>
            <a:rect l="l" t="t" r="r" b="b"/>
            <a:pathLst>
              <a:path w="673735" h="513714">
                <a:moveTo>
                  <a:pt x="15239" y="513714"/>
                </a:moveTo>
                <a:lnTo>
                  <a:pt x="8254" y="462279"/>
                </a:lnTo>
                <a:lnTo>
                  <a:pt x="3810" y="410844"/>
                </a:lnTo>
                <a:lnTo>
                  <a:pt x="635" y="358775"/>
                </a:lnTo>
                <a:lnTo>
                  <a:pt x="0" y="307339"/>
                </a:lnTo>
                <a:lnTo>
                  <a:pt x="1269" y="255904"/>
                </a:lnTo>
                <a:lnTo>
                  <a:pt x="4444" y="203834"/>
                </a:lnTo>
                <a:lnTo>
                  <a:pt x="9525" y="152400"/>
                </a:lnTo>
                <a:lnTo>
                  <a:pt x="17144" y="101600"/>
                </a:lnTo>
                <a:lnTo>
                  <a:pt x="26035" y="50164"/>
                </a:lnTo>
                <a:lnTo>
                  <a:pt x="37464" y="0"/>
                </a:lnTo>
                <a:lnTo>
                  <a:pt x="673735" y="153034"/>
                </a:lnTo>
                <a:lnTo>
                  <a:pt x="663575" y="205104"/>
                </a:lnTo>
                <a:lnTo>
                  <a:pt x="657225" y="257175"/>
                </a:lnTo>
                <a:lnTo>
                  <a:pt x="654685" y="309879"/>
                </a:lnTo>
                <a:lnTo>
                  <a:pt x="656589" y="362584"/>
                </a:lnTo>
                <a:lnTo>
                  <a:pt x="662304" y="415289"/>
                </a:lnTo>
                <a:lnTo>
                  <a:pt x="15239" y="51371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7350" y="1811020"/>
            <a:ext cx="713740" cy="524510"/>
          </a:xfrm>
          <a:custGeom>
            <a:avLst/>
            <a:gdLst/>
            <a:ahLst/>
            <a:cxnLst/>
            <a:rect l="l" t="t" r="r" b="b"/>
            <a:pathLst>
              <a:path w="713739" h="524510">
                <a:moveTo>
                  <a:pt x="151129" y="0"/>
                </a:moveTo>
                <a:lnTo>
                  <a:pt x="126364" y="43814"/>
                </a:lnTo>
                <a:lnTo>
                  <a:pt x="102870" y="88264"/>
                </a:lnTo>
                <a:lnTo>
                  <a:pt x="81279" y="133350"/>
                </a:lnTo>
                <a:lnTo>
                  <a:pt x="61595" y="179704"/>
                </a:lnTo>
                <a:lnTo>
                  <a:pt x="43179" y="226694"/>
                </a:lnTo>
                <a:lnTo>
                  <a:pt x="27304" y="274319"/>
                </a:lnTo>
                <a:lnTo>
                  <a:pt x="12700" y="322579"/>
                </a:lnTo>
                <a:lnTo>
                  <a:pt x="0" y="371475"/>
                </a:lnTo>
                <a:lnTo>
                  <a:pt x="636270" y="524509"/>
                </a:lnTo>
                <a:lnTo>
                  <a:pt x="650239" y="475614"/>
                </a:lnTo>
                <a:lnTo>
                  <a:pt x="668020" y="427354"/>
                </a:lnTo>
                <a:lnTo>
                  <a:pt x="688975" y="380364"/>
                </a:lnTo>
                <a:lnTo>
                  <a:pt x="713739" y="335279"/>
                </a:lnTo>
                <a:lnTo>
                  <a:pt x="151129" y="0"/>
                </a:lnTo>
                <a:close/>
              </a:path>
            </a:pathLst>
          </a:custGeom>
          <a:solidFill>
            <a:srgbClr val="6A1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7350" y="1811020"/>
            <a:ext cx="713740" cy="524510"/>
          </a:xfrm>
          <a:custGeom>
            <a:avLst/>
            <a:gdLst/>
            <a:ahLst/>
            <a:cxnLst/>
            <a:rect l="l" t="t" r="r" b="b"/>
            <a:pathLst>
              <a:path w="713739" h="524510">
                <a:moveTo>
                  <a:pt x="0" y="371475"/>
                </a:moveTo>
                <a:lnTo>
                  <a:pt x="12700" y="322579"/>
                </a:lnTo>
                <a:lnTo>
                  <a:pt x="27304" y="274319"/>
                </a:lnTo>
                <a:lnTo>
                  <a:pt x="43179" y="226694"/>
                </a:lnTo>
                <a:lnTo>
                  <a:pt x="61595" y="179704"/>
                </a:lnTo>
                <a:lnTo>
                  <a:pt x="81279" y="133350"/>
                </a:lnTo>
                <a:lnTo>
                  <a:pt x="102870" y="88264"/>
                </a:lnTo>
                <a:lnTo>
                  <a:pt x="126364" y="43814"/>
                </a:lnTo>
                <a:lnTo>
                  <a:pt x="151129" y="0"/>
                </a:lnTo>
                <a:lnTo>
                  <a:pt x="713739" y="335279"/>
                </a:lnTo>
                <a:lnTo>
                  <a:pt x="688975" y="380364"/>
                </a:lnTo>
                <a:lnTo>
                  <a:pt x="668020" y="427354"/>
                </a:lnTo>
                <a:lnTo>
                  <a:pt x="650239" y="475614"/>
                </a:lnTo>
                <a:lnTo>
                  <a:pt x="636270" y="524509"/>
                </a:lnTo>
                <a:lnTo>
                  <a:pt x="0" y="37147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9115" y="1501775"/>
            <a:ext cx="692785" cy="645160"/>
          </a:xfrm>
          <a:custGeom>
            <a:avLst/>
            <a:gdLst/>
            <a:ahLst/>
            <a:cxnLst/>
            <a:rect l="l" t="t" r="r" b="b"/>
            <a:pathLst>
              <a:path w="692785" h="645160">
                <a:moveTo>
                  <a:pt x="255270" y="0"/>
                </a:moveTo>
                <a:lnTo>
                  <a:pt x="218439" y="34289"/>
                </a:lnTo>
                <a:lnTo>
                  <a:pt x="182880" y="69850"/>
                </a:lnTo>
                <a:lnTo>
                  <a:pt x="148589" y="107314"/>
                </a:lnTo>
                <a:lnTo>
                  <a:pt x="116205" y="145414"/>
                </a:lnTo>
                <a:lnTo>
                  <a:pt x="84455" y="184785"/>
                </a:lnTo>
                <a:lnTo>
                  <a:pt x="55245" y="225425"/>
                </a:lnTo>
                <a:lnTo>
                  <a:pt x="26670" y="266700"/>
                </a:lnTo>
                <a:lnTo>
                  <a:pt x="0" y="309879"/>
                </a:lnTo>
                <a:lnTo>
                  <a:pt x="562610" y="645160"/>
                </a:lnTo>
                <a:lnTo>
                  <a:pt x="590550" y="601979"/>
                </a:lnTo>
                <a:lnTo>
                  <a:pt x="621664" y="561339"/>
                </a:lnTo>
                <a:lnTo>
                  <a:pt x="655320" y="523239"/>
                </a:lnTo>
                <a:lnTo>
                  <a:pt x="692785" y="487045"/>
                </a:lnTo>
                <a:lnTo>
                  <a:pt x="25527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9115" y="1501775"/>
            <a:ext cx="692785" cy="645160"/>
          </a:xfrm>
          <a:custGeom>
            <a:avLst/>
            <a:gdLst/>
            <a:ahLst/>
            <a:cxnLst/>
            <a:rect l="l" t="t" r="r" b="b"/>
            <a:pathLst>
              <a:path w="692785" h="645160">
                <a:moveTo>
                  <a:pt x="0" y="309879"/>
                </a:moveTo>
                <a:lnTo>
                  <a:pt x="26670" y="266700"/>
                </a:lnTo>
                <a:lnTo>
                  <a:pt x="55245" y="225425"/>
                </a:lnTo>
                <a:lnTo>
                  <a:pt x="84455" y="184785"/>
                </a:lnTo>
                <a:lnTo>
                  <a:pt x="116205" y="145414"/>
                </a:lnTo>
                <a:lnTo>
                  <a:pt x="148589" y="107314"/>
                </a:lnTo>
                <a:lnTo>
                  <a:pt x="182880" y="69850"/>
                </a:lnTo>
                <a:lnTo>
                  <a:pt x="218439" y="34289"/>
                </a:lnTo>
                <a:lnTo>
                  <a:pt x="255270" y="0"/>
                </a:lnTo>
                <a:lnTo>
                  <a:pt x="692785" y="487045"/>
                </a:lnTo>
                <a:lnTo>
                  <a:pt x="655320" y="523239"/>
                </a:lnTo>
                <a:lnTo>
                  <a:pt x="621664" y="561339"/>
                </a:lnTo>
                <a:lnTo>
                  <a:pt x="590550" y="601979"/>
                </a:lnTo>
                <a:lnTo>
                  <a:pt x="562610" y="645160"/>
                </a:lnTo>
                <a:lnTo>
                  <a:pt x="0" y="30987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73750" y="1159510"/>
            <a:ext cx="892810" cy="829310"/>
          </a:xfrm>
          <a:custGeom>
            <a:avLst/>
            <a:gdLst/>
            <a:ahLst/>
            <a:cxnLst/>
            <a:rect l="l" t="t" r="r" b="b"/>
            <a:pathLst>
              <a:path w="892809" h="829310">
                <a:moveTo>
                  <a:pt x="892809" y="0"/>
                </a:moveTo>
                <a:lnTo>
                  <a:pt x="843279" y="1269"/>
                </a:lnTo>
                <a:lnTo>
                  <a:pt x="794384" y="3810"/>
                </a:lnTo>
                <a:lnTo>
                  <a:pt x="745490" y="8254"/>
                </a:lnTo>
                <a:lnTo>
                  <a:pt x="696595" y="14604"/>
                </a:lnTo>
                <a:lnTo>
                  <a:pt x="648334" y="22860"/>
                </a:lnTo>
                <a:lnTo>
                  <a:pt x="600710" y="32385"/>
                </a:lnTo>
                <a:lnTo>
                  <a:pt x="553085" y="43814"/>
                </a:lnTo>
                <a:lnTo>
                  <a:pt x="506729" y="57150"/>
                </a:lnTo>
                <a:lnTo>
                  <a:pt x="460375" y="72389"/>
                </a:lnTo>
                <a:lnTo>
                  <a:pt x="414654" y="88900"/>
                </a:lnTo>
                <a:lnTo>
                  <a:pt x="369570" y="106679"/>
                </a:lnTo>
                <a:lnTo>
                  <a:pt x="325120" y="127000"/>
                </a:lnTo>
                <a:lnTo>
                  <a:pt x="281304" y="147954"/>
                </a:lnTo>
                <a:lnTo>
                  <a:pt x="238760" y="171450"/>
                </a:lnTo>
                <a:lnTo>
                  <a:pt x="196214" y="196214"/>
                </a:lnTo>
                <a:lnTo>
                  <a:pt x="154939" y="222250"/>
                </a:lnTo>
                <a:lnTo>
                  <a:pt x="114935" y="250189"/>
                </a:lnTo>
                <a:lnTo>
                  <a:pt x="75564" y="279400"/>
                </a:lnTo>
                <a:lnTo>
                  <a:pt x="36829" y="309879"/>
                </a:lnTo>
                <a:lnTo>
                  <a:pt x="0" y="342264"/>
                </a:lnTo>
                <a:lnTo>
                  <a:pt x="437514" y="829310"/>
                </a:lnTo>
                <a:lnTo>
                  <a:pt x="475614" y="797560"/>
                </a:lnTo>
                <a:lnTo>
                  <a:pt x="516254" y="768350"/>
                </a:lnTo>
                <a:lnTo>
                  <a:pt x="558800" y="742314"/>
                </a:lnTo>
                <a:lnTo>
                  <a:pt x="603250" y="719454"/>
                </a:lnTo>
                <a:lnTo>
                  <a:pt x="648970" y="700404"/>
                </a:lnTo>
                <a:lnTo>
                  <a:pt x="695959" y="683894"/>
                </a:lnTo>
                <a:lnTo>
                  <a:pt x="743584" y="671829"/>
                </a:lnTo>
                <a:lnTo>
                  <a:pt x="792479" y="662304"/>
                </a:lnTo>
                <a:lnTo>
                  <a:pt x="842645" y="657225"/>
                </a:lnTo>
                <a:lnTo>
                  <a:pt x="892809" y="655319"/>
                </a:lnTo>
                <a:lnTo>
                  <a:pt x="89280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3750" y="1159510"/>
            <a:ext cx="892810" cy="829310"/>
          </a:xfrm>
          <a:custGeom>
            <a:avLst/>
            <a:gdLst/>
            <a:ahLst/>
            <a:cxnLst/>
            <a:rect l="l" t="t" r="r" b="b"/>
            <a:pathLst>
              <a:path w="892809" h="829310">
                <a:moveTo>
                  <a:pt x="0" y="342264"/>
                </a:moveTo>
                <a:lnTo>
                  <a:pt x="36829" y="309879"/>
                </a:lnTo>
                <a:lnTo>
                  <a:pt x="75564" y="279400"/>
                </a:lnTo>
                <a:lnTo>
                  <a:pt x="114935" y="250189"/>
                </a:lnTo>
                <a:lnTo>
                  <a:pt x="154939" y="222250"/>
                </a:lnTo>
                <a:lnTo>
                  <a:pt x="196214" y="196214"/>
                </a:lnTo>
                <a:lnTo>
                  <a:pt x="238760" y="171450"/>
                </a:lnTo>
                <a:lnTo>
                  <a:pt x="281304" y="147954"/>
                </a:lnTo>
                <a:lnTo>
                  <a:pt x="325120" y="127000"/>
                </a:lnTo>
                <a:lnTo>
                  <a:pt x="369570" y="106679"/>
                </a:lnTo>
                <a:lnTo>
                  <a:pt x="414654" y="88900"/>
                </a:lnTo>
                <a:lnTo>
                  <a:pt x="460375" y="72389"/>
                </a:lnTo>
                <a:lnTo>
                  <a:pt x="506729" y="57150"/>
                </a:lnTo>
                <a:lnTo>
                  <a:pt x="553085" y="43814"/>
                </a:lnTo>
                <a:lnTo>
                  <a:pt x="600710" y="32385"/>
                </a:lnTo>
                <a:lnTo>
                  <a:pt x="648334" y="22860"/>
                </a:lnTo>
                <a:lnTo>
                  <a:pt x="696595" y="14604"/>
                </a:lnTo>
                <a:lnTo>
                  <a:pt x="745490" y="8254"/>
                </a:lnTo>
                <a:lnTo>
                  <a:pt x="794384" y="3810"/>
                </a:lnTo>
                <a:lnTo>
                  <a:pt x="843279" y="1269"/>
                </a:lnTo>
                <a:lnTo>
                  <a:pt x="892809" y="0"/>
                </a:lnTo>
                <a:lnTo>
                  <a:pt x="892809" y="655319"/>
                </a:lnTo>
                <a:lnTo>
                  <a:pt x="842645" y="657225"/>
                </a:lnTo>
                <a:lnTo>
                  <a:pt x="792479" y="662304"/>
                </a:lnTo>
                <a:lnTo>
                  <a:pt x="743584" y="671829"/>
                </a:lnTo>
                <a:lnTo>
                  <a:pt x="695959" y="683894"/>
                </a:lnTo>
                <a:lnTo>
                  <a:pt x="648970" y="700404"/>
                </a:lnTo>
                <a:lnTo>
                  <a:pt x="603250" y="719454"/>
                </a:lnTo>
                <a:lnTo>
                  <a:pt x="558800" y="742314"/>
                </a:lnTo>
                <a:lnTo>
                  <a:pt x="516254" y="768350"/>
                </a:lnTo>
                <a:lnTo>
                  <a:pt x="475614" y="797560"/>
                </a:lnTo>
                <a:lnTo>
                  <a:pt x="437514" y="829310"/>
                </a:lnTo>
                <a:lnTo>
                  <a:pt x="0" y="34226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85420" y="220471"/>
            <a:ext cx="735012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0"/>
              </a:lnSpc>
            </a:pPr>
            <a:r>
              <a:rPr sz="2600" dirty="0"/>
              <a:t>2. </a:t>
            </a:r>
            <a:r>
              <a:rPr sz="2400" dirty="0"/>
              <a:t>Tình </a:t>
            </a:r>
            <a:r>
              <a:rPr sz="2400" spc="-5" dirty="0"/>
              <a:t>trạng </a:t>
            </a:r>
            <a:r>
              <a:rPr sz="2400" dirty="0"/>
              <a:t>thiệt </a:t>
            </a:r>
            <a:r>
              <a:rPr sz="2400" spc="-5" dirty="0"/>
              <a:t>hại của ransomware </a:t>
            </a:r>
            <a:r>
              <a:rPr sz="2400" dirty="0"/>
              <a:t>ở </a:t>
            </a:r>
            <a:r>
              <a:rPr sz="2400" spc="-5" dirty="0"/>
              <a:t>Nhật</a:t>
            </a:r>
            <a:r>
              <a:rPr sz="2400" spc="20" dirty="0"/>
              <a:t> </a:t>
            </a:r>
            <a:r>
              <a:rPr sz="2400" spc="-5" dirty="0"/>
              <a:t>Bản</a:t>
            </a:r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107694" y="696213"/>
            <a:ext cx="409231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Arial"/>
                <a:cs typeface="Arial"/>
              </a:rPr>
              <a:t>Bảng </a:t>
            </a:r>
            <a:r>
              <a:rPr sz="1200" dirty="0">
                <a:latin typeface="Arial"/>
                <a:cs typeface="Arial"/>
              </a:rPr>
              <a:t>1: Số lượng </a:t>
            </a:r>
            <a:r>
              <a:rPr sz="1200" spc="-5" dirty="0">
                <a:latin typeface="Arial"/>
                <a:cs typeface="Arial"/>
              </a:rPr>
              <a:t>thiệt hại </a:t>
            </a:r>
            <a:r>
              <a:rPr sz="1200" dirty="0">
                <a:latin typeface="Arial"/>
                <a:cs typeface="Arial"/>
              </a:rPr>
              <a:t>do </a:t>
            </a:r>
            <a:r>
              <a:rPr sz="1200" spc="-5" dirty="0">
                <a:latin typeface="Arial"/>
                <a:cs typeface="Arial"/>
              </a:rPr>
              <a:t>ransomware </a:t>
            </a:r>
            <a:r>
              <a:rPr sz="1200" dirty="0">
                <a:latin typeface="Arial"/>
                <a:cs typeface="Arial"/>
              </a:rPr>
              <a:t>gây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</a:t>
            </a:r>
            <a:endParaRPr sz="12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được </a:t>
            </a:r>
            <a:r>
              <a:rPr sz="1200" dirty="0">
                <a:latin typeface="Arial"/>
                <a:cs typeface="Arial"/>
              </a:rPr>
              <a:t>báo cáo </a:t>
            </a:r>
            <a:r>
              <a:rPr sz="1200" spc="-5" dirty="0">
                <a:latin typeface="Arial"/>
                <a:cs typeface="Arial"/>
              </a:rPr>
              <a:t>trong </a:t>
            </a:r>
            <a:r>
              <a:rPr sz="1200" dirty="0">
                <a:latin typeface="Arial"/>
                <a:cs typeface="Arial"/>
              </a:rPr>
              <a:t>các công ty / tổ </a:t>
            </a:r>
            <a:r>
              <a:rPr sz="1200" spc="-5" dirty="0">
                <a:latin typeface="Arial"/>
                <a:cs typeface="Arial"/>
              </a:rPr>
              <a:t>chức,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v.v.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5315" y="725170"/>
            <a:ext cx="801243" cy="295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335">
              <a:lnSpc>
                <a:spcPts val="112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Khác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sz="1100" dirty="0">
                <a:latin typeface="Arial"/>
                <a:cs typeface="Arial"/>
              </a:rPr>
              <a:t>(12%)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118" y="1421130"/>
            <a:ext cx="162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277" y="1167172"/>
            <a:ext cx="42221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6305" algn="l"/>
                <a:tab pos="3548379" algn="l"/>
                <a:tab pos="4208780" algn="l"/>
              </a:tabLst>
            </a:pPr>
            <a:r>
              <a:rPr sz="1100" spc="-5">
                <a:latin typeface="Arial"/>
                <a:cs typeface="Arial"/>
              </a:rPr>
              <a:t>(</a:t>
            </a:r>
            <a:r>
              <a:rPr lang="en-US" sz="1100" spc="-5">
                <a:latin typeface="Arial"/>
                <a:cs typeface="Arial"/>
              </a:rPr>
              <a:t>Lần</a:t>
            </a:r>
            <a:r>
              <a:rPr sz="1100" spc="-5">
                <a:latin typeface="Arial"/>
                <a:cs typeface="Arial"/>
              </a:rPr>
              <a:t>)</a:t>
            </a:r>
            <a:r>
              <a:rPr sz="1100" spc="-150">
                <a:latin typeface="Arial"/>
                <a:cs typeface="Arial"/>
              </a:rPr>
              <a:t> </a:t>
            </a:r>
            <a:r>
              <a:rPr sz="1500" spc="-52" baseline="5555" dirty="0">
                <a:latin typeface="Arial"/>
                <a:cs typeface="Arial"/>
              </a:rPr>
              <a:t>90	</a:t>
            </a:r>
            <a:r>
              <a:rPr sz="1500" strike="sngStrike" spc="-52" baseline="2777" dirty="0">
                <a:latin typeface="Arial"/>
                <a:cs typeface="Arial"/>
              </a:rPr>
              <a:t>	</a:t>
            </a:r>
            <a:r>
              <a:rPr sz="2100" b="1" strike="sngStrike" spc="-7" baseline="1984" dirty="0">
                <a:latin typeface="Arial"/>
                <a:cs typeface="Arial"/>
              </a:rPr>
              <a:t>85	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6721" y="1146403"/>
            <a:ext cx="84455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236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Y tế, </a:t>
            </a:r>
            <a:r>
              <a:rPr sz="1100" spc="-25" dirty="0">
                <a:latin typeface="Arial"/>
                <a:cs typeface="Arial"/>
              </a:rPr>
              <a:t>Phúc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lợi  </a:t>
            </a:r>
            <a:r>
              <a:rPr sz="1100" dirty="0">
                <a:latin typeface="Arial"/>
                <a:cs typeface="Arial"/>
              </a:rPr>
              <a:t>7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(5%)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323" y="1854225"/>
            <a:ext cx="193675" cy="160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434"/>
              </a:spcBef>
            </a:pPr>
            <a:r>
              <a:rPr sz="1000" spc="-10" dirty="0">
                <a:latin typeface="Arial"/>
                <a:cs typeface="Arial"/>
              </a:rPr>
              <a:t>70</a:t>
            </a:r>
            <a:endParaRPr sz="1000">
              <a:latin typeface="Arial"/>
              <a:cs typeface="Arial"/>
            </a:endParaRPr>
          </a:p>
          <a:p>
            <a:pPr marR="32384" algn="r">
              <a:lnSpc>
                <a:spcPct val="100000"/>
              </a:lnSpc>
              <a:spcBef>
                <a:spcPts val="335"/>
              </a:spcBef>
            </a:pPr>
            <a:r>
              <a:rPr sz="1000" spc="-10" dirty="0"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  <a:p>
            <a:pPr marR="32384" algn="r">
              <a:lnSpc>
                <a:spcPct val="100000"/>
              </a:lnSpc>
              <a:spcBef>
                <a:spcPts val="335"/>
              </a:spcBef>
            </a:pPr>
            <a:r>
              <a:rPr sz="1000" spc="-10" dirty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  <a:p>
            <a:pPr marR="32384" algn="r">
              <a:lnSpc>
                <a:spcPct val="100000"/>
              </a:lnSpc>
              <a:spcBef>
                <a:spcPts val="340"/>
              </a:spcBef>
            </a:pPr>
            <a:r>
              <a:rPr sz="1000" spc="-10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  <a:p>
            <a:pPr marR="32384" algn="r">
              <a:lnSpc>
                <a:spcPct val="100000"/>
              </a:lnSpc>
              <a:spcBef>
                <a:spcPts val="345"/>
              </a:spcBef>
            </a:pPr>
            <a:r>
              <a:rPr sz="1000" spc="-10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  <a:p>
            <a:pPr marR="32384" algn="r">
              <a:lnSpc>
                <a:spcPct val="100000"/>
              </a:lnSpc>
              <a:spcBef>
                <a:spcPts val="335"/>
              </a:spcBef>
            </a:pPr>
            <a:r>
              <a:rPr sz="1000" spc="-10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 marR="32384" algn="r">
              <a:lnSpc>
                <a:spcPct val="100000"/>
              </a:lnSpc>
              <a:spcBef>
                <a:spcPts val="340"/>
              </a:spcBef>
            </a:pPr>
            <a:r>
              <a:rPr sz="1000" spc="-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45"/>
              </a:spcBef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40558" y="1814922"/>
            <a:ext cx="1694814" cy="40267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99770" marR="5080" indent="-687705">
              <a:spcBef>
                <a:spcPts val="500"/>
              </a:spcBef>
            </a:pPr>
            <a:r>
              <a:rPr sz="1100" spc="-5" dirty="0">
                <a:latin typeface="Arial"/>
                <a:cs typeface="Arial"/>
              </a:rPr>
              <a:t>Vận tải, Dịch </a:t>
            </a:r>
            <a:r>
              <a:rPr sz="1100" spc="-10" dirty="0">
                <a:latin typeface="Arial"/>
                <a:cs typeface="Arial"/>
              </a:rPr>
              <a:t>vụ </a:t>
            </a:r>
            <a:r>
              <a:rPr sz="900" spc="-5" dirty="0">
                <a:latin typeface="Arial"/>
                <a:cs typeface="Arial"/>
              </a:rPr>
              <a:t>bưu chính </a:t>
            </a:r>
            <a:r>
              <a:rPr sz="1100" dirty="0">
                <a:latin typeface="Arial"/>
                <a:cs typeface="Arial"/>
              </a:rPr>
              <a:t>7  (5%)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65288" y="2235427"/>
            <a:ext cx="69532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Viễn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thông  9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(6%)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62983" y="2895726"/>
            <a:ext cx="1075690" cy="4007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09855" marR="5080" indent="-97790">
              <a:spcBef>
                <a:spcPts val="484"/>
              </a:spcBef>
            </a:pPr>
            <a:r>
              <a:rPr sz="1100" spc="-5" dirty="0">
                <a:latin typeface="Arial"/>
                <a:cs typeface="Arial"/>
              </a:rPr>
              <a:t>Công nghiệp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xây  dựng 10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(7%)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57340" y="2347087"/>
            <a:ext cx="1216660" cy="5276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-46355" algn="ctr">
              <a:lnSpc>
                <a:spcPts val="1310"/>
              </a:lnSpc>
              <a:spcBef>
                <a:spcPts val="155"/>
              </a:spcBef>
            </a:pPr>
            <a:r>
              <a:rPr sz="1100" b="1" dirty="0">
                <a:latin typeface="Arial"/>
                <a:cs typeface="Arial"/>
              </a:rPr>
              <a:t>Thiệt </a:t>
            </a:r>
            <a:r>
              <a:rPr sz="1100" b="1" spc="-5" dirty="0">
                <a:latin typeface="Arial"/>
                <a:cs typeface="Arial"/>
              </a:rPr>
              <a:t>hại </a:t>
            </a:r>
            <a:r>
              <a:rPr sz="1100" b="1" dirty="0">
                <a:latin typeface="Arial"/>
                <a:cs typeface="Arial"/>
              </a:rPr>
              <a:t>của  Ransomware</a:t>
            </a:r>
            <a:r>
              <a:rPr sz="1100" b="1" spc="-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('21)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275"/>
              </a:lnSpc>
            </a:pPr>
            <a:r>
              <a:rPr sz="1100" b="1" spc="-5" dirty="0">
                <a:latin typeface="Arial"/>
                <a:cs typeface="Arial"/>
              </a:rPr>
              <a:t>146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2082" y="4482160"/>
            <a:ext cx="897508" cy="421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412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Tổ </a:t>
            </a:r>
            <a:r>
              <a:rPr sz="1000" dirty="0">
                <a:latin typeface="Arial"/>
                <a:cs typeface="Arial"/>
              </a:rPr>
              <a:t>chức,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v.v.  18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(12%)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10571" y="3648221"/>
            <a:ext cx="1115695" cy="40267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4154" marR="5080" indent="-212090">
              <a:spcBef>
                <a:spcPts val="500"/>
              </a:spcBef>
            </a:pPr>
            <a:r>
              <a:rPr sz="1100" spc="-5" dirty="0">
                <a:latin typeface="Arial"/>
                <a:cs typeface="Arial"/>
              </a:rPr>
              <a:t>Ngành dịch </a:t>
            </a:r>
            <a:r>
              <a:rPr sz="1100" dirty="0">
                <a:latin typeface="Arial"/>
                <a:cs typeface="Arial"/>
              </a:rPr>
              <a:t>vụ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20  (14%)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62953" y="3724122"/>
            <a:ext cx="15182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 marR="5080" indent="-464184">
              <a:lnSpc>
                <a:spcPct val="1591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Ngành </a:t>
            </a:r>
            <a:r>
              <a:rPr sz="1100" dirty="0">
                <a:latin typeface="Arial"/>
                <a:cs typeface="Arial"/>
              </a:rPr>
              <a:t>bán </a:t>
            </a:r>
            <a:r>
              <a:rPr sz="1100" spc="-5" dirty="0">
                <a:latin typeface="Arial"/>
                <a:cs typeface="Arial"/>
              </a:rPr>
              <a:t>buôn, </a:t>
            </a:r>
            <a:r>
              <a:rPr sz="1100" dirty="0">
                <a:latin typeface="Arial"/>
                <a:cs typeface="Arial"/>
              </a:rPr>
              <a:t>bán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lẻ  21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(14%)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24686" y="5101590"/>
            <a:ext cx="1216660" cy="5276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-46990" algn="ctr">
              <a:lnSpc>
                <a:spcPts val="1310"/>
              </a:lnSpc>
              <a:spcBef>
                <a:spcPts val="155"/>
              </a:spcBef>
            </a:pPr>
            <a:r>
              <a:rPr sz="1100" b="1" dirty="0">
                <a:latin typeface="Arial"/>
                <a:cs typeface="Arial"/>
              </a:rPr>
              <a:t>Thiệt </a:t>
            </a:r>
            <a:r>
              <a:rPr sz="1100" b="1" spc="-5" dirty="0">
                <a:latin typeface="Arial"/>
                <a:cs typeface="Arial"/>
              </a:rPr>
              <a:t>hại của  </a:t>
            </a:r>
            <a:r>
              <a:rPr sz="1100" b="1" dirty="0">
                <a:latin typeface="Arial"/>
                <a:cs typeface="Arial"/>
              </a:rPr>
              <a:t>Ransomware</a:t>
            </a:r>
            <a:r>
              <a:rPr sz="1100" b="1" spc="-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('21)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275"/>
              </a:lnSpc>
            </a:pPr>
            <a:r>
              <a:rPr sz="1100" b="1" spc="-5" dirty="0">
                <a:latin typeface="Arial"/>
                <a:cs typeface="Arial"/>
              </a:rPr>
              <a:t>146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29048" y="4589766"/>
            <a:ext cx="4067810" cy="1111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194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0000"/>
                </a:solidFill>
                <a:latin typeface="Kozuka Gothic Pro B"/>
                <a:cs typeface="Kozuka Gothic Pro B"/>
              </a:rPr>
              <a:t>・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Ransomware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gây thiệt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>
                <a:solidFill>
                  <a:srgbClr val="FF0000"/>
                </a:solidFill>
                <a:latin typeface="Arial"/>
                <a:cs typeface="Arial"/>
              </a:rPr>
              <a:t>hại </a:t>
            </a:r>
            <a:r>
              <a:rPr lang="en-US" sz="1600" b="1" spc="-5">
                <a:solidFill>
                  <a:srgbClr val="FF0000"/>
                </a:solidFill>
                <a:latin typeface="Arial"/>
                <a:cs typeface="Arial"/>
              </a:rPr>
              <a:t>tăng nhanh chóng</a:t>
            </a:r>
            <a:r>
              <a:rPr sz="1600" b="1" spc="-5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51130" marR="387350" indent="-139065">
              <a:lnSpc>
                <a:spcPts val="1900"/>
              </a:lnSpc>
              <a:spcBef>
                <a:spcPts val="235"/>
              </a:spcBef>
            </a:pPr>
            <a:r>
              <a:rPr sz="1600" b="1" spc="5" dirty="0">
                <a:solidFill>
                  <a:srgbClr val="FF0000"/>
                </a:solidFill>
                <a:latin typeface="Kozuka Gothic Pro B"/>
                <a:cs typeface="Kozuka Gothic Pro B"/>
              </a:rPr>
              <a:t>・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38%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các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công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ty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bị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thiệt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hại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là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trong  ngành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sản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xuất.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133" y="5994098"/>
            <a:ext cx="1256030" cy="40395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56845" marR="5080" indent="-144780">
              <a:spcBef>
                <a:spcPts val="509"/>
              </a:spcBef>
            </a:pPr>
            <a:r>
              <a:rPr lang="en-US" sz="1100" spc="-5">
                <a:latin typeface="Arial"/>
                <a:cs typeface="Arial"/>
              </a:rPr>
              <a:t>Doanh nghiệp </a:t>
            </a:r>
            <a:r>
              <a:rPr sz="1100">
                <a:latin typeface="Arial"/>
                <a:cs typeface="Arial"/>
              </a:rPr>
              <a:t>vừa </a:t>
            </a:r>
            <a:r>
              <a:rPr sz="1100" dirty="0">
                <a:latin typeface="Arial"/>
                <a:cs typeface="Arial"/>
              </a:rPr>
              <a:t>và nhỏ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79  (54%)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5607" y="5964617"/>
            <a:ext cx="5191125" cy="39433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spcBef>
                <a:spcPts val="195"/>
              </a:spcBef>
            </a:pPr>
            <a:r>
              <a:rPr sz="1200" dirty="0">
                <a:latin typeface="Arial"/>
                <a:cs typeface="Arial"/>
              </a:rPr>
              <a:t>Trích </a:t>
            </a:r>
            <a:r>
              <a:rPr sz="1200" spc="-5" dirty="0">
                <a:latin typeface="Arial"/>
                <a:cs typeface="Arial"/>
              </a:rPr>
              <a:t>xuất: Tình trạng mối đe dọa </a:t>
            </a:r>
            <a:r>
              <a:rPr sz="1200" dirty="0">
                <a:latin typeface="Arial"/>
                <a:cs typeface="Arial"/>
              </a:rPr>
              <a:t>trên không </a:t>
            </a:r>
            <a:r>
              <a:rPr sz="1200" spc="-5" dirty="0">
                <a:latin typeface="Arial"/>
                <a:cs typeface="Arial"/>
              </a:rPr>
              <a:t>gian </a:t>
            </a:r>
            <a:r>
              <a:rPr sz="1200" dirty="0">
                <a:latin typeface="Arial"/>
                <a:cs typeface="Arial"/>
              </a:rPr>
              <a:t>mạng vào </a:t>
            </a:r>
            <a:r>
              <a:rPr sz="1200" spc="-5" dirty="0">
                <a:latin typeface="Arial"/>
                <a:cs typeface="Arial"/>
              </a:rPr>
              <a:t>năm 2021 (Được </a:t>
            </a:r>
            <a:r>
              <a:rPr sz="1200" dirty="0">
                <a:latin typeface="Arial"/>
                <a:cs typeface="Arial"/>
              </a:rPr>
              <a:t>công  </a:t>
            </a:r>
            <a:r>
              <a:rPr sz="1200" spc="-5" dirty="0">
                <a:latin typeface="Arial"/>
                <a:cs typeface="Arial"/>
              </a:rPr>
              <a:t>bố </a:t>
            </a:r>
            <a:r>
              <a:rPr sz="1200">
                <a:latin typeface="Arial"/>
                <a:cs typeface="Arial"/>
              </a:rPr>
              <a:t>vào </a:t>
            </a:r>
            <a:r>
              <a:rPr sz="1200" spc="-5">
                <a:latin typeface="Arial"/>
                <a:cs typeface="Arial"/>
              </a:rPr>
              <a:t>tháng</a:t>
            </a:r>
            <a:r>
              <a:rPr lang="en-US" sz="1200" spc="-5">
                <a:latin typeface="Arial"/>
                <a:cs typeface="Arial"/>
              </a:rPr>
              <a:t> 03-</a:t>
            </a:r>
            <a:r>
              <a:rPr sz="1200" spc="-5">
                <a:latin typeface="Arial"/>
                <a:cs typeface="Arial"/>
              </a:rPr>
              <a:t>2022</a:t>
            </a:r>
            <a:r>
              <a:rPr lang="en-US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500619" y="6565390"/>
            <a:ext cx="1435227" cy="90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50695" y="2130298"/>
            <a:ext cx="1752600" cy="1086485"/>
          </a:xfrm>
          <a:custGeom>
            <a:avLst/>
            <a:gdLst/>
            <a:ahLst/>
            <a:cxnLst/>
            <a:rect l="l" t="t" r="r" b="b"/>
            <a:pathLst>
              <a:path w="1752600" h="1086485">
                <a:moveTo>
                  <a:pt x="1539875" y="0"/>
                </a:moveTo>
                <a:lnTo>
                  <a:pt x="1577975" y="67944"/>
                </a:lnTo>
                <a:lnTo>
                  <a:pt x="0" y="949960"/>
                </a:lnTo>
                <a:lnTo>
                  <a:pt x="76200" y="1086485"/>
                </a:lnTo>
                <a:lnTo>
                  <a:pt x="1654175" y="205104"/>
                </a:lnTo>
                <a:lnTo>
                  <a:pt x="1711959" y="205104"/>
                </a:lnTo>
                <a:lnTo>
                  <a:pt x="1752600" y="60325"/>
                </a:lnTo>
                <a:lnTo>
                  <a:pt x="1539875" y="0"/>
                </a:lnTo>
                <a:close/>
              </a:path>
              <a:path w="1752600" h="1086485">
                <a:moveTo>
                  <a:pt x="1711959" y="205104"/>
                </a:moveTo>
                <a:lnTo>
                  <a:pt x="1654175" y="205104"/>
                </a:lnTo>
                <a:lnTo>
                  <a:pt x="1692275" y="273050"/>
                </a:lnTo>
                <a:lnTo>
                  <a:pt x="1711959" y="205104"/>
                </a:lnTo>
                <a:close/>
              </a:path>
            </a:pathLst>
          </a:custGeom>
          <a:solidFill>
            <a:srgbClr val="E01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435222" y="2438526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64203" y="6459452"/>
            <a:ext cx="4051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b="1" dirty="0">
                <a:latin typeface="Arial"/>
                <a:cs typeface="Arial"/>
              </a:rPr>
              <a:t>4</a:t>
            </a:fld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59788"/>
              </p:ext>
            </p:extLst>
          </p:nvPr>
        </p:nvGraphicFramePr>
        <p:xfrm>
          <a:off x="911352" y="1391666"/>
          <a:ext cx="3288662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582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 gridSpan="5">
                  <a:txBody>
                    <a:bodyPr/>
                    <a:lstStyle/>
                    <a:p>
                      <a:pPr marL="1487170">
                        <a:lnSpc>
                          <a:spcPts val="175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61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7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17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17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95">
                <a:tc gridSpan="3">
                  <a:txBody>
                    <a:bodyPr/>
                    <a:lstStyle/>
                    <a:p>
                      <a:pPr marL="389890">
                        <a:lnSpc>
                          <a:spcPts val="175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50"/>
                        </a:lnSpc>
                      </a:pPr>
                      <a:endParaRPr lang="en-US"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9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" name="object 41">
            <a:extLst>
              <a:ext uri="{FF2B5EF4-FFF2-40B4-BE49-F238E27FC236}">
                <a16:creationId xmlns:a16="http://schemas.microsoft.com/office/drawing/2014/main" id="{4C053A73-D7A0-8BBB-9547-4CB7357E3F80}"/>
              </a:ext>
            </a:extLst>
          </p:cNvPr>
          <p:cNvSpPr txBox="1"/>
          <p:nvPr/>
        </p:nvSpPr>
        <p:spPr>
          <a:xfrm>
            <a:off x="989418" y="3987166"/>
            <a:ext cx="1115695" cy="1851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4154" marR="5080" indent="-212090">
              <a:lnSpc>
                <a:spcPct val="70000"/>
              </a:lnSpc>
              <a:spcBef>
                <a:spcPts val="500"/>
              </a:spcBef>
            </a:pPr>
            <a:r>
              <a:rPr lang="en-US" sz="1100">
                <a:latin typeface="Arial"/>
                <a:cs typeface="Arial"/>
              </a:rPr>
              <a:t>Cuối năm 2020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41">
            <a:extLst>
              <a:ext uri="{FF2B5EF4-FFF2-40B4-BE49-F238E27FC236}">
                <a16:creationId xmlns:a16="http://schemas.microsoft.com/office/drawing/2014/main" id="{A0884D24-8527-9DEE-D6F9-C75F78B7AE58}"/>
              </a:ext>
            </a:extLst>
          </p:cNvPr>
          <p:cNvSpPr txBox="1"/>
          <p:nvPr/>
        </p:nvSpPr>
        <p:spPr>
          <a:xfrm>
            <a:off x="2158263" y="4001859"/>
            <a:ext cx="1115695" cy="1851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4154" marR="5080" indent="-212090">
              <a:lnSpc>
                <a:spcPct val="70000"/>
              </a:lnSpc>
              <a:spcBef>
                <a:spcPts val="500"/>
              </a:spcBef>
            </a:pPr>
            <a:r>
              <a:rPr lang="en-US" sz="1100">
                <a:latin typeface="Arial"/>
                <a:cs typeface="Arial"/>
              </a:rPr>
              <a:t>Đầu năm 2021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41">
            <a:extLst>
              <a:ext uri="{FF2B5EF4-FFF2-40B4-BE49-F238E27FC236}">
                <a16:creationId xmlns:a16="http://schemas.microsoft.com/office/drawing/2014/main" id="{1C9F795A-7CB9-564E-3071-5B0D1A0E1BEB}"/>
              </a:ext>
            </a:extLst>
          </p:cNvPr>
          <p:cNvSpPr txBox="1"/>
          <p:nvPr/>
        </p:nvSpPr>
        <p:spPr>
          <a:xfrm>
            <a:off x="3227894" y="3996195"/>
            <a:ext cx="1115695" cy="1851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4154" marR="5080" indent="-212090">
              <a:lnSpc>
                <a:spcPct val="70000"/>
              </a:lnSpc>
              <a:spcBef>
                <a:spcPts val="500"/>
              </a:spcBef>
            </a:pPr>
            <a:r>
              <a:rPr lang="en-US" sz="1100">
                <a:latin typeface="Arial"/>
                <a:cs typeface="Arial"/>
              </a:rPr>
              <a:t>Cuối năm 2021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0EC2F7D-9063-92AA-8610-5638949D53AB}"/>
              </a:ext>
            </a:extLst>
          </p:cNvPr>
          <p:cNvSpPr/>
          <p:nvPr/>
        </p:nvSpPr>
        <p:spPr>
          <a:xfrm rot="19816059">
            <a:off x="1473864" y="2492101"/>
            <a:ext cx="2120038" cy="4401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xplosion: 14 Points 56">
            <a:extLst>
              <a:ext uri="{FF2B5EF4-FFF2-40B4-BE49-F238E27FC236}">
                <a16:creationId xmlns:a16="http://schemas.microsoft.com/office/drawing/2014/main" id="{DD3E3A6B-DE4C-680D-D8B2-908E22C59015}"/>
              </a:ext>
            </a:extLst>
          </p:cNvPr>
          <p:cNvSpPr/>
          <p:nvPr/>
        </p:nvSpPr>
        <p:spPr>
          <a:xfrm>
            <a:off x="2498557" y="4202946"/>
            <a:ext cx="2374219" cy="1584420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Công ty lớn 49  (34%)</a:t>
            </a:r>
          </a:p>
        </p:txBody>
      </p:sp>
      <p:sp>
        <p:nvSpPr>
          <p:cNvPr id="58" name="Explosion: 14 Points 57">
            <a:extLst>
              <a:ext uri="{FF2B5EF4-FFF2-40B4-BE49-F238E27FC236}">
                <a16:creationId xmlns:a16="http://schemas.microsoft.com/office/drawing/2014/main" id="{AC620276-1CCE-441B-59F8-7CBE40529C48}"/>
              </a:ext>
            </a:extLst>
          </p:cNvPr>
          <p:cNvSpPr/>
          <p:nvPr/>
        </p:nvSpPr>
        <p:spPr>
          <a:xfrm>
            <a:off x="6749400" y="860861"/>
            <a:ext cx="2374219" cy="1647171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Sản xuất công nghiệp 55 (38%)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79" y="1184655"/>
            <a:ext cx="8465821" cy="3523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1651" y="4362677"/>
            <a:ext cx="6344920" cy="191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05232"/>
            <a:ext cx="82130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3. Ví dụ </a:t>
            </a:r>
            <a:r>
              <a:rPr sz="2600" spc="-5" dirty="0"/>
              <a:t>trường </a:t>
            </a:r>
            <a:r>
              <a:rPr sz="2600" dirty="0"/>
              <a:t>hợp thiệt </a:t>
            </a:r>
            <a:r>
              <a:rPr sz="2600" spc="-5" dirty="0"/>
              <a:t>hại </a:t>
            </a:r>
            <a:r>
              <a:rPr sz="2600" dirty="0"/>
              <a:t>trong ô tô công</a:t>
            </a:r>
            <a:r>
              <a:rPr sz="2600" spc="165" dirty="0"/>
              <a:t> </a:t>
            </a:r>
            <a:r>
              <a:rPr sz="2600" spc="-5" dirty="0"/>
              <a:t>nghiệp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234315" y="5926594"/>
            <a:ext cx="1255268" cy="316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0619" y="6012319"/>
            <a:ext cx="1463294" cy="99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68350"/>
            <a:ext cx="9144000" cy="624840"/>
          </a:xfrm>
          <a:custGeom>
            <a:avLst/>
            <a:gdLst/>
            <a:ahLst/>
            <a:cxnLst/>
            <a:rect l="l" t="t" r="r" b="b"/>
            <a:pathLst>
              <a:path w="9144000" h="624840">
                <a:moveTo>
                  <a:pt x="9039860" y="0"/>
                </a:moveTo>
                <a:lnTo>
                  <a:pt x="104139" y="0"/>
                </a:lnTo>
                <a:lnTo>
                  <a:pt x="63500" y="8254"/>
                </a:lnTo>
                <a:lnTo>
                  <a:pt x="30480" y="30479"/>
                </a:lnTo>
                <a:lnTo>
                  <a:pt x="8255" y="64135"/>
                </a:lnTo>
                <a:lnTo>
                  <a:pt x="0" y="104139"/>
                </a:lnTo>
                <a:lnTo>
                  <a:pt x="0" y="520700"/>
                </a:lnTo>
                <a:lnTo>
                  <a:pt x="8255" y="561339"/>
                </a:lnTo>
                <a:lnTo>
                  <a:pt x="30480" y="594360"/>
                </a:lnTo>
                <a:lnTo>
                  <a:pt x="63500" y="617220"/>
                </a:lnTo>
                <a:lnTo>
                  <a:pt x="104139" y="624839"/>
                </a:lnTo>
                <a:lnTo>
                  <a:pt x="9039860" y="624839"/>
                </a:lnTo>
                <a:lnTo>
                  <a:pt x="9080500" y="617220"/>
                </a:lnTo>
                <a:lnTo>
                  <a:pt x="9113520" y="594360"/>
                </a:lnTo>
                <a:lnTo>
                  <a:pt x="9135745" y="561339"/>
                </a:lnTo>
                <a:lnTo>
                  <a:pt x="9144000" y="520700"/>
                </a:lnTo>
                <a:lnTo>
                  <a:pt x="9144000" y="104139"/>
                </a:lnTo>
                <a:lnTo>
                  <a:pt x="9135745" y="64135"/>
                </a:lnTo>
                <a:lnTo>
                  <a:pt x="9113520" y="30479"/>
                </a:lnTo>
                <a:lnTo>
                  <a:pt x="9080500" y="8254"/>
                </a:lnTo>
                <a:lnTo>
                  <a:pt x="9039860" y="0"/>
                </a:lnTo>
                <a:close/>
              </a:path>
            </a:pathLst>
          </a:custGeom>
          <a:solidFill>
            <a:srgbClr val="F9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412" y="908050"/>
            <a:ext cx="8964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Thiệt hại </a:t>
            </a:r>
            <a:r>
              <a:rPr sz="2000" spc="-5" dirty="0">
                <a:latin typeface="Arial"/>
                <a:cs typeface="Arial"/>
              </a:rPr>
              <a:t>tấn </a:t>
            </a:r>
            <a:r>
              <a:rPr sz="2000" dirty="0">
                <a:latin typeface="Arial"/>
                <a:cs typeface="Arial"/>
              </a:rPr>
              <a:t>công mạng </a:t>
            </a:r>
            <a:r>
              <a:rPr sz="2000" spc="-5" dirty="0">
                <a:latin typeface="Arial"/>
                <a:cs typeface="Arial"/>
              </a:rPr>
              <a:t>lần </a:t>
            </a:r>
            <a:r>
              <a:rPr sz="2000" dirty="0">
                <a:latin typeface="Arial"/>
                <a:cs typeface="Arial"/>
              </a:rPr>
              <a:t>lượt </a:t>
            </a:r>
            <a:r>
              <a:rPr sz="2000" spc="-5" dirty="0">
                <a:latin typeface="Arial"/>
                <a:cs typeface="Arial"/>
              </a:rPr>
              <a:t>xảy ra trong ngành </a:t>
            </a:r>
            <a:r>
              <a:rPr sz="2000" dirty="0">
                <a:latin typeface="Arial"/>
                <a:cs typeface="Arial"/>
              </a:rPr>
              <a:t>công nghiệp ô tô Nhật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203" y="6459452"/>
            <a:ext cx="40513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sz="2000" b="1" dirty="0">
                <a:latin typeface="Arial"/>
                <a:cs typeface="Arial"/>
              </a:rPr>
              <a:t>5</a:t>
            </a:fld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2</a:t>
            </a:r>
            <a:r>
              <a:rPr sz="1200" b="1" spc="-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B448514D-9912-08F4-BA21-88F81371B977}"/>
              </a:ext>
            </a:extLst>
          </p:cNvPr>
          <p:cNvSpPr/>
          <p:nvPr/>
        </p:nvSpPr>
        <p:spPr>
          <a:xfrm>
            <a:off x="2209800" y="2256937"/>
            <a:ext cx="6344920" cy="2854312"/>
          </a:xfrm>
          <a:prstGeom prst="irregularSeal2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marR="5080" indent="-830580" algn="ctr"/>
            <a:r>
              <a:rPr lang="vi-VN" sz="2400" b="1" spc="-10">
                <a:solidFill>
                  <a:schemeClr val="bg1"/>
                </a:solidFill>
                <a:latin typeface="Arial"/>
                <a:cs typeface="Arial"/>
              </a:rPr>
              <a:t>Cả hai </a:t>
            </a:r>
            <a:r>
              <a:rPr lang="vi-VN" sz="2400" b="1" spc="-5">
                <a:solidFill>
                  <a:schemeClr val="bg1"/>
                </a:solidFill>
                <a:latin typeface="Arial"/>
                <a:cs typeface="Arial"/>
              </a:rPr>
              <a:t>trường hợp đều </a:t>
            </a:r>
            <a:r>
              <a:rPr lang="vi-VN" sz="2400" b="1">
                <a:solidFill>
                  <a:schemeClr val="bg1"/>
                </a:solidFill>
                <a:latin typeface="Arial"/>
                <a:cs typeface="Arial"/>
              </a:rPr>
              <a:t>có thể  </a:t>
            </a:r>
            <a:r>
              <a:rPr lang="vi-VN" sz="2400" b="1" spc="-5">
                <a:solidFill>
                  <a:schemeClr val="bg1"/>
                </a:solidFill>
                <a:latin typeface="Arial"/>
                <a:cs typeface="Arial"/>
              </a:rPr>
              <a:t>bị nhiễm</a:t>
            </a:r>
            <a:r>
              <a:rPr lang="vi-VN" sz="2400" b="1" spc="-2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sz="2400" b="1" spc="-5">
                <a:solidFill>
                  <a:schemeClr val="bg1"/>
                </a:solidFill>
                <a:latin typeface="Arial"/>
                <a:cs typeface="Arial"/>
              </a:rPr>
              <a:t>ransomware</a:t>
            </a:r>
            <a:endParaRPr lang="vi-VN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106633" y="2100770"/>
            <a:ext cx="1397635" cy="467995"/>
          </a:xfrm>
          <a:custGeom>
            <a:avLst/>
            <a:gdLst/>
            <a:ahLst/>
            <a:cxnLst/>
            <a:rect l="l" t="t" r="r" b="b"/>
            <a:pathLst>
              <a:path w="1397635" h="467994">
                <a:moveTo>
                  <a:pt x="1163319" y="0"/>
                </a:moveTo>
                <a:lnTo>
                  <a:pt x="0" y="0"/>
                </a:lnTo>
                <a:lnTo>
                  <a:pt x="0" y="467995"/>
                </a:lnTo>
                <a:lnTo>
                  <a:pt x="1163319" y="467995"/>
                </a:lnTo>
                <a:lnTo>
                  <a:pt x="1397635" y="233680"/>
                </a:lnTo>
                <a:lnTo>
                  <a:pt x="1163319" y="0"/>
                </a:lnTo>
                <a:close/>
              </a:path>
            </a:pathLst>
          </a:custGeom>
          <a:solidFill>
            <a:srgbClr val="E01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5625" y="1736725"/>
            <a:ext cx="879475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7770" y="711200"/>
            <a:ext cx="2162175" cy="1515110"/>
          </a:xfrm>
          <a:custGeom>
            <a:avLst/>
            <a:gdLst/>
            <a:ahLst/>
            <a:cxnLst/>
            <a:rect l="l" t="t" r="r" b="b"/>
            <a:pathLst>
              <a:path w="2162175" h="1515110">
                <a:moveTo>
                  <a:pt x="1066164" y="0"/>
                </a:moveTo>
                <a:lnTo>
                  <a:pt x="1017269" y="1270"/>
                </a:lnTo>
                <a:lnTo>
                  <a:pt x="968375" y="4445"/>
                </a:lnTo>
                <a:lnTo>
                  <a:pt x="919479" y="8889"/>
                </a:lnTo>
                <a:lnTo>
                  <a:pt x="871219" y="14604"/>
                </a:lnTo>
                <a:lnTo>
                  <a:pt x="822959" y="22225"/>
                </a:lnTo>
                <a:lnTo>
                  <a:pt x="775334" y="31114"/>
                </a:lnTo>
                <a:lnTo>
                  <a:pt x="728344" y="41275"/>
                </a:lnTo>
                <a:lnTo>
                  <a:pt x="681354" y="53339"/>
                </a:lnTo>
                <a:lnTo>
                  <a:pt x="635634" y="67310"/>
                </a:lnTo>
                <a:lnTo>
                  <a:pt x="589914" y="82550"/>
                </a:lnTo>
                <a:lnTo>
                  <a:pt x="545464" y="99695"/>
                </a:lnTo>
                <a:lnTo>
                  <a:pt x="501650" y="118110"/>
                </a:lnTo>
                <a:lnTo>
                  <a:pt x="459104" y="137795"/>
                </a:lnTo>
                <a:lnTo>
                  <a:pt x="417194" y="159385"/>
                </a:lnTo>
                <a:lnTo>
                  <a:pt x="377189" y="182879"/>
                </a:lnTo>
                <a:lnTo>
                  <a:pt x="332739" y="210820"/>
                </a:lnTo>
                <a:lnTo>
                  <a:pt x="291464" y="240029"/>
                </a:lnTo>
                <a:lnTo>
                  <a:pt x="252729" y="270510"/>
                </a:lnTo>
                <a:lnTo>
                  <a:pt x="217169" y="301625"/>
                </a:lnTo>
                <a:lnTo>
                  <a:pt x="184150" y="334645"/>
                </a:lnTo>
                <a:lnTo>
                  <a:pt x="153669" y="367664"/>
                </a:lnTo>
                <a:lnTo>
                  <a:pt x="125729" y="402589"/>
                </a:lnTo>
                <a:lnTo>
                  <a:pt x="100329" y="437514"/>
                </a:lnTo>
                <a:lnTo>
                  <a:pt x="78104" y="473710"/>
                </a:lnTo>
                <a:lnTo>
                  <a:pt x="59054" y="509904"/>
                </a:lnTo>
                <a:lnTo>
                  <a:pt x="41909" y="547370"/>
                </a:lnTo>
                <a:lnTo>
                  <a:pt x="27939" y="584835"/>
                </a:lnTo>
                <a:lnTo>
                  <a:pt x="17144" y="622935"/>
                </a:lnTo>
                <a:lnTo>
                  <a:pt x="8254" y="661035"/>
                </a:lnTo>
                <a:lnTo>
                  <a:pt x="2539" y="699770"/>
                </a:lnTo>
                <a:lnTo>
                  <a:pt x="0" y="738504"/>
                </a:lnTo>
                <a:lnTo>
                  <a:pt x="0" y="777239"/>
                </a:lnTo>
                <a:lnTo>
                  <a:pt x="2539" y="815975"/>
                </a:lnTo>
                <a:lnTo>
                  <a:pt x="8254" y="854710"/>
                </a:lnTo>
                <a:lnTo>
                  <a:pt x="17144" y="893445"/>
                </a:lnTo>
                <a:lnTo>
                  <a:pt x="28575" y="931545"/>
                </a:lnTo>
                <a:lnTo>
                  <a:pt x="42544" y="969645"/>
                </a:lnTo>
                <a:lnTo>
                  <a:pt x="59689" y="1007110"/>
                </a:lnTo>
                <a:lnTo>
                  <a:pt x="79375" y="1043939"/>
                </a:lnTo>
                <a:lnTo>
                  <a:pt x="102234" y="1080135"/>
                </a:lnTo>
                <a:lnTo>
                  <a:pt x="128269" y="1116329"/>
                </a:lnTo>
                <a:lnTo>
                  <a:pt x="156844" y="1151254"/>
                </a:lnTo>
                <a:lnTo>
                  <a:pt x="188594" y="1184910"/>
                </a:lnTo>
                <a:lnTo>
                  <a:pt x="222884" y="1218564"/>
                </a:lnTo>
                <a:lnTo>
                  <a:pt x="260350" y="1250950"/>
                </a:lnTo>
                <a:lnTo>
                  <a:pt x="295275" y="1278254"/>
                </a:lnTo>
                <a:lnTo>
                  <a:pt x="332104" y="1303654"/>
                </a:lnTo>
                <a:lnTo>
                  <a:pt x="369569" y="1328420"/>
                </a:lnTo>
                <a:lnTo>
                  <a:pt x="408939" y="1351279"/>
                </a:lnTo>
                <a:lnTo>
                  <a:pt x="449579" y="1372235"/>
                </a:lnTo>
                <a:lnTo>
                  <a:pt x="490854" y="1392554"/>
                </a:lnTo>
                <a:lnTo>
                  <a:pt x="533400" y="1410970"/>
                </a:lnTo>
                <a:lnTo>
                  <a:pt x="576579" y="1428114"/>
                </a:lnTo>
                <a:lnTo>
                  <a:pt x="621029" y="1443354"/>
                </a:lnTo>
                <a:lnTo>
                  <a:pt x="666114" y="1457325"/>
                </a:lnTo>
                <a:lnTo>
                  <a:pt x="712469" y="1470025"/>
                </a:lnTo>
                <a:lnTo>
                  <a:pt x="758825" y="1480820"/>
                </a:lnTo>
                <a:lnTo>
                  <a:pt x="805814" y="1490345"/>
                </a:lnTo>
                <a:lnTo>
                  <a:pt x="853439" y="1497964"/>
                </a:lnTo>
                <a:lnTo>
                  <a:pt x="901700" y="1504314"/>
                </a:lnTo>
                <a:lnTo>
                  <a:pt x="949959" y="1509395"/>
                </a:lnTo>
                <a:lnTo>
                  <a:pt x="998854" y="1512570"/>
                </a:lnTo>
                <a:lnTo>
                  <a:pt x="1047114" y="1514475"/>
                </a:lnTo>
                <a:lnTo>
                  <a:pt x="1096009" y="1515110"/>
                </a:lnTo>
                <a:lnTo>
                  <a:pt x="1144904" y="1513839"/>
                </a:lnTo>
                <a:lnTo>
                  <a:pt x="1193800" y="1510664"/>
                </a:lnTo>
                <a:lnTo>
                  <a:pt x="1242694" y="1506854"/>
                </a:lnTo>
                <a:lnTo>
                  <a:pt x="1290954" y="1500504"/>
                </a:lnTo>
                <a:lnTo>
                  <a:pt x="1339214" y="1493520"/>
                </a:lnTo>
                <a:lnTo>
                  <a:pt x="1386839" y="1483995"/>
                </a:lnTo>
                <a:lnTo>
                  <a:pt x="1433829" y="1473835"/>
                </a:lnTo>
                <a:lnTo>
                  <a:pt x="1480819" y="1461770"/>
                </a:lnTo>
                <a:lnTo>
                  <a:pt x="1526539" y="1447800"/>
                </a:lnTo>
                <a:lnTo>
                  <a:pt x="1571625" y="1432560"/>
                </a:lnTo>
                <a:lnTo>
                  <a:pt x="1616709" y="1416050"/>
                </a:lnTo>
                <a:lnTo>
                  <a:pt x="1659889" y="1397000"/>
                </a:lnTo>
                <a:lnTo>
                  <a:pt x="1703069" y="1377314"/>
                </a:lnTo>
                <a:lnTo>
                  <a:pt x="1744344" y="1355725"/>
                </a:lnTo>
                <a:lnTo>
                  <a:pt x="1784984" y="1332229"/>
                </a:lnTo>
                <a:lnTo>
                  <a:pt x="2081529" y="1312545"/>
                </a:lnTo>
                <a:lnTo>
                  <a:pt x="2041525" y="1105535"/>
                </a:lnTo>
                <a:lnTo>
                  <a:pt x="2068194" y="1066164"/>
                </a:lnTo>
                <a:lnTo>
                  <a:pt x="2092325" y="1026160"/>
                </a:lnTo>
                <a:lnTo>
                  <a:pt x="2112644" y="984885"/>
                </a:lnTo>
                <a:lnTo>
                  <a:pt x="2129154" y="943610"/>
                </a:lnTo>
                <a:lnTo>
                  <a:pt x="2142490" y="902335"/>
                </a:lnTo>
                <a:lnTo>
                  <a:pt x="2152650" y="860425"/>
                </a:lnTo>
                <a:lnTo>
                  <a:pt x="2159000" y="817879"/>
                </a:lnTo>
                <a:lnTo>
                  <a:pt x="2162175" y="775335"/>
                </a:lnTo>
                <a:lnTo>
                  <a:pt x="2161540" y="733425"/>
                </a:lnTo>
                <a:lnTo>
                  <a:pt x="2158365" y="690879"/>
                </a:lnTo>
                <a:lnTo>
                  <a:pt x="2151379" y="648970"/>
                </a:lnTo>
                <a:lnTo>
                  <a:pt x="2141219" y="607695"/>
                </a:lnTo>
                <a:lnTo>
                  <a:pt x="2127250" y="566420"/>
                </a:lnTo>
                <a:lnTo>
                  <a:pt x="2110740" y="525779"/>
                </a:lnTo>
                <a:lnTo>
                  <a:pt x="2090419" y="485775"/>
                </a:lnTo>
                <a:lnTo>
                  <a:pt x="2066925" y="446404"/>
                </a:lnTo>
                <a:lnTo>
                  <a:pt x="2040254" y="408304"/>
                </a:lnTo>
                <a:lnTo>
                  <a:pt x="2010409" y="370204"/>
                </a:lnTo>
                <a:lnTo>
                  <a:pt x="1977389" y="334010"/>
                </a:lnTo>
                <a:lnTo>
                  <a:pt x="1941194" y="298450"/>
                </a:lnTo>
                <a:lnTo>
                  <a:pt x="1901825" y="264160"/>
                </a:lnTo>
                <a:lnTo>
                  <a:pt x="1866900" y="237489"/>
                </a:lnTo>
                <a:lnTo>
                  <a:pt x="1830069" y="211454"/>
                </a:lnTo>
                <a:lnTo>
                  <a:pt x="1791969" y="186689"/>
                </a:lnTo>
                <a:lnTo>
                  <a:pt x="1753234" y="163829"/>
                </a:lnTo>
                <a:lnTo>
                  <a:pt x="1712594" y="142875"/>
                </a:lnTo>
                <a:lnTo>
                  <a:pt x="1671319" y="122554"/>
                </a:lnTo>
                <a:lnTo>
                  <a:pt x="1628775" y="104139"/>
                </a:lnTo>
                <a:lnTo>
                  <a:pt x="1584959" y="87629"/>
                </a:lnTo>
                <a:lnTo>
                  <a:pt x="1541144" y="71754"/>
                </a:lnTo>
                <a:lnTo>
                  <a:pt x="1495425" y="57785"/>
                </a:lnTo>
                <a:lnTo>
                  <a:pt x="1449704" y="45720"/>
                </a:lnTo>
                <a:lnTo>
                  <a:pt x="1403350" y="34289"/>
                </a:lnTo>
                <a:lnTo>
                  <a:pt x="1356359" y="24764"/>
                </a:lnTo>
                <a:lnTo>
                  <a:pt x="1308734" y="17145"/>
                </a:lnTo>
                <a:lnTo>
                  <a:pt x="1260475" y="10795"/>
                </a:lnTo>
                <a:lnTo>
                  <a:pt x="1212214" y="5714"/>
                </a:lnTo>
                <a:lnTo>
                  <a:pt x="1163319" y="2539"/>
                </a:lnTo>
                <a:lnTo>
                  <a:pt x="1114425" y="635"/>
                </a:lnTo>
                <a:lnTo>
                  <a:pt x="1066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7770" y="598324"/>
            <a:ext cx="2162175" cy="1515110"/>
          </a:xfrm>
          <a:custGeom>
            <a:avLst/>
            <a:gdLst/>
            <a:ahLst/>
            <a:cxnLst/>
            <a:rect l="l" t="t" r="r" b="b"/>
            <a:pathLst>
              <a:path w="2162175" h="1515110">
                <a:moveTo>
                  <a:pt x="2081529" y="1312545"/>
                </a:moveTo>
                <a:lnTo>
                  <a:pt x="1784984" y="1332229"/>
                </a:lnTo>
                <a:lnTo>
                  <a:pt x="1744344" y="1355725"/>
                </a:lnTo>
                <a:lnTo>
                  <a:pt x="1703069" y="1377314"/>
                </a:lnTo>
                <a:lnTo>
                  <a:pt x="1659889" y="1397000"/>
                </a:lnTo>
                <a:lnTo>
                  <a:pt x="1616709" y="1416050"/>
                </a:lnTo>
                <a:lnTo>
                  <a:pt x="1571625" y="1432560"/>
                </a:lnTo>
                <a:lnTo>
                  <a:pt x="1526539" y="1447800"/>
                </a:lnTo>
                <a:lnTo>
                  <a:pt x="1480819" y="1461770"/>
                </a:lnTo>
                <a:lnTo>
                  <a:pt x="1433829" y="1473835"/>
                </a:lnTo>
                <a:lnTo>
                  <a:pt x="1386839" y="1483995"/>
                </a:lnTo>
                <a:lnTo>
                  <a:pt x="1339214" y="1493520"/>
                </a:lnTo>
                <a:lnTo>
                  <a:pt x="1290954" y="1500504"/>
                </a:lnTo>
                <a:lnTo>
                  <a:pt x="1242694" y="1506854"/>
                </a:lnTo>
                <a:lnTo>
                  <a:pt x="1193800" y="1510664"/>
                </a:lnTo>
                <a:lnTo>
                  <a:pt x="1144904" y="1513839"/>
                </a:lnTo>
                <a:lnTo>
                  <a:pt x="1096009" y="1515110"/>
                </a:lnTo>
                <a:lnTo>
                  <a:pt x="1047114" y="1514475"/>
                </a:lnTo>
                <a:lnTo>
                  <a:pt x="998854" y="1512570"/>
                </a:lnTo>
                <a:lnTo>
                  <a:pt x="949959" y="1509395"/>
                </a:lnTo>
                <a:lnTo>
                  <a:pt x="901700" y="1504314"/>
                </a:lnTo>
                <a:lnTo>
                  <a:pt x="853439" y="1497964"/>
                </a:lnTo>
                <a:lnTo>
                  <a:pt x="805814" y="1490345"/>
                </a:lnTo>
                <a:lnTo>
                  <a:pt x="758825" y="1480820"/>
                </a:lnTo>
                <a:lnTo>
                  <a:pt x="712469" y="1470025"/>
                </a:lnTo>
                <a:lnTo>
                  <a:pt x="666114" y="1457325"/>
                </a:lnTo>
                <a:lnTo>
                  <a:pt x="621029" y="1443354"/>
                </a:lnTo>
                <a:lnTo>
                  <a:pt x="576579" y="1428114"/>
                </a:lnTo>
                <a:lnTo>
                  <a:pt x="533400" y="1410970"/>
                </a:lnTo>
                <a:lnTo>
                  <a:pt x="490854" y="1392554"/>
                </a:lnTo>
                <a:lnTo>
                  <a:pt x="449579" y="1372235"/>
                </a:lnTo>
                <a:lnTo>
                  <a:pt x="408939" y="1351279"/>
                </a:lnTo>
                <a:lnTo>
                  <a:pt x="369569" y="1328420"/>
                </a:lnTo>
                <a:lnTo>
                  <a:pt x="332104" y="1303654"/>
                </a:lnTo>
                <a:lnTo>
                  <a:pt x="295275" y="1278254"/>
                </a:lnTo>
                <a:lnTo>
                  <a:pt x="260350" y="1250950"/>
                </a:lnTo>
                <a:lnTo>
                  <a:pt x="222884" y="1218564"/>
                </a:lnTo>
                <a:lnTo>
                  <a:pt x="188594" y="1184910"/>
                </a:lnTo>
                <a:lnTo>
                  <a:pt x="156844" y="1151254"/>
                </a:lnTo>
                <a:lnTo>
                  <a:pt x="128269" y="1116329"/>
                </a:lnTo>
                <a:lnTo>
                  <a:pt x="102234" y="1080135"/>
                </a:lnTo>
                <a:lnTo>
                  <a:pt x="79375" y="1043939"/>
                </a:lnTo>
                <a:lnTo>
                  <a:pt x="59689" y="1007110"/>
                </a:lnTo>
                <a:lnTo>
                  <a:pt x="42544" y="969645"/>
                </a:lnTo>
                <a:lnTo>
                  <a:pt x="28575" y="931545"/>
                </a:lnTo>
                <a:lnTo>
                  <a:pt x="17144" y="893445"/>
                </a:lnTo>
                <a:lnTo>
                  <a:pt x="8254" y="854710"/>
                </a:lnTo>
                <a:lnTo>
                  <a:pt x="2539" y="815975"/>
                </a:lnTo>
                <a:lnTo>
                  <a:pt x="0" y="777239"/>
                </a:lnTo>
                <a:lnTo>
                  <a:pt x="0" y="738504"/>
                </a:lnTo>
                <a:lnTo>
                  <a:pt x="2539" y="699770"/>
                </a:lnTo>
                <a:lnTo>
                  <a:pt x="8254" y="661035"/>
                </a:lnTo>
                <a:lnTo>
                  <a:pt x="17144" y="622935"/>
                </a:lnTo>
                <a:lnTo>
                  <a:pt x="27939" y="584835"/>
                </a:lnTo>
                <a:lnTo>
                  <a:pt x="41909" y="547370"/>
                </a:lnTo>
                <a:lnTo>
                  <a:pt x="59054" y="509904"/>
                </a:lnTo>
                <a:lnTo>
                  <a:pt x="78104" y="473710"/>
                </a:lnTo>
                <a:lnTo>
                  <a:pt x="100329" y="437514"/>
                </a:lnTo>
                <a:lnTo>
                  <a:pt x="125729" y="402589"/>
                </a:lnTo>
                <a:lnTo>
                  <a:pt x="153669" y="367664"/>
                </a:lnTo>
                <a:lnTo>
                  <a:pt x="184150" y="334645"/>
                </a:lnTo>
                <a:lnTo>
                  <a:pt x="217169" y="301625"/>
                </a:lnTo>
                <a:lnTo>
                  <a:pt x="252729" y="270510"/>
                </a:lnTo>
                <a:lnTo>
                  <a:pt x="291464" y="240029"/>
                </a:lnTo>
                <a:lnTo>
                  <a:pt x="332739" y="210820"/>
                </a:lnTo>
                <a:lnTo>
                  <a:pt x="377189" y="182879"/>
                </a:lnTo>
                <a:lnTo>
                  <a:pt x="417194" y="159385"/>
                </a:lnTo>
                <a:lnTo>
                  <a:pt x="459104" y="137795"/>
                </a:lnTo>
                <a:lnTo>
                  <a:pt x="501650" y="118110"/>
                </a:lnTo>
                <a:lnTo>
                  <a:pt x="545464" y="99695"/>
                </a:lnTo>
                <a:lnTo>
                  <a:pt x="589914" y="82550"/>
                </a:lnTo>
                <a:lnTo>
                  <a:pt x="635634" y="67310"/>
                </a:lnTo>
                <a:lnTo>
                  <a:pt x="681354" y="53339"/>
                </a:lnTo>
                <a:lnTo>
                  <a:pt x="728344" y="41275"/>
                </a:lnTo>
                <a:lnTo>
                  <a:pt x="775334" y="31114"/>
                </a:lnTo>
                <a:lnTo>
                  <a:pt x="822959" y="22225"/>
                </a:lnTo>
                <a:lnTo>
                  <a:pt x="871219" y="14604"/>
                </a:lnTo>
                <a:lnTo>
                  <a:pt x="919479" y="8889"/>
                </a:lnTo>
                <a:lnTo>
                  <a:pt x="968375" y="4445"/>
                </a:lnTo>
                <a:lnTo>
                  <a:pt x="1017269" y="1270"/>
                </a:lnTo>
                <a:lnTo>
                  <a:pt x="1066164" y="0"/>
                </a:lnTo>
                <a:lnTo>
                  <a:pt x="1114425" y="635"/>
                </a:lnTo>
                <a:lnTo>
                  <a:pt x="1163319" y="2539"/>
                </a:lnTo>
                <a:lnTo>
                  <a:pt x="1212214" y="5714"/>
                </a:lnTo>
                <a:lnTo>
                  <a:pt x="1260475" y="10795"/>
                </a:lnTo>
                <a:lnTo>
                  <a:pt x="1308734" y="17145"/>
                </a:lnTo>
                <a:lnTo>
                  <a:pt x="1356359" y="24764"/>
                </a:lnTo>
                <a:lnTo>
                  <a:pt x="1403350" y="34289"/>
                </a:lnTo>
                <a:lnTo>
                  <a:pt x="1449704" y="45720"/>
                </a:lnTo>
                <a:lnTo>
                  <a:pt x="1495425" y="57785"/>
                </a:lnTo>
                <a:lnTo>
                  <a:pt x="1541144" y="71754"/>
                </a:lnTo>
                <a:lnTo>
                  <a:pt x="1584959" y="87629"/>
                </a:lnTo>
                <a:lnTo>
                  <a:pt x="1628775" y="104139"/>
                </a:lnTo>
                <a:lnTo>
                  <a:pt x="1671319" y="122554"/>
                </a:lnTo>
                <a:lnTo>
                  <a:pt x="1712594" y="142875"/>
                </a:lnTo>
                <a:lnTo>
                  <a:pt x="1753234" y="163829"/>
                </a:lnTo>
                <a:lnTo>
                  <a:pt x="1791969" y="186689"/>
                </a:lnTo>
                <a:lnTo>
                  <a:pt x="1830069" y="211454"/>
                </a:lnTo>
                <a:lnTo>
                  <a:pt x="1866900" y="237489"/>
                </a:lnTo>
                <a:lnTo>
                  <a:pt x="1901825" y="264160"/>
                </a:lnTo>
                <a:lnTo>
                  <a:pt x="1941194" y="298450"/>
                </a:lnTo>
                <a:lnTo>
                  <a:pt x="1977389" y="334010"/>
                </a:lnTo>
                <a:lnTo>
                  <a:pt x="2010409" y="370204"/>
                </a:lnTo>
                <a:lnTo>
                  <a:pt x="2040254" y="408304"/>
                </a:lnTo>
                <a:lnTo>
                  <a:pt x="2066925" y="446404"/>
                </a:lnTo>
                <a:lnTo>
                  <a:pt x="2090419" y="485775"/>
                </a:lnTo>
                <a:lnTo>
                  <a:pt x="2110740" y="525779"/>
                </a:lnTo>
                <a:lnTo>
                  <a:pt x="2127250" y="566420"/>
                </a:lnTo>
                <a:lnTo>
                  <a:pt x="2141219" y="607695"/>
                </a:lnTo>
                <a:lnTo>
                  <a:pt x="2151379" y="648970"/>
                </a:lnTo>
                <a:lnTo>
                  <a:pt x="2158365" y="690879"/>
                </a:lnTo>
                <a:lnTo>
                  <a:pt x="2161540" y="733425"/>
                </a:lnTo>
                <a:lnTo>
                  <a:pt x="2162175" y="775335"/>
                </a:lnTo>
                <a:lnTo>
                  <a:pt x="2159000" y="817879"/>
                </a:lnTo>
                <a:lnTo>
                  <a:pt x="2152650" y="860425"/>
                </a:lnTo>
                <a:lnTo>
                  <a:pt x="2142490" y="902335"/>
                </a:lnTo>
                <a:lnTo>
                  <a:pt x="2129154" y="943610"/>
                </a:lnTo>
                <a:lnTo>
                  <a:pt x="2112644" y="984885"/>
                </a:lnTo>
                <a:lnTo>
                  <a:pt x="2092325" y="1026160"/>
                </a:lnTo>
                <a:lnTo>
                  <a:pt x="2068194" y="1066164"/>
                </a:lnTo>
                <a:lnTo>
                  <a:pt x="2041525" y="1105535"/>
                </a:lnTo>
                <a:lnTo>
                  <a:pt x="2081529" y="131254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1890" y="1496060"/>
            <a:ext cx="539750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9434" y="711200"/>
            <a:ext cx="2221865" cy="1398905"/>
          </a:xfrm>
          <a:custGeom>
            <a:avLst/>
            <a:gdLst/>
            <a:ahLst/>
            <a:cxnLst/>
            <a:rect l="l" t="t" r="r" b="b"/>
            <a:pathLst>
              <a:path w="2221865" h="1398905">
                <a:moveTo>
                  <a:pt x="12065" y="1306829"/>
                </a:moveTo>
                <a:lnTo>
                  <a:pt x="431165" y="1252854"/>
                </a:lnTo>
                <a:lnTo>
                  <a:pt x="474345" y="1273175"/>
                </a:lnTo>
                <a:lnTo>
                  <a:pt x="518795" y="1291589"/>
                </a:lnTo>
                <a:lnTo>
                  <a:pt x="563880" y="1308735"/>
                </a:lnTo>
                <a:lnTo>
                  <a:pt x="610235" y="1323975"/>
                </a:lnTo>
                <a:lnTo>
                  <a:pt x="657225" y="1338579"/>
                </a:lnTo>
                <a:lnTo>
                  <a:pt x="704850" y="1351279"/>
                </a:lnTo>
                <a:lnTo>
                  <a:pt x="753110" y="1362075"/>
                </a:lnTo>
                <a:lnTo>
                  <a:pt x="802005" y="1371600"/>
                </a:lnTo>
                <a:lnTo>
                  <a:pt x="850900" y="1379854"/>
                </a:lnTo>
                <a:lnTo>
                  <a:pt x="900430" y="1386839"/>
                </a:lnTo>
                <a:lnTo>
                  <a:pt x="950595" y="1391920"/>
                </a:lnTo>
                <a:lnTo>
                  <a:pt x="1000760" y="1395729"/>
                </a:lnTo>
                <a:lnTo>
                  <a:pt x="1050925" y="1398270"/>
                </a:lnTo>
                <a:lnTo>
                  <a:pt x="1101090" y="1398904"/>
                </a:lnTo>
                <a:lnTo>
                  <a:pt x="1151255" y="1398904"/>
                </a:lnTo>
                <a:lnTo>
                  <a:pt x="1201420" y="1397000"/>
                </a:lnTo>
                <a:lnTo>
                  <a:pt x="1251585" y="1393825"/>
                </a:lnTo>
                <a:lnTo>
                  <a:pt x="1301115" y="1388745"/>
                </a:lnTo>
                <a:lnTo>
                  <a:pt x="1350010" y="1383029"/>
                </a:lnTo>
                <a:lnTo>
                  <a:pt x="1398905" y="1375410"/>
                </a:lnTo>
                <a:lnTo>
                  <a:pt x="1447165" y="1366520"/>
                </a:lnTo>
                <a:lnTo>
                  <a:pt x="1494790" y="1356360"/>
                </a:lnTo>
                <a:lnTo>
                  <a:pt x="1541780" y="1344295"/>
                </a:lnTo>
                <a:lnTo>
                  <a:pt x="1588135" y="1331595"/>
                </a:lnTo>
                <a:lnTo>
                  <a:pt x="1633220" y="1316989"/>
                </a:lnTo>
                <a:lnTo>
                  <a:pt x="1677670" y="1301750"/>
                </a:lnTo>
                <a:lnTo>
                  <a:pt x="1721485" y="1284604"/>
                </a:lnTo>
                <a:lnTo>
                  <a:pt x="1763395" y="1266189"/>
                </a:lnTo>
                <a:lnTo>
                  <a:pt x="1804670" y="1246504"/>
                </a:lnTo>
                <a:lnTo>
                  <a:pt x="1844675" y="1224914"/>
                </a:lnTo>
                <a:lnTo>
                  <a:pt x="1882775" y="1202689"/>
                </a:lnTo>
                <a:lnTo>
                  <a:pt x="1920240" y="1179195"/>
                </a:lnTo>
                <a:lnTo>
                  <a:pt x="1955800" y="1153795"/>
                </a:lnTo>
                <a:lnTo>
                  <a:pt x="1989455" y="1127760"/>
                </a:lnTo>
                <a:lnTo>
                  <a:pt x="2026920" y="1096010"/>
                </a:lnTo>
                <a:lnTo>
                  <a:pt x="2060575" y="1062989"/>
                </a:lnTo>
                <a:lnTo>
                  <a:pt x="2091055" y="1029335"/>
                </a:lnTo>
                <a:lnTo>
                  <a:pt x="2118360" y="994410"/>
                </a:lnTo>
                <a:lnTo>
                  <a:pt x="2142490" y="959485"/>
                </a:lnTo>
                <a:lnTo>
                  <a:pt x="2163445" y="923925"/>
                </a:lnTo>
                <a:lnTo>
                  <a:pt x="2181225" y="887729"/>
                </a:lnTo>
                <a:lnTo>
                  <a:pt x="2195830" y="851535"/>
                </a:lnTo>
                <a:lnTo>
                  <a:pt x="2206625" y="814704"/>
                </a:lnTo>
                <a:lnTo>
                  <a:pt x="2219960" y="740410"/>
                </a:lnTo>
                <a:lnTo>
                  <a:pt x="2221865" y="703579"/>
                </a:lnTo>
                <a:lnTo>
                  <a:pt x="2220595" y="666750"/>
                </a:lnTo>
                <a:lnTo>
                  <a:pt x="2208530" y="593089"/>
                </a:lnTo>
                <a:lnTo>
                  <a:pt x="2184400" y="520064"/>
                </a:lnTo>
                <a:lnTo>
                  <a:pt x="2167890" y="484504"/>
                </a:lnTo>
                <a:lnTo>
                  <a:pt x="2148205" y="449579"/>
                </a:lnTo>
                <a:lnTo>
                  <a:pt x="2125980" y="415289"/>
                </a:lnTo>
                <a:lnTo>
                  <a:pt x="2100580" y="381635"/>
                </a:lnTo>
                <a:lnTo>
                  <a:pt x="2072005" y="348614"/>
                </a:lnTo>
                <a:lnTo>
                  <a:pt x="2040255" y="316229"/>
                </a:lnTo>
                <a:lnTo>
                  <a:pt x="2005965" y="285114"/>
                </a:lnTo>
                <a:lnTo>
                  <a:pt x="1968500" y="255270"/>
                </a:lnTo>
                <a:lnTo>
                  <a:pt x="1928495" y="226060"/>
                </a:lnTo>
                <a:lnTo>
                  <a:pt x="1885315" y="198120"/>
                </a:lnTo>
                <a:lnTo>
                  <a:pt x="1839595" y="171450"/>
                </a:lnTo>
                <a:lnTo>
                  <a:pt x="1790700" y="146685"/>
                </a:lnTo>
                <a:lnTo>
                  <a:pt x="1747520" y="126364"/>
                </a:lnTo>
                <a:lnTo>
                  <a:pt x="1703070" y="107950"/>
                </a:lnTo>
                <a:lnTo>
                  <a:pt x="1657350" y="90804"/>
                </a:lnTo>
                <a:lnTo>
                  <a:pt x="1611630" y="74929"/>
                </a:lnTo>
                <a:lnTo>
                  <a:pt x="1564640" y="60960"/>
                </a:lnTo>
                <a:lnTo>
                  <a:pt x="1517015" y="48260"/>
                </a:lnTo>
                <a:lnTo>
                  <a:pt x="1468755" y="37464"/>
                </a:lnTo>
                <a:lnTo>
                  <a:pt x="1419860" y="27304"/>
                </a:lnTo>
                <a:lnTo>
                  <a:pt x="1370330" y="19685"/>
                </a:lnTo>
                <a:lnTo>
                  <a:pt x="1320800" y="12700"/>
                </a:lnTo>
                <a:lnTo>
                  <a:pt x="1271270" y="7620"/>
                </a:lnTo>
                <a:lnTo>
                  <a:pt x="1221105" y="3810"/>
                </a:lnTo>
                <a:lnTo>
                  <a:pt x="1170940" y="1270"/>
                </a:lnTo>
                <a:lnTo>
                  <a:pt x="1120140" y="0"/>
                </a:lnTo>
                <a:lnTo>
                  <a:pt x="1069975" y="635"/>
                </a:lnTo>
                <a:lnTo>
                  <a:pt x="1019810" y="2539"/>
                </a:lnTo>
                <a:lnTo>
                  <a:pt x="970280" y="5714"/>
                </a:lnTo>
                <a:lnTo>
                  <a:pt x="920750" y="10795"/>
                </a:lnTo>
                <a:lnTo>
                  <a:pt x="871220" y="16510"/>
                </a:lnTo>
                <a:lnTo>
                  <a:pt x="822325" y="24129"/>
                </a:lnTo>
                <a:lnTo>
                  <a:pt x="774065" y="33020"/>
                </a:lnTo>
                <a:lnTo>
                  <a:pt x="726440" y="43179"/>
                </a:lnTo>
                <a:lnTo>
                  <a:pt x="679450" y="54610"/>
                </a:lnTo>
                <a:lnTo>
                  <a:pt x="633095" y="67945"/>
                </a:lnTo>
                <a:lnTo>
                  <a:pt x="588010" y="81914"/>
                </a:lnTo>
                <a:lnTo>
                  <a:pt x="543560" y="97789"/>
                </a:lnTo>
                <a:lnTo>
                  <a:pt x="500380" y="114935"/>
                </a:lnTo>
                <a:lnTo>
                  <a:pt x="457835" y="133350"/>
                </a:lnTo>
                <a:lnTo>
                  <a:pt x="417195" y="153035"/>
                </a:lnTo>
                <a:lnTo>
                  <a:pt x="377190" y="173989"/>
                </a:lnTo>
                <a:lnTo>
                  <a:pt x="338455" y="196850"/>
                </a:lnTo>
                <a:lnTo>
                  <a:pt x="301625" y="220345"/>
                </a:lnTo>
                <a:lnTo>
                  <a:pt x="266065" y="245110"/>
                </a:lnTo>
                <a:lnTo>
                  <a:pt x="231775" y="271779"/>
                </a:lnTo>
                <a:lnTo>
                  <a:pt x="192405" y="306070"/>
                </a:lnTo>
                <a:lnTo>
                  <a:pt x="156210" y="341629"/>
                </a:lnTo>
                <a:lnTo>
                  <a:pt x="123825" y="378460"/>
                </a:lnTo>
                <a:lnTo>
                  <a:pt x="95250" y="415925"/>
                </a:lnTo>
                <a:lnTo>
                  <a:pt x="70485" y="454025"/>
                </a:lnTo>
                <a:lnTo>
                  <a:pt x="49530" y="493395"/>
                </a:lnTo>
                <a:lnTo>
                  <a:pt x="31750" y="532764"/>
                </a:lnTo>
                <a:lnTo>
                  <a:pt x="18415" y="572770"/>
                </a:lnTo>
                <a:lnTo>
                  <a:pt x="8255" y="613410"/>
                </a:lnTo>
                <a:lnTo>
                  <a:pt x="1905" y="654050"/>
                </a:lnTo>
                <a:lnTo>
                  <a:pt x="0" y="695325"/>
                </a:lnTo>
                <a:lnTo>
                  <a:pt x="1270" y="735964"/>
                </a:lnTo>
                <a:lnTo>
                  <a:pt x="6350" y="777239"/>
                </a:lnTo>
                <a:lnTo>
                  <a:pt x="15875" y="817879"/>
                </a:lnTo>
                <a:lnTo>
                  <a:pt x="28575" y="857885"/>
                </a:lnTo>
                <a:lnTo>
                  <a:pt x="45085" y="898525"/>
                </a:lnTo>
                <a:lnTo>
                  <a:pt x="66040" y="937895"/>
                </a:lnTo>
                <a:lnTo>
                  <a:pt x="90805" y="976629"/>
                </a:lnTo>
                <a:lnTo>
                  <a:pt x="118745" y="1014729"/>
                </a:lnTo>
                <a:lnTo>
                  <a:pt x="151130" y="1052195"/>
                </a:lnTo>
                <a:lnTo>
                  <a:pt x="12065" y="13068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55965" y="1362075"/>
            <a:ext cx="562609" cy="631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5920" y="1456055"/>
            <a:ext cx="577850" cy="584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4815" y="1656079"/>
            <a:ext cx="481964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4315" y="6276124"/>
            <a:ext cx="1255268" cy="3168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6652" y="200659"/>
            <a:ext cx="62260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34" algn="l"/>
              </a:tabLst>
            </a:pPr>
            <a:r>
              <a:rPr sz="2400" spc="-5" dirty="0"/>
              <a:t>4.	Đặc điểm </a:t>
            </a:r>
            <a:r>
              <a:rPr sz="2400" spc="-5"/>
              <a:t>của </a:t>
            </a:r>
            <a:r>
              <a:rPr lang="en-US" sz="2400"/>
              <a:t>ransomware</a:t>
            </a:r>
            <a:r>
              <a:rPr sz="2400" spc="-470"/>
              <a:t> </a:t>
            </a:r>
            <a:r>
              <a:rPr lang="en-US" sz="2400" spc="-470"/>
              <a:t> </a:t>
            </a:r>
            <a:r>
              <a:rPr sz="2400"/>
              <a:t>gần </a:t>
            </a:r>
            <a:r>
              <a:rPr sz="2400" dirty="0"/>
              <a:t>đây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3964051" y="975106"/>
            <a:ext cx="1598295" cy="3428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Nếu </a:t>
            </a:r>
            <a:r>
              <a:rPr sz="1100" dirty="0">
                <a:latin typeface="Arial"/>
                <a:cs typeface="Arial"/>
              </a:rPr>
              <a:t>bạn </a:t>
            </a:r>
            <a:r>
              <a:rPr sz="1100" spc="-5" dirty="0">
                <a:latin typeface="Arial"/>
                <a:cs typeface="Arial"/>
              </a:rPr>
              <a:t>muốn </a:t>
            </a:r>
            <a:r>
              <a:rPr sz="1100" spc="-10" dirty="0">
                <a:latin typeface="Arial"/>
                <a:cs typeface="Arial"/>
              </a:rPr>
              <a:t>khôi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phục</a:t>
            </a:r>
            <a:r>
              <a:rPr sz="1100" spc="-20">
                <a:latin typeface="Arial"/>
                <a:cs typeface="Arial"/>
              </a:rPr>
              <a:t>,  </a:t>
            </a:r>
            <a:r>
              <a:rPr lang="en-US" sz="1100" spc="-20">
                <a:latin typeface="Arial"/>
                <a:cs typeface="Arial"/>
              </a:rPr>
              <a:t>cần </a:t>
            </a:r>
            <a:r>
              <a:rPr sz="1100">
                <a:latin typeface="Arial"/>
                <a:cs typeface="Arial"/>
              </a:rPr>
              <a:t>trả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tiền!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51016" y="627633"/>
            <a:ext cx="935865" cy="43197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88265">
              <a:lnSpc>
                <a:spcPct val="101400"/>
              </a:lnSpc>
              <a:spcBef>
                <a:spcPts val="80"/>
              </a:spcBef>
            </a:pPr>
            <a:r>
              <a:rPr lang="en-US" sz="1400" b="1">
                <a:solidFill>
                  <a:srgbClr val="FF0000"/>
                </a:solidFill>
                <a:latin typeface="Arial"/>
                <a:cs typeface="Arial"/>
              </a:rPr>
              <a:t>Yêu cầu số tiền lớn</a:t>
            </a:r>
            <a:endParaRPr sz="14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92518" y="949197"/>
            <a:ext cx="1518285" cy="455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1400" dirty="0">
                <a:latin typeface="Arial"/>
                <a:cs typeface="Arial"/>
              </a:rPr>
              <a:t>Tôi sẽ </a:t>
            </a:r>
            <a:r>
              <a:rPr sz="1400" spc="-5" dirty="0">
                <a:latin typeface="Arial"/>
                <a:cs typeface="Arial"/>
              </a:rPr>
              <a:t>tiết </a:t>
            </a:r>
            <a:r>
              <a:rPr sz="1400" dirty="0">
                <a:latin typeface="Arial"/>
                <a:cs typeface="Arial"/>
              </a:rPr>
              <a:t>lộ </a:t>
            </a:r>
            <a:r>
              <a:rPr sz="1400" spc="-5" dirty="0">
                <a:latin typeface="Arial"/>
                <a:cs typeface="Arial"/>
              </a:rPr>
              <a:t>tất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cả.  </a:t>
            </a:r>
            <a:r>
              <a:rPr sz="1400" dirty="0">
                <a:latin typeface="Arial"/>
                <a:cs typeface="Arial"/>
              </a:rPr>
              <a:t>Trả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tiền!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7394" y="2202010"/>
            <a:ext cx="123778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10">
                <a:solidFill>
                  <a:srgbClr val="FFFFFF"/>
                </a:solidFill>
                <a:latin typeface="Arial"/>
                <a:cs typeface="Arial"/>
              </a:rPr>
              <a:t>Phát hiện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662" y="2668904"/>
            <a:ext cx="1112520" cy="668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33" y="2668904"/>
            <a:ext cx="1112520" cy="668020"/>
          </a:xfrm>
          <a:custGeom>
            <a:avLst/>
            <a:gdLst/>
            <a:ahLst/>
            <a:cxnLst/>
            <a:rect l="l" t="t" r="r" b="b"/>
            <a:pathLst>
              <a:path w="1112520" h="668019">
                <a:moveTo>
                  <a:pt x="0" y="67310"/>
                </a:moveTo>
                <a:lnTo>
                  <a:pt x="5080" y="41275"/>
                </a:lnTo>
                <a:lnTo>
                  <a:pt x="19684" y="19685"/>
                </a:lnTo>
                <a:lnTo>
                  <a:pt x="40639" y="5714"/>
                </a:lnTo>
                <a:lnTo>
                  <a:pt x="66675" y="0"/>
                </a:lnTo>
                <a:lnTo>
                  <a:pt x="1045844" y="0"/>
                </a:lnTo>
                <a:lnTo>
                  <a:pt x="1071880" y="5714"/>
                </a:lnTo>
                <a:lnTo>
                  <a:pt x="1092835" y="19685"/>
                </a:lnTo>
                <a:lnTo>
                  <a:pt x="1107439" y="41275"/>
                </a:lnTo>
                <a:lnTo>
                  <a:pt x="1112520" y="67310"/>
                </a:lnTo>
                <a:lnTo>
                  <a:pt x="1112520" y="600710"/>
                </a:lnTo>
                <a:lnTo>
                  <a:pt x="1107439" y="626745"/>
                </a:lnTo>
                <a:lnTo>
                  <a:pt x="1092835" y="648335"/>
                </a:lnTo>
                <a:lnTo>
                  <a:pt x="1071880" y="662304"/>
                </a:lnTo>
                <a:lnTo>
                  <a:pt x="1045844" y="668020"/>
                </a:lnTo>
                <a:lnTo>
                  <a:pt x="66675" y="668020"/>
                </a:lnTo>
                <a:lnTo>
                  <a:pt x="40639" y="662304"/>
                </a:lnTo>
                <a:lnTo>
                  <a:pt x="19684" y="648335"/>
                </a:lnTo>
                <a:lnTo>
                  <a:pt x="5080" y="626745"/>
                </a:lnTo>
                <a:lnTo>
                  <a:pt x="0" y="600710"/>
                </a:lnTo>
                <a:lnTo>
                  <a:pt x="0" y="67310"/>
                </a:lnTo>
                <a:close/>
              </a:path>
            </a:pathLst>
          </a:custGeom>
          <a:ln w="9144">
            <a:solidFill>
              <a:srgbClr val="FCA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07677" y="2677678"/>
            <a:ext cx="72644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395"/>
              </a:lnSpc>
              <a:spcBef>
                <a:spcPts val="105"/>
              </a:spcBef>
            </a:pPr>
            <a:r>
              <a:rPr sz="2000">
                <a:latin typeface="Arial"/>
                <a:cs typeface="Arial"/>
              </a:rPr>
              <a:t>Xâm</a:t>
            </a:r>
            <a:endParaRPr lang="en-US" sz="2000">
              <a:latin typeface="Arial"/>
              <a:cs typeface="Arial"/>
            </a:endParaRPr>
          </a:p>
          <a:p>
            <a:pPr marL="12700" algn="ctr">
              <a:lnSpc>
                <a:spcPts val="2395"/>
              </a:lnSpc>
              <a:spcBef>
                <a:spcPts val="105"/>
              </a:spcBef>
            </a:pPr>
            <a:r>
              <a:rPr sz="2000">
                <a:latin typeface="Arial"/>
                <a:cs typeface="Arial"/>
              </a:rPr>
              <a:t>nhập</a:t>
            </a:r>
          </a:p>
        </p:txBody>
      </p:sp>
      <p:sp>
        <p:nvSpPr>
          <p:cNvPr id="52" name="object 52"/>
          <p:cNvSpPr/>
          <p:nvPr/>
        </p:nvSpPr>
        <p:spPr>
          <a:xfrm>
            <a:off x="1262347" y="2877821"/>
            <a:ext cx="234950" cy="275590"/>
          </a:xfrm>
          <a:custGeom>
            <a:avLst/>
            <a:gdLst/>
            <a:ahLst/>
            <a:cxnLst/>
            <a:rect l="l" t="t" r="r" b="b"/>
            <a:pathLst>
              <a:path w="234950" h="275589">
                <a:moveTo>
                  <a:pt x="117475" y="0"/>
                </a:moveTo>
                <a:lnTo>
                  <a:pt x="117475" y="55245"/>
                </a:lnTo>
                <a:lnTo>
                  <a:pt x="0" y="55245"/>
                </a:lnTo>
                <a:lnTo>
                  <a:pt x="0" y="220979"/>
                </a:lnTo>
                <a:lnTo>
                  <a:pt x="117475" y="220979"/>
                </a:lnTo>
                <a:lnTo>
                  <a:pt x="117475" y="275589"/>
                </a:lnTo>
                <a:lnTo>
                  <a:pt x="234950" y="137795"/>
                </a:lnTo>
                <a:lnTo>
                  <a:pt x="117475" y="0"/>
                </a:lnTo>
                <a:close/>
              </a:path>
            </a:pathLst>
          </a:custGeom>
          <a:solidFill>
            <a:srgbClr val="AAD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17826" y="2860804"/>
            <a:ext cx="234315" cy="275590"/>
          </a:xfrm>
          <a:custGeom>
            <a:avLst/>
            <a:gdLst/>
            <a:ahLst/>
            <a:cxnLst/>
            <a:rect l="l" t="t" r="r" b="b"/>
            <a:pathLst>
              <a:path w="234314" h="275589">
                <a:moveTo>
                  <a:pt x="117475" y="0"/>
                </a:moveTo>
                <a:lnTo>
                  <a:pt x="117475" y="55245"/>
                </a:lnTo>
                <a:lnTo>
                  <a:pt x="0" y="55245"/>
                </a:lnTo>
                <a:lnTo>
                  <a:pt x="0" y="220979"/>
                </a:lnTo>
                <a:lnTo>
                  <a:pt x="117475" y="220979"/>
                </a:lnTo>
                <a:lnTo>
                  <a:pt x="117475" y="275589"/>
                </a:lnTo>
                <a:lnTo>
                  <a:pt x="234315" y="137795"/>
                </a:lnTo>
                <a:lnTo>
                  <a:pt x="117475" y="0"/>
                </a:lnTo>
                <a:close/>
              </a:path>
            </a:pathLst>
          </a:custGeom>
          <a:solidFill>
            <a:srgbClr val="AAD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76579" y="2877821"/>
            <a:ext cx="234315" cy="275590"/>
          </a:xfrm>
          <a:custGeom>
            <a:avLst/>
            <a:gdLst/>
            <a:ahLst/>
            <a:cxnLst/>
            <a:rect l="l" t="t" r="r" b="b"/>
            <a:pathLst>
              <a:path w="234314" h="275589">
                <a:moveTo>
                  <a:pt x="116839" y="0"/>
                </a:moveTo>
                <a:lnTo>
                  <a:pt x="116839" y="55245"/>
                </a:lnTo>
                <a:lnTo>
                  <a:pt x="0" y="55245"/>
                </a:lnTo>
                <a:lnTo>
                  <a:pt x="0" y="220979"/>
                </a:lnTo>
                <a:lnTo>
                  <a:pt x="116839" y="220979"/>
                </a:lnTo>
                <a:lnTo>
                  <a:pt x="116839" y="275589"/>
                </a:lnTo>
                <a:lnTo>
                  <a:pt x="234314" y="137795"/>
                </a:lnTo>
                <a:lnTo>
                  <a:pt x="116839" y="0"/>
                </a:lnTo>
                <a:close/>
              </a:path>
            </a:pathLst>
          </a:custGeom>
          <a:solidFill>
            <a:srgbClr val="AAD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50198" y="2877821"/>
            <a:ext cx="234950" cy="275590"/>
          </a:xfrm>
          <a:custGeom>
            <a:avLst/>
            <a:gdLst/>
            <a:ahLst/>
            <a:cxnLst/>
            <a:rect l="l" t="t" r="r" b="b"/>
            <a:pathLst>
              <a:path w="234950" h="275589">
                <a:moveTo>
                  <a:pt x="117475" y="0"/>
                </a:moveTo>
                <a:lnTo>
                  <a:pt x="117475" y="55245"/>
                </a:lnTo>
                <a:lnTo>
                  <a:pt x="0" y="55245"/>
                </a:lnTo>
                <a:lnTo>
                  <a:pt x="0" y="220345"/>
                </a:lnTo>
                <a:lnTo>
                  <a:pt x="117475" y="220345"/>
                </a:lnTo>
                <a:lnTo>
                  <a:pt x="117475" y="275590"/>
                </a:lnTo>
                <a:lnTo>
                  <a:pt x="234950" y="137795"/>
                </a:lnTo>
                <a:lnTo>
                  <a:pt x="117475" y="0"/>
                </a:lnTo>
                <a:close/>
              </a:path>
            </a:pathLst>
          </a:custGeom>
          <a:solidFill>
            <a:srgbClr val="AAD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1536" y="2860804"/>
            <a:ext cx="234950" cy="275590"/>
          </a:xfrm>
          <a:custGeom>
            <a:avLst/>
            <a:gdLst/>
            <a:ahLst/>
            <a:cxnLst/>
            <a:rect l="l" t="t" r="r" b="b"/>
            <a:pathLst>
              <a:path w="234950" h="275589">
                <a:moveTo>
                  <a:pt x="117475" y="0"/>
                </a:moveTo>
                <a:lnTo>
                  <a:pt x="117475" y="55245"/>
                </a:lnTo>
                <a:lnTo>
                  <a:pt x="0" y="55245"/>
                </a:lnTo>
                <a:lnTo>
                  <a:pt x="0" y="220345"/>
                </a:lnTo>
                <a:lnTo>
                  <a:pt x="117475" y="220345"/>
                </a:lnTo>
                <a:lnTo>
                  <a:pt x="117475" y="275590"/>
                </a:lnTo>
                <a:lnTo>
                  <a:pt x="234950" y="137795"/>
                </a:lnTo>
                <a:lnTo>
                  <a:pt x="117475" y="0"/>
                </a:lnTo>
                <a:close/>
              </a:path>
            </a:pathLst>
          </a:custGeom>
          <a:solidFill>
            <a:srgbClr val="AAD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303" y="1115060"/>
            <a:ext cx="879475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6939" y="711200"/>
            <a:ext cx="2721610" cy="1173480"/>
          </a:xfrm>
          <a:custGeom>
            <a:avLst/>
            <a:gdLst/>
            <a:ahLst/>
            <a:cxnLst/>
            <a:rect l="l" t="t" r="r" b="b"/>
            <a:pathLst>
              <a:path w="2721610" h="1173480">
                <a:moveTo>
                  <a:pt x="0" y="723264"/>
                </a:moveTo>
                <a:lnTo>
                  <a:pt x="164465" y="593725"/>
                </a:lnTo>
                <a:lnTo>
                  <a:pt x="165100" y="564514"/>
                </a:lnTo>
                <a:lnTo>
                  <a:pt x="169544" y="535304"/>
                </a:lnTo>
                <a:lnTo>
                  <a:pt x="186054" y="478789"/>
                </a:lnTo>
                <a:lnTo>
                  <a:pt x="214629" y="424179"/>
                </a:lnTo>
                <a:lnTo>
                  <a:pt x="254000" y="370839"/>
                </a:lnTo>
                <a:lnTo>
                  <a:pt x="303529" y="320675"/>
                </a:lnTo>
                <a:lnTo>
                  <a:pt x="362584" y="273050"/>
                </a:lnTo>
                <a:lnTo>
                  <a:pt x="395604" y="250189"/>
                </a:lnTo>
                <a:lnTo>
                  <a:pt x="431165" y="227964"/>
                </a:lnTo>
                <a:lnTo>
                  <a:pt x="468629" y="207010"/>
                </a:lnTo>
                <a:lnTo>
                  <a:pt x="508000" y="186689"/>
                </a:lnTo>
                <a:lnTo>
                  <a:pt x="549910" y="167004"/>
                </a:lnTo>
                <a:lnTo>
                  <a:pt x="593090" y="148589"/>
                </a:lnTo>
                <a:lnTo>
                  <a:pt x="638810" y="130810"/>
                </a:lnTo>
                <a:lnTo>
                  <a:pt x="685800" y="114300"/>
                </a:lnTo>
                <a:lnTo>
                  <a:pt x="734695" y="98425"/>
                </a:lnTo>
                <a:lnTo>
                  <a:pt x="785495" y="83820"/>
                </a:lnTo>
                <a:lnTo>
                  <a:pt x="837565" y="69850"/>
                </a:lnTo>
                <a:lnTo>
                  <a:pt x="890904" y="57785"/>
                </a:lnTo>
                <a:lnTo>
                  <a:pt x="946149" y="46354"/>
                </a:lnTo>
                <a:lnTo>
                  <a:pt x="1002029" y="36195"/>
                </a:lnTo>
                <a:lnTo>
                  <a:pt x="1059815" y="26670"/>
                </a:lnTo>
                <a:lnTo>
                  <a:pt x="1118870" y="19050"/>
                </a:lnTo>
                <a:lnTo>
                  <a:pt x="1178560" y="12700"/>
                </a:lnTo>
                <a:lnTo>
                  <a:pt x="1239520" y="7620"/>
                </a:lnTo>
                <a:lnTo>
                  <a:pt x="1301749" y="3810"/>
                </a:lnTo>
                <a:lnTo>
                  <a:pt x="1364615" y="1270"/>
                </a:lnTo>
                <a:lnTo>
                  <a:pt x="1428749" y="0"/>
                </a:lnTo>
                <a:lnTo>
                  <a:pt x="1492249" y="635"/>
                </a:lnTo>
                <a:lnTo>
                  <a:pt x="1555115" y="2539"/>
                </a:lnTo>
                <a:lnTo>
                  <a:pt x="1617345" y="5714"/>
                </a:lnTo>
                <a:lnTo>
                  <a:pt x="1678939" y="10160"/>
                </a:lnTo>
                <a:lnTo>
                  <a:pt x="1739264" y="15875"/>
                </a:lnTo>
                <a:lnTo>
                  <a:pt x="1798320" y="22860"/>
                </a:lnTo>
                <a:lnTo>
                  <a:pt x="1856739" y="31750"/>
                </a:lnTo>
                <a:lnTo>
                  <a:pt x="1913254" y="41275"/>
                </a:lnTo>
                <a:lnTo>
                  <a:pt x="1969135" y="52070"/>
                </a:lnTo>
                <a:lnTo>
                  <a:pt x="2023110" y="64135"/>
                </a:lnTo>
                <a:lnTo>
                  <a:pt x="2075814" y="76835"/>
                </a:lnTo>
                <a:lnTo>
                  <a:pt x="2127250" y="90804"/>
                </a:lnTo>
                <a:lnTo>
                  <a:pt x="2176779" y="106045"/>
                </a:lnTo>
                <a:lnTo>
                  <a:pt x="2224404" y="122554"/>
                </a:lnTo>
                <a:lnTo>
                  <a:pt x="2270760" y="139700"/>
                </a:lnTo>
                <a:lnTo>
                  <a:pt x="2315210" y="158114"/>
                </a:lnTo>
                <a:lnTo>
                  <a:pt x="2357755" y="177164"/>
                </a:lnTo>
                <a:lnTo>
                  <a:pt x="2398395" y="196850"/>
                </a:lnTo>
                <a:lnTo>
                  <a:pt x="2437130" y="217804"/>
                </a:lnTo>
                <a:lnTo>
                  <a:pt x="2473325" y="239395"/>
                </a:lnTo>
                <a:lnTo>
                  <a:pt x="2507615" y="261620"/>
                </a:lnTo>
                <a:lnTo>
                  <a:pt x="2540000" y="285114"/>
                </a:lnTo>
                <a:lnTo>
                  <a:pt x="2621280" y="358775"/>
                </a:lnTo>
                <a:lnTo>
                  <a:pt x="2663190" y="410845"/>
                </a:lnTo>
                <a:lnTo>
                  <a:pt x="2694305" y="465454"/>
                </a:lnTo>
                <a:lnTo>
                  <a:pt x="2713990" y="521970"/>
                </a:lnTo>
                <a:lnTo>
                  <a:pt x="2721610" y="580389"/>
                </a:lnTo>
                <a:lnTo>
                  <a:pt x="2720975" y="609600"/>
                </a:lnTo>
                <a:lnTo>
                  <a:pt x="2710180" y="666750"/>
                </a:lnTo>
                <a:lnTo>
                  <a:pt x="2687320" y="722629"/>
                </a:lnTo>
                <a:lnTo>
                  <a:pt x="2653665" y="776604"/>
                </a:lnTo>
                <a:lnTo>
                  <a:pt x="2609215" y="828039"/>
                </a:lnTo>
                <a:lnTo>
                  <a:pt x="2554605" y="877570"/>
                </a:lnTo>
                <a:lnTo>
                  <a:pt x="2523490" y="901064"/>
                </a:lnTo>
                <a:lnTo>
                  <a:pt x="2490470" y="923289"/>
                </a:lnTo>
                <a:lnTo>
                  <a:pt x="2454910" y="945514"/>
                </a:lnTo>
                <a:lnTo>
                  <a:pt x="2417445" y="967104"/>
                </a:lnTo>
                <a:lnTo>
                  <a:pt x="2378075" y="987425"/>
                </a:lnTo>
                <a:lnTo>
                  <a:pt x="2336165" y="1006475"/>
                </a:lnTo>
                <a:lnTo>
                  <a:pt x="2292985" y="1025525"/>
                </a:lnTo>
                <a:lnTo>
                  <a:pt x="2247265" y="1043304"/>
                </a:lnTo>
                <a:lnTo>
                  <a:pt x="2200275" y="1059814"/>
                </a:lnTo>
                <a:lnTo>
                  <a:pt x="2151379" y="1075689"/>
                </a:lnTo>
                <a:lnTo>
                  <a:pt x="2101215" y="1090295"/>
                </a:lnTo>
                <a:lnTo>
                  <a:pt x="2049145" y="1103629"/>
                </a:lnTo>
                <a:lnTo>
                  <a:pt x="1995170" y="1116329"/>
                </a:lnTo>
                <a:lnTo>
                  <a:pt x="1940560" y="1127760"/>
                </a:lnTo>
                <a:lnTo>
                  <a:pt x="1884045" y="1137920"/>
                </a:lnTo>
                <a:lnTo>
                  <a:pt x="1826260" y="1146810"/>
                </a:lnTo>
                <a:lnTo>
                  <a:pt x="1767204" y="1154429"/>
                </a:lnTo>
                <a:lnTo>
                  <a:pt x="1707514" y="1161414"/>
                </a:lnTo>
                <a:lnTo>
                  <a:pt x="1646554" y="1166495"/>
                </a:lnTo>
                <a:lnTo>
                  <a:pt x="1584324" y="1170304"/>
                </a:lnTo>
                <a:lnTo>
                  <a:pt x="1521460" y="1172845"/>
                </a:lnTo>
                <a:lnTo>
                  <a:pt x="1457960" y="1173479"/>
                </a:lnTo>
                <a:lnTo>
                  <a:pt x="1397635" y="1173479"/>
                </a:lnTo>
                <a:lnTo>
                  <a:pt x="1338580" y="1171575"/>
                </a:lnTo>
                <a:lnTo>
                  <a:pt x="1279524" y="1169035"/>
                </a:lnTo>
                <a:lnTo>
                  <a:pt x="1221105" y="1164589"/>
                </a:lnTo>
                <a:lnTo>
                  <a:pt x="1163955" y="1159510"/>
                </a:lnTo>
                <a:lnTo>
                  <a:pt x="1107440" y="1153160"/>
                </a:lnTo>
                <a:lnTo>
                  <a:pt x="1051560" y="1145539"/>
                </a:lnTo>
                <a:lnTo>
                  <a:pt x="996949" y="1136650"/>
                </a:lnTo>
                <a:lnTo>
                  <a:pt x="942974" y="1127125"/>
                </a:lnTo>
                <a:lnTo>
                  <a:pt x="890904" y="1116329"/>
                </a:lnTo>
                <a:lnTo>
                  <a:pt x="839470" y="1104264"/>
                </a:lnTo>
                <a:lnTo>
                  <a:pt x="789304" y="1090929"/>
                </a:lnTo>
                <a:lnTo>
                  <a:pt x="740410" y="1076960"/>
                </a:lnTo>
                <a:lnTo>
                  <a:pt x="692785" y="1061720"/>
                </a:lnTo>
                <a:lnTo>
                  <a:pt x="647065" y="1045845"/>
                </a:lnTo>
                <a:lnTo>
                  <a:pt x="602615" y="1029335"/>
                </a:lnTo>
                <a:lnTo>
                  <a:pt x="560069" y="1010920"/>
                </a:lnTo>
                <a:lnTo>
                  <a:pt x="519429" y="992504"/>
                </a:lnTo>
                <a:lnTo>
                  <a:pt x="480059" y="972820"/>
                </a:lnTo>
                <a:lnTo>
                  <a:pt x="442594" y="952500"/>
                </a:lnTo>
                <a:lnTo>
                  <a:pt x="407669" y="930910"/>
                </a:lnTo>
                <a:lnTo>
                  <a:pt x="374015" y="908685"/>
                </a:lnTo>
                <a:lnTo>
                  <a:pt x="342900" y="885825"/>
                </a:lnTo>
                <a:lnTo>
                  <a:pt x="287654" y="838200"/>
                </a:lnTo>
                <a:lnTo>
                  <a:pt x="262890" y="812800"/>
                </a:lnTo>
                <a:lnTo>
                  <a:pt x="0" y="7232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99401" y="949789"/>
            <a:ext cx="2369820" cy="8515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7785" marR="5080" indent="-4572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latin typeface="Arial"/>
                <a:cs typeface="Arial"/>
              </a:rPr>
              <a:t>Đánh cắp </a:t>
            </a:r>
            <a:r>
              <a:rPr sz="1800" dirty="0">
                <a:latin typeface="Arial"/>
                <a:cs typeface="Arial"/>
              </a:rPr>
              <a:t>thông </a:t>
            </a:r>
            <a:r>
              <a:rPr sz="1800" spc="-5" dirty="0">
                <a:latin typeface="Arial"/>
                <a:cs typeface="Arial"/>
              </a:rPr>
              <a:t>tin </a:t>
            </a:r>
            <a:r>
              <a:rPr sz="1800" dirty="0">
                <a:latin typeface="Arial"/>
                <a:cs typeface="Arial"/>
              </a:rPr>
              <a:t>bí  </a:t>
            </a:r>
            <a:r>
              <a:rPr sz="1800" spc="-5" dirty="0">
                <a:latin typeface="Arial"/>
                <a:cs typeface="Arial"/>
              </a:rPr>
              <a:t>mật mà </a:t>
            </a:r>
            <a:r>
              <a:rPr sz="1800" spc="-5">
                <a:latin typeface="Arial"/>
                <a:cs typeface="Arial"/>
              </a:rPr>
              <a:t>không </a:t>
            </a:r>
            <a:r>
              <a:rPr lang="en-US" sz="1800" spc="-5">
                <a:latin typeface="Arial"/>
                <a:cs typeface="Arial"/>
              </a:rPr>
              <a:t>bị phát hiện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32079" y="1827592"/>
            <a:ext cx="2738755" cy="540195"/>
          </a:xfrm>
          <a:custGeom>
            <a:avLst/>
            <a:gdLst/>
            <a:ahLst/>
            <a:cxnLst/>
            <a:rect l="l" t="t" r="r" b="b"/>
            <a:pathLst>
              <a:path w="2738755" h="467994">
                <a:moveTo>
                  <a:pt x="2504440" y="0"/>
                </a:moveTo>
                <a:lnTo>
                  <a:pt x="0" y="0"/>
                </a:lnTo>
                <a:lnTo>
                  <a:pt x="0" y="467995"/>
                </a:lnTo>
                <a:lnTo>
                  <a:pt x="2504440" y="467995"/>
                </a:lnTo>
                <a:lnTo>
                  <a:pt x="2738755" y="234315"/>
                </a:lnTo>
                <a:lnTo>
                  <a:pt x="2504440" y="0"/>
                </a:lnTo>
                <a:close/>
              </a:path>
            </a:pathLst>
          </a:custGeom>
          <a:solidFill>
            <a:srgbClr val="FFE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26567" y="1787779"/>
            <a:ext cx="256247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>
                <a:latin typeface="Arial"/>
                <a:cs typeface="Arial"/>
              </a:rPr>
              <a:t>Khoảng 1-2 tháng không bị phát hiện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49">
            <a:extLst>
              <a:ext uri="{FF2B5EF4-FFF2-40B4-BE49-F238E27FC236}">
                <a16:creationId xmlns:a16="http://schemas.microsoft.com/office/drawing/2014/main" id="{E2B37582-42B0-2FD5-46E5-E6087BA45181}"/>
              </a:ext>
            </a:extLst>
          </p:cNvPr>
          <p:cNvSpPr/>
          <p:nvPr/>
        </p:nvSpPr>
        <p:spPr>
          <a:xfrm>
            <a:off x="1569986" y="2680462"/>
            <a:ext cx="1112520" cy="668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77" name="object 50">
            <a:extLst>
              <a:ext uri="{FF2B5EF4-FFF2-40B4-BE49-F238E27FC236}">
                <a16:creationId xmlns:a16="http://schemas.microsoft.com/office/drawing/2014/main" id="{6A4CE20F-EDD7-AF59-9BD3-984203B121B9}"/>
              </a:ext>
            </a:extLst>
          </p:cNvPr>
          <p:cNvSpPr/>
          <p:nvPr/>
        </p:nvSpPr>
        <p:spPr>
          <a:xfrm>
            <a:off x="1590657" y="2680462"/>
            <a:ext cx="1112520" cy="668020"/>
          </a:xfrm>
          <a:custGeom>
            <a:avLst/>
            <a:gdLst/>
            <a:ahLst/>
            <a:cxnLst/>
            <a:rect l="l" t="t" r="r" b="b"/>
            <a:pathLst>
              <a:path w="1112520" h="668019">
                <a:moveTo>
                  <a:pt x="0" y="67310"/>
                </a:moveTo>
                <a:lnTo>
                  <a:pt x="5080" y="41275"/>
                </a:lnTo>
                <a:lnTo>
                  <a:pt x="19684" y="19685"/>
                </a:lnTo>
                <a:lnTo>
                  <a:pt x="40639" y="5714"/>
                </a:lnTo>
                <a:lnTo>
                  <a:pt x="66675" y="0"/>
                </a:lnTo>
                <a:lnTo>
                  <a:pt x="1045844" y="0"/>
                </a:lnTo>
                <a:lnTo>
                  <a:pt x="1071880" y="5714"/>
                </a:lnTo>
                <a:lnTo>
                  <a:pt x="1092835" y="19685"/>
                </a:lnTo>
                <a:lnTo>
                  <a:pt x="1107439" y="41275"/>
                </a:lnTo>
                <a:lnTo>
                  <a:pt x="1112520" y="67310"/>
                </a:lnTo>
                <a:lnTo>
                  <a:pt x="1112520" y="600710"/>
                </a:lnTo>
                <a:lnTo>
                  <a:pt x="1107439" y="626745"/>
                </a:lnTo>
                <a:lnTo>
                  <a:pt x="1092835" y="648335"/>
                </a:lnTo>
                <a:lnTo>
                  <a:pt x="1071880" y="662304"/>
                </a:lnTo>
                <a:lnTo>
                  <a:pt x="1045844" y="668020"/>
                </a:lnTo>
                <a:lnTo>
                  <a:pt x="66675" y="668020"/>
                </a:lnTo>
                <a:lnTo>
                  <a:pt x="40639" y="662304"/>
                </a:lnTo>
                <a:lnTo>
                  <a:pt x="19684" y="648335"/>
                </a:lnTo>
                <a:lnTo>
                  <a:pt x="5080" y="626745"/>
                </a:lnTo>
                <a:lnTo>
                  <a:pt x="0" y="600710"/>
                </a:lnTo>
                <a:lnTo>
                  <a:pt x="0" y="67310"/>
                </a:lnTo>
                <a:close/>
              </a:path>
            </a:pathLst>
          </a:custGeom>
          <a:ln w="9144">
            <a:solidFill>
              <a:srgbClr val="FCA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>
            <a:extLst>
              <a:ext uri="{FF2B5EF4-FFF2-40B4-BE49-F238E27FC236}">
                <a16:creationId xmlns:a16="http://schemas.microsoft.com/office/drawing/2014/main" id="{494AF30E-2160-0519-D7F1-D6BE9A1C3A16}"/>
              </a:ext>
            </a:extLst>
          </p:cNvPr>
          <p:cNvSpPr txBox="1"/>
          <p:nvPr/>
        </p:nvSpPr>
        <p:spPr>
          <a:xfrm>
            <a:off x="1649611" y="2696272"/>
            <a:ext cx="1091849" cy="6046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395"/>
              </a:lnSpc>
              <a:spcBef>
                <a:spcPts val="105"/>
              </a:spcBef>
            </a:pPr>
            <a:r>
              <a:rPr lang="en-US">
                <a:latin typeface="Arial"/>
                <a:cs typeface="Arial"/>
              </a:rPr>
              <a:t>Khai thác thông tin</a:t>
            </a:r>
          </a:p>
        </p:txBody>
      </p:sp>
      <p:sp>
        <p:nvSpPr>
          <p:cNvPr id="79" name="object 49">
            <a:extLst>
              <a:ext uri="{FF2B5EF4-FFF2-40B4-BE49-F238E27FC236}">
                <a16:creationId xmlns:a16="http://schemas.microsoft.com/office/drawing/2014/main" id="{3FE6B7DA-7F65-AE00-1566-6BF2AB07E1BF}"/>
              </a:ext>
            </a:extLst>
          </p:cNvPr>
          <p:cNvSpPr/>
          <p:nvPr/>
        </p:nvSpPr>
        <p:spPr>
          <a:xfrm>
            <a:off x="3131059" y="2705592"/>
            <a:ext cx="1112520" cy="668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80" name="object 50">
            <a:extLst>
              <a:ext uri="{FF2B5EF4-FFF2-40B4-BE49-F238E27FC236}">
                <a16:creationId xmlns:a16="http://schemas.microsoft.com/office/drawing/2014/main" id="{A8196D68-6C87-FA9E-F649-1E17127D08B7}"/>
              </a:ext>
            </a:extLst>
          </p:cNvPr>
          <p:cNvSpPr/>
          <p:nvPr/>
        </p:nvSpPr>
        <p:spPr>
          <a:xfrm>
            <a:off x="3151730" y="2705592"/>
            <a:ext cx="1112520" cy="668020"/>
          </a:xfrm>
          <a:custGeom>
            <a:avLst/>
            <a:gdLst/>
            <a:ahLst/>
            <a:cxnLst/>
            <a:rect l="l" t="t" r="r" b="b"/>
            <a:pathLst>
              <a:path w="1112520" h="668019">
                <a:moveTo>
                  <a:pt x="0" y="67310"/>
                </a:moveTo>
                <a:lnTo>
                  <a:pt x="5080" y="41275"/>
                </a:lnTo>
                <a:lnTo>
                  <a:pt x="19684" y="19685"/>
                </a:lnTo>
                <a:lnTo>
                  <a:pt x="40639" y="5714"/>
                </a:lnTo>
                <a:lnTo>
                  <a:pt x="66675" y="0"/>
                </a:lnTo>
                <a:lnTo>
                  <a:pt x="1045844" y="0"/>
                </a:lnTo>
                <a:lnTo>
                  <a:pt x="1071880" y="5714"/>
                </a:lnTo>
                <a:lnTo>
                  <a:pt x="1092835" y="19685"/>
                </a:lnTo>
                <a:lnTo>
                  <a:pt x="1107439" y="41275"/>
                </a:lnTo>
                <a:lnTo>
                  <a:pt x="1112520" y="67310"/>
                </a:lnTo>
                <a:lnTo>
                  <a:pt x="1112520" y="600710"/>
                </a:lnTo>
                <a:lnTo>
                  <a:pt x="1107439" y="626745"/>
                </a:lnTo>
                <a:lnTo>
                  <a:pt x="1092835" y="648335"/>
                </a:lnTo>
                <a:lnTo>
                  <a:pt x="1071880" y="662304"/>
                </a:lnTo>
                <a:lnTo>
                  <a:pt x="1045844" y="668020"/>
                </a:lnTo>
                <a:lnTo>
                  <a:pt x="66675" y="668020"/>
                </a:lnTo>
                <a:lnTo>
                  <a:pt x="40639" y="662304"/>
                </a:lnTo>
                <a:lnTo>
                  <a:pt x="19684" y="648335"/>
                </a:lnTo>
                <a:lnTo>
                  <a:pt x="5080" y="626745"/>
                </a:lnTo>
                <a:lnTo>
                  <a:pt x="0" y="600710"/>
                </a:lnTo>
                <a:lnTo>
                  <a:pt x="0" y="67310"/>
                </a:lnTo>
                <a:close/>
              </a:path>
            </a:pathLst>
          </a:custGeom>
          <a:ln w="9144">
            <a:solidFill>
              <a:srgbClr val="FCA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1">
            <a:extLst>
              <a:ext uri="{FF2B5EF4-FFF2-40B4-BE49-F238E27FC236}">
                <a16:creationId xmlns:a16="http://schemas.microsoft.com/office/drawing/2014/main" id="{CCD21CD7-9927-F8C3-51E3-556AA9DFEB51}"/>
              </a:ext>
            </a:extLst>
          </p:cNvPr>
          <p:cNvSpPr txBox="1"/>
          <p:nvPr/>
        </p:nvSpPr>
        <p:spPr>
          <a:xfrm>
            <a:off x="3257130" y="2878981"/>
            <a:ext cx="93050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395"/>
              </a:lnSpc>
              <a:spcBef>
                <a:spcPts val="105"/>
              </a:spcBef>
            </a:pPr>
            <a:r>
              <a:rPr lang="en-US" sz="2000">
                <a:latin typeface="Arial"/>
                <a:cs typeface="Arial"/>
              </a:rPr>
              <a:t>Mã hóa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2" name="object 49">
            <a:extLst>
              <a:ext uri="{FF2B5EF4-FFF2-40B4-BE49-F238E27FC236}">
                <a16:creationId xmlns:a16="http://schemas.microsoft.com/office/drawing/2014/main" id="{B3628D42-D811-C7F5-21D7-BB939A6F0555}"/>
              </a:ext>
            </a:extLst>
          </p:cNvPr>
          <p:cNvSpPr/>
          <p:nvPr/>
        </p:nvSpPr>
        <p:spPr>
          <a:xfrm>
            <a:off x="4722192" y="2714366"/>
            <a:ext cx="1112520" cy="668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83" name="object 50">
            <a:extLst>
              <a:ext uri="{FF2B5EF4-FFF2-40B4-BE49-F238E27FC236}">
                <a16:creationId xmlns:a16="http://schemas.microsoft.com/office/drawing/2014/main" id="{7382B0F0-6B0E-745C-8B1E-4E7DF7A1B050}"/>
              </a:ext>
            </a:extLst>
          </p:cNvPr>
          <p:cNvSpPr/>
          <p:nvPr/>
        </p:nvSpPr>
        <p:spPr>
          <a:xfrm>
            <a:off x="4742863" y="2714366"/>
            <a:ext cx="1112520" cy="668020"/>
          </a:xfrm>
          <a:custGeom>
            <a:avLst/>
            <a:gdLst/>
            <a:ahLst/>
            <a:cxnLst/>
            <a:rect l="l" t="t" r="r" b="b"/>
            <a:pathLst>
              <a:path w="1112520" h="668019">
                <a:moveTo>
                  <a:pt x="0" y="67310"/>
                </a:moveTo>
                <a:lnTo>
                  <a:pt x="5080" y="41275"/>
                </a:lnTo>
                <a:lnTo>
                  <a:pt x="19684" y="19685"/>
                </a:lnTo>
                <a:lnTo>
                  <a:pt x="40639" y="5714"/>
                </a:lnTo>
                <a:lnTo>
                  <a:pt x="66675" y="0"/>
                </a:lnTo>
                <a:lnTo>
                  <a:pt x="1045844" y="0"/>
                </a:lnTo>
                <a:lnTo>
                  <a:pt x="1071880" y="5714"/>
                </a:lnTo>
                <a:lnTo>
                  <a:pt x="1092835" y="19685"/>
                </a:lnTo>
                <a:lnTo>
                  <a:pt x="1107439" y="41275"/>
                </a:lnTo>
                <a:lnTo>
                  <a:pt x="1112520" y="67310"/>
                </a:lnTo>
                <a:lnTo>
                  <a:pt x="1112520" y="600710"/>
                </a:lnTo>
                <a:lnTo>
                  <a:pt x="1107439" y="626745"/>
                </a:lnTo>
                <a:lnTo>
                  <a:pt x="1092835" y="648335"/>
                </a:lnTo>
                <a:lnTo>
                  <a:pt x="1071880" y="662304"/>
                </a:lnTo>
                <a:lnTo>
                  <a:pt x="1045844" y="668020"/>
                </a:lnTo>
                <a:lnTo>
                  <a:pt x="66675" y="668020"/>
                </a:lnTo>
                <a:lnTo>
                  <a:pt x="40639" y="662304"/>
                </a:lnTo>
                <a:lnTo>
                  <a:pt x="19684" y="648335"/>
                </a:lnTo>
                <a:lnTo>
                  <a:pt x="5080" y="626745"/>
                </a:lnTo>
                <a:lnTo>
                  <a:pt x="0" y="600710"/>
                </a:lnTo>
                <a:lnTo>
                  <a:pt x="0" y="67310"/>
                </a:lnTo>
                <a:close/>
              </a:path>
            </a:pathLst>
          </a:custGeom>
          <a:ln w="9144">
            <a:solidFill>
              <a:srgbClr val="FCA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51">
            <a:extLst>
              <a:ext uri="{FF2B5EF4-FFF2-40B4-BE49-F238E27FC236}">
                <a16:creationId xmlns:a16="http://schemas.microsoft.com/office/drawing/2014/main" id="{B9909217-D579-9944-6DAD-50E36B19C828}"/>
              </a:ext>
            </a:extLst>
          </p:cNvPr>
          <p:cNvSpPr txBox="1"/>
          <p:nvPr/>
        </p:nvSpPr>
        <p:spPr>
          <a:xfrm>
            <a:off x="4742569" y="2740807"/>
            <a:ext cx="104878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395"/>
              </a:lnSpc>
              <a:spcBef>
                <a:spcPts val="105"/>
              </a:spcBef>
            </a:pPr>
            <a:r>
              <a:rPr lang="en-US" sz="2000">
                <a:latin typeface="Arial"/>
                <a:cs typeface="Arial"/>
              </a:rPr>
              <a:t>Tống tiền lần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49">
            <a:extLst>
              <a:ext uri="{FF2B5EF4-FFF2-40B4-BE49-F238E27FC236}">
                <a16:creationId xmlns:a16="http://schemas.microsoft.com/office/drawing/2014/main" id="{E8D813E3-AC5F-DB37-21A9-0B85EF145F5E}"/>
              </a:ext>
            </a:extLst>
          </p:cNvPr>
          <p:cNvSpPr/>
          <p:nvPr/>
        </p:nvSpPr>
        <p:spPr>
          <a:xfrm>
            <a:off x="6271605" y="2680462"/>
            <a:ext cx="1112520" cy="668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86" name="object 50">
            <a:extLst>
              <a:ext uri="{FF2B5EF4-FFF2-40B4-BE49-F238E27FC236}">
                <a16:creationId xmlns:a16="http://schemas.microsoft.com/office/drawing/2014/main" id="{A5CDFD37-E5ED-03E8-3AD8-B2094A189D99}"/>
              </a:ext>
            </a:extLst>
          </p:cNvPr>
          <p:cNvSpPr/>
          <p:nvPr/>
        </p:nvSpPr>
        <p:spPr>
          <a:xfrm>
            <a:off x="6292276" y="2680462"/>
            <a:ext cx="1112520" cy="668020"/>
          </a:xfrm>
          <a:custGeom>
            <a:avLst/>
            <a:gdLst/>
            <a:ahLst/>
            <a:cxnLst/>
            <a:rect l="l" t="t" r="r" b="b"/>
            <a:pathLst>
              <a:path w="1112520" h="668019">
                <a:moveTo>
                  <a:pt x="0" y="67310"/>
                </a:moveTo>
                <a:lnTo>
                  <a:pt x="5080" y="41275"/>
                </a:lnTo>
                <a:lnTo>
                  <a:pt x="19684" y="19685"/>
                </a:lnTo>
                <a:lnTo>
                  <a:pt x="40639" y="5714"/>
                </a:lnTo>
                <a:lnTo>
                  <a:pt x="66675" y="0"/>
                </a:lnTo>
                <a:lnTo>
                  <a:pt x="1045844" y="0"/>
                </a:lnTo>
                <a:lnTo>
                  <a:pt x="1071880" y="5714"/>
                </a:lnTo>
                <a:lnTo>
                  <a:pt x="1092835" y="19685"/>
                </a:lnTo>
                <a:lnTo>
                  <a:pt x="1107439" y="41275"/>
                </a:lnTo>
                <a:lnTo>
                  <a:pt x="1112520" y="67310"/>
                </a:lnTo>
                <a:lnTo>
                  <a:pt x="1112520" y="600710"/>
                </a:lnTo>
                <a:lnTo>
                  <a:pt x="1107439" y="626745"/>
                </a:lnTo>
                <a:lnTo>
                  <a:pt x="1092835" y="648335"/>
                </a:lnTo>
                <a:lnTo>
                  <a:pt x="1071880" y="662304"/>
                </a:lnTo>
                <a:lnTo>
                  <a:pt x="1045844" y="668020"/>
                </a:lnTo>
                <a:lnTo>
                  <a:pt x="66675" y="668020"/>
                </a:lnTo>
                <a:lnTo>
                  <a:pt x="40639" y="662304"/>
                </a:lnTo>
                <a:lnTo>
                  <a:pt x="19684" y="648335"/>
                </a:lnTo>
                <a:lnTo>
                  <a:pt x="5080" y="626745"/>
                </a:lnTo>
                <a:lnTo>
                  <a:pt x="0" y="600710"/>
                </a:lnTo>
                <a:lnTo>
                  <a:pt x="0" y="67310"/>
                </a:lnTo>
                <a:close/>
              </a:path>
            </a:pathLst>
          </a:custGeom>
          <a:ln w="9144">
            <a:solidFill>
              <a:srgbClr val="FCA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49">
            <a:extLst>
              <a:ext uri="{FF2B5EF4-FFF2-40B4-BE49-F238E27FC236}">
                <a16:creationId xmlns:a16="http://schemas.microsoft.com/office/drawing/2014/main" id="{86AC7E42-30DA-0E97-41E0-E830BD210FE9}"/>
              </a:ext>
            </a:extLst>
          </p:cNvPr>
          <p:cNvSpPr/>
          <p:nvPr/>
        </p:nvSpPr>
        <p:spPr>
          <a:xfrm>
            <a:off x="7840132" y="2701805"/>
            <a:ext cx="1112520" cy="668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89" name="object 50">
            <a:extLst>
              <a:ext uri="{FF2B5EF4-FFF2-40B4-BE49-F238E27FC236}">
                <a16:creationId xmlns:a16="http://schemas.microsoft.com/office/drawing/2014/main" id="{C2AB1818-3111-12FD-AAA1-C55973655113}"/>
              </a:ext>
            </a:extLst>
          </p:cNvPr>
          <p:cNvSpPr/>
          <p:nvPr/>
        </p:nvSpPr>
        <p:spPr>
          <a:xfrm>
            <a:off x="7860803" y="2701805"/>
            <a:ext cx="1112520" cy="668020"/>
          </a:xfrm>
          <a:custGeom>
            <a:avLst/>
            <a:gdLst/>
            <a:ahLst/>
            <a:cxnLst/>
            <a:rect l="l" t="t" r="r" b="b"/>
            <a:pathLst>
              <a:path w="1112520" h="668019">
                <a:moveTo>
                  <a:pt x="0" y="67310"/>
                </a:moveTo>
                <a:lnTo>
                  <a:pt x="5080" y="41275"/>
                </a:lnTo>
                <a:lnTo>
                  <a:pt x="19684" y="19685"/>
                </a:lnTo>
                <a:lnTo>
                  <a:pt x="40639" y="5714"/>
                </a:lnTo>
                <a:lnTo>
                  <a:pt x="66675" y="0"/>
                </a:lnTo>
                <a:lnTo>
                  <a:pt x="1045844" y="0"/>
                </a:lnTo>
                <a:lnTo>
                  <a:pt x="1071880" y="5714"/>
                </a:lnTo>
                <a:lnTo>
                  <a:pt x="1092835" y="19685"/>
                </a:lnTo>
                <a:lnTo>
                  <a:pt x="1107439" y="41275"/>
                </a:lnTo>
                <a:lnTo>
                  <a:pt x="1112520" y="67310"/>
                </a:lnTo>
                <a:lnTo>
                  <a:pt x="1112520" y="600710"/>
                </a:lnTo>
                <a:lnTo>
                  <a:pt x="1107439" y="626745"/>
                </a:lnTo>
                <a:lnTo>
                  <a:pt x="1092835" y="648335"/>
                </a:lnTo>
                <a:lnTo>
                  <a:pt x="1071880" y="662304"/>
                </a:lnTo>
                <a:lnTo>
                  <a:pt x="1045844" y="668020"/>
                </a:lnTo>
                <a:lnTo>
                  <a:pt x="66675" y="668020"/>
                </a:lnTo>
                <a:lnTo>
                  <a:pt x="40639" y="662304"/>
                </a:lnTo>
                <a:lnTo>
                  <a:pt x="19684" y="648335"/>
                </a:lnTo>
                <a:lnTo>
                  <a:pt x="5080" y="626745"/>
                </a:lnTo>
                <a:lnTo>
                  <a:pt x="0" y="600710"/>
                </a:lnTo>
                <a:lnTo>
                  <a:pt x="0" y="67310"/>
                </a:lnTo>
                <a:close/>
              </a:path>
            </a:pathLst>
          </a:custGeom>
          <a:ln w="9144">
            <a:solidFill>
              <a:srgbClr val="FCA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1">
            <a:extLst>
              <a:ext uri="{FF2B5EF4-FFF2-40B4-BE49-F238E27FC236}">
                <a16:creationId xmlns:a16="http://schemas.microsoft.com/office/drawing/2014/main" id="{BC78E93C-CA5F-BA1E-403C-C5734BED34C1}"/>
              </a:ext>
            </a:extLst>
          </p:cNvPr>
          <p:cNvSpPr txBox="1"/>
          <p:nvPr/>
        </p:nvSpPr>
        <p:spPr>
          <a:xfrm>
            <a:off x="8022147" y="2710579"/>
            <a:ext cx="7264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395"/>
              </a:lnSpc>
              <a:spcBef>
                <a:spcPts val="105"/>
              </a:spcBef>
            </a:pPr>
            <a:r>
              <a:rPr lang="en-US" sz="2000">
                <a:latin typeface="Arial"/>
                <a:cs typeface="Arial"/>
              </a:rPr>
              <a:t>Khôi phục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1" name="object 51">
            <a:extLst>
              <a:ext uri="{FF2B5EF4-FFF2-40B4-BE49-F238E27FC236}">
                <a16:creationId xmlns:a16="http://schemas.microsoft.com/office/drawing/2014/main" id="{98E38C11-E331-A257-E5B9-270D03A45B4D}"/>
              </a:ext>
            </a:extLst>
          </p:cNvPr>
          <p:cNvSpPr txBox="1"/>
          <p:nvPr/>
        </p:nvSpPr>
        <p:spPr>
          <a:xfrm>
            <a:off x="6296677" y="2723456"/>
            <a:ext cx="104878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395"/>
              </a:lnSpc>
              <a:spcBef>
                <a:spcPts val="105"/>
              </a:spcBef>
            </a:pPr>
            <a:r>
              <a:rPr lang="en-US" sz="2000">
                <a:latin typeface="Arial"/>
                <a:cs typeface="Arial"/>
              </a:rPr>
              <a:t>Tống tiền lần 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2" name="object 32">
            <a:extLst>
              <a:ext uri="{FF2B5EF4-FFF2-40B4-BE49-F238E27FC236}">
                <a16:creationId xmlns:a16="http://schemas.microsoft.com/office/drawing/2014/main" id="{A15A693A-0F3C-A8D8-E94A-8FE8EF1B0913}"/>
              </a:ext>
            </a:extLst>
          </p:cNvPr>
          <p:cNvSpPr/>
          <p:nvPr/>
        </p:nvSpPr>
        <p:spPr>
          <a:xfrm>
            <a:off x="3000600" y="3488244"/>
            <a:ext cx="5818505" cy="466725"/>
          </a:xfrm>
          <a:custGeom>
            <a:avLst/>
            <a:gdLst/>
            <a:ahLst/>
            <a:cxnLst/>
            <a:rect l="l" t="t" r="r" b="b"/>
            <a:pathLst>
              <a:path w="5818505" h="466725">
                <a:moveTo>
                  <a:pt x="5585460" y="0"/>
                </a:moveTo>
                <a:lnTo>
                  <a:pt x="0" y="0"/>
                </a:lnTo>
                <a:lnTo>
                  <a:pt x="0" y="466725"/>
                </a:lnTo>
                <a:lnTo>
                  <a:pt x="5585460" y="466725"/>
                </a:lnTo>
                <a:lnTo>
                  <a:pt x="5818505" y="233045"/>
                </a:lnTo>
                <a:lnTo>
                  <a:pt x="5585460" y="0"/>
                </a:lnTo>
                <a:close/>
              </a:path>
            </a:pathLst>
          </a:custGeom>
          <a:solidFill>
            <a:srgbClr val="E01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42">
            <a:extLst>
              <a:ext uri="{FF2B5EF4-FFF2-40B4-BE49-F238E27FC236}">
                <a16:creationId xmlns:a16="http://schemas.microsoft.com/office/drawing/2014/main" id="{C8524BD2-1B09-2D63-BD28-592258FBB06A}"/>
              </a:ext>
            </a:extLst>
          </p:cNvPr>
          <p:cNvSpPr txBox="1"/>
          <p:nvPr/>
        </p:nvSpPr>
        <p:spPr>
          <a:xfrm>
            <a:off x="3077307" y="3561523"/>
            <a:ext cx="52724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Tạm </a:t>
            </a:r>
            <a:r>
              <a:rPr sz="1400" b="1" spc="-5">
                <a:solidFill>
                  <a:srgbClr val="FFFFFF"/>
                </a:solidFill>
                <a:latin typeface="Arial"/>
                <a:cs typeface="Arial"/>
              </a:rPr>
              <a:t>ngừng </a:t>
            </a:r>
            <a:r>
              <a:rPr lang="en-US" sz="1400" b="1">
                <a:solidFill>
                  <a:srgbClr val="FFFFFF"/>
                </a:solidFill>
                <a:latin typeface="Arial"/>
                <a:cs typeface="Arial"/>
              </a:rPr>
              <a:t>hoạt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động kinh doanh: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vài ngày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đến vài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tháng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21">
            <a:extLst>
              <a:ext uri="{FF2B5EF4-FFF2-40B4-BE49-F238E27FC236}">
                <a16:creationId xmlns:a16="http://schemas.microsoft.com/office/drawing/2014/main" id="{4FA582A5-F6C2-71F3-1F7F-AF747D70D9B6}"/>
              </a:ext>
            </a:extLst>
          </p:cNvPr>
          <p:cNvSpPr/>
          <p:nvPr/>
        </p:nvSpPr>
        <p:spPr>
          <a:xfrm>
            <a:off x="132079" y="3645608"/>
            <a:ext cx="1014730" cy="9201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2">
            <a:extLst>
              <a:ext uri="{FF2B5EF4-FFF2-40B4-BE49-F238E27FC236}">
                <a16:creationId xmlns:a16="http://schemas.microsoft.com/office/drawing/2014/main" id="{D1008F38-4593-4E90-CC36-9630C8A7B4D1}"/>
              </a:ext>
            </a:extLst>
          </p:cNvPr>
          <p:cNvSpPr/>
          <p:nvPr/>
        </p:nvSpPr>
        <p:spPr>
          <a:xfrm>
            <a:off x="867408" y="3891353"/>
            <a:ext cx="644525" cy="4489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3">
            <a:extLst>
              <a:ext uri="{FF2B5EF4-FFF2-40B4-BE49-F238E27FC236}">
                <a16:creationId xmlns:a16="http://schemas.microsoft.com/office/drawing/2014/main" id="{13FF469D-4CE8-2844-0EFB-544B3A89D724}"/>
              </a:ext>
            </a:extLst>
          </p:cNvPr>
          <p:cNvSpPr/>
          <p:nvPr/>
        </p:nvSpPr>
        <p:spPr>
          <a:xfrm>
            <a:off x="1057908" y="3581472"/>
            <a:ext cx="451484" cy="398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43">
            <a:extLst>
              <a:ext uri="{FF2B5EF4-FFF2-40B4-BE49-F238E27FC236}">
                <a16:creationId xmlns:a16="http://schemas.microsoft.com/office/drawing/2014/main" id="{A08A96AF-4564-5EBF-8016-CE2510416650}"/>
              </a:ext>
            </a:extLst>
          </p:cNvPr>
          <p:cNvSpPr txBox="1"/>
          <p:nvPr/>
        </p:nvSpPr>
        <p:spPr>
          <a:xfrm>
            <a:off x="55436" y="4581596"/>
            <a:ext cx="1243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Mở </a:t>
            </a:r>
            <a:r>
              <a:rPr sz="1100" spc="-5" dirty="0">
                <a:latin typeface="Arial"/>
                <a:cs typeface="Arial"/>
              </a:rPr>
              <a:t>email đáng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ngờ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24">
            <a:extLst>
              <a:ext uri="{FF2B5EF4-FFF2-40B4-BE49-F238E27FC236}">
                <a16:creationId xmlns:a16="http://schemas.microsoft.com/office/drawing/2014/main" id="{57163B97-9DE8-5B2B-89F2-DD6408657204}"/>
              </a:ext>
            </a:extLst>
          </p:cNvPr>
          <p:cNvSpPr/>
          <p:nvPr/>
        </p:nvSpPr>
        <p:spPr>
          <a:xfrm>
            <a:off x="2648331" y="4957888"/>
            <a:ext cx="445135" cy="806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6">
            <a:extLst>
              <a:ext uri="{FF2B5EF4-FFF2-40B4-BE49-F238E27FC236}">
                <a16:creationId xmlns:a16="http://schemas.microsoft.com/office/drawing/2014/main" id="{25E642E3-094E-6BCF-5FDC-49BD876CAD03}"/>
              </a:ext>
            </a:extLst>
          </p:cNvPr>
          <p:cNvSpPr/>
          <p:nvPr/>
        </p:nvSpPr>
        <p:spPr>
          <a:xfrm>
            <a:off x="3073781" y="5030913"/>
            <a:ext cx="681354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8">
            <a:extLst>
              <a:ext uri="{FF2B5EF4-FFF2-40B4-BE49-F238E27FC236}">
                <a16:creationId xmlns:a16="http://schemas.microsoft.com/office/drawing/2014/main" id="{72336B5A-A368-4317-91E3-6E52C7FD69C2}"/>
              </a:ext>
            </a:extLst>
          </p:cNvPr>
          <p:cNvSpPr/>
          <p:nvPr/>
        </p:nvSpPr>
        <p:spPr>
          <a:xfrm>
            <a:off x="3520185" y="5215698"/>
            <a:ext cx="629920" cy="363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9">
            <a:extLst>
              <a:ext uri="{FF2B5EF4-FFF2-40B4-BE49-F238E27FC236}">
                <a16:creationId xmlns:a16="http://schemas.microsoft.com/office/drawing/2014/main" id="{09CC641B-19F9-981B-4E3F-9ACDAFB00463}"/>
              </a:ext>
            </a:extLst>
          </p:cNvPr>
          <p:cNvSpPr/>
          <p:nvPr/>
        </p:nvSpPr>
        <p:spPr>
          <a:xfrm>
            <a:off x="2894076" y="4028248"/>
            <a:ext cx="1069975" cy="10013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Speech Bubble: Oval 102">
            <a:extLst>
              <a:ext uri="{FF2B5EF4-FFF2-40B4-BE49-F238E27FC236}">
                <a16:creationId xmlns:a16="http://schemas.microsoft.com/office/drawing/2014/main" id="{6946F6AF-BBAD-9953-C168-3F3C06F14846}"/>
              </a:ext>
            </a:extLst>
          </p:cNvPr>
          <p:cNvSpPr/>
          <p:nvPr/>
        </p:nvSpPr>
        <p:spPr>
          <a:xfrm rot="16200000">
            <a:off x="1681497" y="3627584"/>
            <a:ext cx="1166015" cy="1491711"/>
          </a:xfrm>
          <a:prstGeom prst="wedgeEllipse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Không mở file đính kèm</a:t>
            </a:r>
          </a:p>
        </p:txBody>
      </p:sp>
      <p:sp>
        <p:nvSpPr>
          <p:cNvPr id="104" name="object 45">
            <a:extLst>
              <a:ext uri="{FF2B5EF4-FFF2-40B4-BE49-F238E27FC236}">
                <a16:creationId xmlns:a16="http://schemas.microsoft.com/office/drawing/2014/main" id="{4C845778-F45B-0BF3-7153-D3081040073E}"/>
              </a:ext>
            </a:extLst>
          </p:cNvPr>
          <p:cNvSpPr txBox="1"/>
          <p:nvPr/>
        </p:nvSpPr>
        <p:spPr>
          <a:xfrm>
            <a:off x="1904054" y="5443981"/>
            <a:ext cx="1323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Mạng bị</a:t>
            </a:r>
            <a:r>
              <a:rPr sz="16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chặn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5" name="object 46">
            <a:extLst>
              <a:ext uri="{FF2B5EF4-FFF2-40B4-BE49-F238E27FC236}">
                <a16:creationId xmlns:a16="http://schemas.microsoft.com/office/drawing/2014/main" id="{83DE9348-06AA-790B-4A3A-3479E61F89B8}"/>
              </a:ext>
            </a:extLst>
          </p:cNvPr>
          <p:cNvSpPr txBox="1"/>
          <p:nvPr/>
        </p:nvSpPr>
        <p:spPr>
          <a:xfrm>
            <a:off x="685801" y="5798835"/>
            <a:ext cx="3040508" cy="508473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7670" marR="5080" indent="-394970">
              <a:lnSpc>
                <a:spcPts val="1910"/>
              </a:lnSpc>
              <a:spcBef>
                <a:spcPts val="16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Hệ </a:t>
            </a:r>
            <a:r>
              <a:rPr sz="1600" b="1" spc="-5">
                <a:solidFill>
                  <a:srgbClr val="FF0000"/>
                </a:solidFill>
                <a:latin typeface="Arial"/>
                <a:cs typeface="Arial"/>
              </a:rPr>
              <a:t>thống </a:t>
            </a:r>
            <a:r>
              <a:rPr lang="en-US" sz="1600" b="1" spc="-5">
                <a:solidFill>
                  <a:srgbClr val="FF0000"/>
                </a:solidFill>
                <a:latin typeface="Arial"/>
                <a:cs typeface="Arial"/>
              </a:rPr>
              <a:t>sản xuất</a:t>
            </a:r>
            <a:r>
              <a:rPr sz="1600" b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bị đình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chỉ 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Kinh doanh bị đình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chỉ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20">
            <a:extLst>
              <a:ext uri="{FF2B5EF4-FFF2-40B4-BE49-F238E27FC236}">
                <a16:creationId xmlns:a16="http://schemas.microsoft.com/office/drawing/2014/main" id="{C0FC65F9-2E9F-8F37-36D0-DFEF7714CAAA}"/>
              </a:ext>
            </a:extLst>
          </p:cNvPr>
          <p:cNvSpPr/>
          <p:nvPr/>
        </p:nvSpPr>
        <p:spPr>
          <a:xfrm>
            <a:off x="5096732" y="4027806"/>
            <a:ext cx="1256030" cy="11201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4">
            <a:extLst>
              <a:ext uri="{FF2B5EF4-FFF2-40B4-BE49-F238E27FC236}">
                <a16:creationId xmlns:a16="http://schemas.microsoft.com/office/drawing/2014/main" id="{BB9D5247-B2FE-8FBA-88F1-5781D927D23A}"/>
              </a:ext>
            </a:extLst>
          </p:cNvPr>
          <p:cNvSpPr/>
          <p:nvPr/>
        </p:nvSpPr>
        <p:spPr>
          <a:xfrm>
            <a:off x="6564852" y="3856228"/>
            <a:ext cx="1255331" cy="11182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47">
            <a:extLst>
              <a:ext uri="{FF2B5EF4-FFF2-40B4-BE49-F238E27FC236}">
                <a16:creationId xmlns:a16="http://schemas.microsoft.com/office/drawing/2014/main" id="{94F069C3-3C7B-A318-FEF4-1328BC7E4308}"/>
              </a:ext>
            </a:extLst>
          </p:cNvPr>
          <p:cNvSpPr txBox="1"/>
          <p:nvPr/>
        </p:nvSpPr>
        <p:spPr>
          <a:xfrm>
            <a:off x="4150105" y="5080763"/>
            <a:ext cx="4971415" cy="16560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b="1" spc="5" dirty="0">
                <a:solidFill>
                  <a:srgbClr val="FF0000"/>
                </a:solidFill>
                <a:latin typeface="Kozuka Gothic Pro B"/>
                <a:cs typeface="Kozuka Gothic Pro B"/>
              </a:rPr>
              <a:t>・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Quá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muộn khi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phát hiện ra!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35"/>
              </a:spcBef>
            </a:pPr>
            <a:r>
              <a:rPr sz="1600" b="1" spc="5" dirty="0">
                <a:solidFill>
                  <a:srgbClr val="FF0000"/>
                </a:solidFill>
                <a:latin typeface="Kozuka Gothic Pro B"/>
                <a:cs typeface="Kozuka Gothic Pro B"/>
              </a:rPr>
              <a:t>・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Không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đảm bảo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khôi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phục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dữ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liệu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ngay cả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khi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đã 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thanh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toán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5" dirty="0">
                <a:solidFill>
                  <a:srgbClr val="FF0000"/>
                </a:solidFill>
                <a:latin typeface="Kozuka Gothic Pro B"/>
                <a:cs typeface="Kozuka Gothic Pro B"/>
              </a:rPr>
              <a:t>・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Rò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rỉ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thông tin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bí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mật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00" b="1" spc="10" dirty="0">
                <a:solidFill>
                  <a:srgbClr val="FF0000"/>
                </a:solidFill>
                <a:latin typeface="Kozuka Gothic Pro B"/>
                <a:cs typeface="Kozuka Gothic Pro B"/>
              </a:rPr>
              <a:t>・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Khó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khôi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phục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dữ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liệu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sao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lưu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1910" y="1343786"/>
            <a:ext cx="445134" cy="474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275" y="1846707"/>
            <a:ext cx="431165" cy="502920"/>
          </a:xfrm>
          <a:custGeom>
            <a:avLst/>
            <a:gdLst/>
            <a:ahLst/>
            <a:cxnLst/>
            <a:rect l="l" t="t" r="r" b="b"/>
            <a:pathLst>
              <a:path w="431165" h="502919">
                <a:moveTo>
                  <a:pt x="431165" y="287654"/>
                </a:moveTo>
                <a:lnTo>
                  <a:pt x="0" y="287654"/>
                </a:lnTo>
                <a:lnTo>
                  <a:pt x="215265" y="502919"/>
                </a:lnTo>
                <a:lnTo>
                  <a:pt x="431165" y="287654"/>
                </a:lnTo>
                <a:close/>
              </a:path>
              <a:path w="431165" h="502919">
                <a:moveTo>
                  <a:pt x="323215" y="0"/>
                </a:moveTo>
                <a:lnTo>
                  <a:pt x="107315" y="0"/>
                </a:lnTo>
                <a:lnTo>
                  <a:pt x="107315" y="287654"/>
                </a:lnTo>
                <a:lnTo>
                  <a:pt x="323215" y="287654"/>
                </a:lnTo>
                <a:lnTo>
                  <a:pt x="323215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866" y="1322627"/>
            <a:ext cx="467907" cy="495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6600" y="4504986"/>
            <a:ext cx="1198245" cy="1050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7054" y="4555997"/>
            <a:ext cx="732790" cy="481965"/>
          </a:xfrm>
          <a:custGeom>
            <a:avLst/>
            <a:gdLst/>
            <a:ahLst/>
            <a:cxnLst/>
            <a:rect l="l" t="t" r="r" b="b"/>
            <a:pathLst>
              <a:path w="732789" h="481964">
                <a:moveTo>
                  <a:pt x="73659" y="0"/>
                </a:moveTo>
                <a:lnTo>
                  <a:pt x="0" y="183514"/>
                </a:lnTo>
                <a:lnTo>
                  <a:pt x="512444" y="389889"/>
                </a:lnTo>
                <a:lnTo>
                  <a:pt x="475615" y="481964"/>
                </a:lnTo>
                <a:lnTo>
                  <a:pt x="732790" y="372109"/>
                </a:lnTo>
                <a:lnTo>
                  <a:pt x="662305" y="207009"/>
                </a:lnTo>
                <a:lnTo>
                  <a:pt x="586740" y="207009"/>
                </a:lnTo>
                <a:lnTo>
                  <a:pt x="73659" y="0"/>
                </a:lnTo>
                <a:close/>
              </a:path>
              <a:path w="732789" h="481964">
                <a:moveTo>
                  <a:pt x="623569" y="114934"/>
                </a:moveTo>
                <a:lnTo>
                  <a:pt x="586740" y="207009"/>
                </a:lnTo>
                <a:lnTo>
                  <a:pt x="662305" y="207009"/>
                </a:lnTo>
                <a:lnTo>
                  <a:pt x="623569" y="114934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6150" y="2370963"/>
            <a:ext cx="1547495" cy="1953260"/>
          </a:xfrm>
          <a:custGeom>
            <a:avLst/>
            <a:gdLst/>
            <a:ahLst/>
            <a:cxnLst/>
            <a:rect l="l" t="t" r="r" b="b"/>
            <a:pathLst>
              <a:path w="1547495" h="1953260">
                <a:moveTo>
                  <a:pt x="1271270" y="1399539"/>
                </a:moveTo>
                <a:lnTo>
                  <a:pt x="1329689" y="1479550"/>
                </a:lnTo>
                <a:lnTo>
                  <a:pt x="896619" y="1793239"/>
                </a:lnTo>
                <a:lnTo>
                  <a:pt x="1012825" y="1953260"/>
                </a:lnTo>
                <a:lnTo>
                  <a:pt x="1445260" y="1640205"/>
                </a:lnTo>
                <a:lnTo>
                  <a:pt x="1516371" y="1640205"/>
                </a:lnTo>
                <a:lnTo>
                  <a:pt x="1547495" y="1443989"/>
                </a:lnTo>
                <a:lnTo>
                  <a:pt x="1271270" y="1399539"/>
                </a:lnTo>
                <a:close/>
              </a:path>
              <a:path w="1547495" h="1953260">
                <a:moveTo>
                  <a:pt x="1516371" y="1640205"/>
                </a:moveTo>
                <a:lnTo>
                  <a:pt x="1445260" y="1640205"/>
                </a:lnTo>
                <a:lnTo>
                  <a:pt x="1503679" y="1720214"/>
                </a:lnTo>
                <a:lnTo>
                  <a:pt x="1516371" y="1640205"/>
                </a:lnTo>
                <a:close/>
              </a:path>
              <a:path w="1547495" h="1953260">
                <a:moveTo>
                  <a:pt x="9525" y="1115060"/>
                </a:moveTo>
                <a:lnTo>
                  <a:pt x="0" y="1419860"/>
                </a:lnTo>
                <a:lnTo>
                  <a:pt x="305435" y="1430020"/>
                </a:lnTo>
                <a:lnTo>
                  <a:pt x="231139" y="1351280"/>
                </a:lnTo>
                <a:lnTo>
                  <a:pt x="399414" y="1193800"/>
                </a:lnTo>
                <a:lnTo>
                  <a:pt x="83185" y="1193800"/>
                </a:lnTo>
                <a:lnTo>
                  <a:pt x="9525" y="1115060"/>
                </a:lnTo>
                <a:close/>
              </a:path>
              <a:path w="1547495" h="1953260">
                <a:moveTo>
                  <a:pt x="1355089" y="0"/>
                </a:moveTo>
                <a:lnTo>
                  <a:pt x="83185" y="1193800"/>
                </a:lnTo>
                <a:lnTo>
                  <a:pt x="399414" y="1193800"/>
                </a:lnTo>
                <a:lnTo>
                  <a:pt x="1503045" y="157479"/>
                </a:lnTo>
                <a:lnTo>
                  <a:pt x="1355089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8984" y="4609972"/>
            <a:ext cx="1077594" cy="6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7034" y="4286122"/>
            <a:ext cx="732790" cy="481965"/>
          </a:xfrm>
          <a:custGeom>
            <a:avLst/>
            <a:gdLst/>
            <a:ahLst/>
            <a:cxnLst/>
            <a:rect l="l" t="t" r="r" b="b"/>
            <a:pathLst>
              <a:path w="732790" h="481964">
                <a:moveTo>
                  <a:pt x="475615" y="0"/>
                </a:moveTo>
                <a:lnTo>
                  <a:pt x="512445" y="91439"/>
                </a:lnTo>
                <a:lnTo>
                  <a:pt x="0" y="298450"/>
                </a:lnTo>
                <a:lnTo>
                  <a:pt x="73660" y="481964"/>
                </a:lnTo>
                <a:lnTo>
                  <a:pt x="586105" y="274954"/>
                </a:lnTo>
                <a:lnTo>
                  <a:pt x="662305" y="274954"/>
                </a:lnTo>
                <a:lnTo>
                  <a:pt x="732790" y="109219"/>
                </a:lnTo>
                <a:lnTo>
                  <a:pt x="475615" y="0"/>
                </a:lnTo>
                <a:close/>
              </a:path>
              <a:path w="732790" h="481964">
                <a:moveTo>
                  <a:pt x="662305" y="274954"/>
                </a:moveTo>
                <a:lnTo>
                  <a:pt x="586105" y="274954"/>
                </a:lnTo>
                <a:lnTo>
                  <a:pt x="622935" y="367029"/>
                </a:lnTo>
                <a:lnTo>
                  <a:pt x="662305" y="274954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1575" y="834929"/>
            <a:ext cx="763270" cy="389890"/>
          </a:xfrm>
          <a:custGeom>
            <a:avLst/>
            <a:gdLst/>
            <a:ahLst/>
            <a:cxnLst/>
            <a:rect l="l" t="t" r="r" b="b"/>
            <a:pathLst>
              <a:path w="763269" h="389890">
                <a:moveTo>
                  <a:pt x="568325" y="0"/>
                </a:moveTo>
                <a:lnTo>
                  <a:pt x="568325" y="97790"/>
                </a:lnTo>
                <a:lnTo>
                  <a:pt x="0" y="97790"/>
                </a:lnTo>
                <a:lnTo>
                  <a:pt x="0" y="292735"/>
                </a:lnTo>
                <a:lnTo>
                  <a:pt x="568325" y="292735"/>
                </a:lnTo>
                <a:lnTo>
                  <a:pt x="568325" y="389890"/>
                </a:lnTo>
                <a:lnTo>
                  <a:pt x="763269" y="194945"/>
                </a:lnTo>
                <a:lnTo>
                  <a:pt x="568325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607" y="270764"/>
            <a:ext cx="79877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34" algn="l"/>
              </a:tabLst>
            </a:pPr>
            <a:r>
              <a:rPr sz="2400" b="1" spc="-5" dirty="0">
                <a:latin typeface="Arial"/>
                <a:cs typeface="Arial"/>
              </a:rPr>
              <a:t>5.	</a:t>
            </a:r>
            <a:r>
              <a:rPr sz="2400" b="1" dirty="0">
                <a:latin typeface="Arial"/>
                <a:cs typeface="Arial"/>
              </a:rPr>
              <a:t>Thiệt </a:t>
            </a:r>
            <a:r>
              <a:rPr sz="2400" b="1" spc="-5" dirty="0">
                <a:latin typeface="Arial"/>
                <a:cs typeface="Arial"/>
              </a:rPr>
              <a:t>hại lây </a:t>
            </a:r>
            <a:r>
              <a:rPr sz="2400" b="1" dirty="0">
                <a:latin typeface="Arial"/>
                <a:cs typeface="Arial"/>
              </a:rPr>
              <a:t>lan </a:t>
            </a:r>
            <a:r>
              <a:rPr sz="2400" b="1" spc="5">
                <a:latin typeface="Arial"/>
                <a:cs typeface="Arial"/>
              </a:rPr>
              <a:t>từ </a:t>
            </a:r>
            <a:r>
              <a:rPr lang="en-US" sz="2400" b="1" spc="-10">
                <a:latin typeface="Arial"/>
                <a:cs typeface="Arial"/>
              </a:rPr>
              <a:t>email đáng ngờ nguy hại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025" y="760488"/>
            <a:ext cx="165036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Nhận </a:t>
            </a:r>
            <a:r>
              <a:rPr sz="1600" b="1" spc="-10">
                <a:latin typeface="Arial"/>
                <a:cs typeface="Arial"/>
              </a:rPr>
              <a:t>email</a:t>
            </a:r>
            <a:r>
              <a:rPr sz="1600" b="1" spc="-45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đáng</a:t>
            </a:r>
            <a:r>
              <a:rPr lang="en-US" sz="1600" b="1" spc="-5">
                <a:latin typeface="Arial"/>
                <a:cs typeface="Arial"/>
              </a:rPr>
              <a:t> ngờ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47" y="2351659"/>
            <a:ext cx="2799080" cy="5740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41020">
              <a:lnSpc>
                <a:spcPts val="930"/>
              </a:lnSpc>
              <a:spcBef>
                <a:spcPts val="155"/>
              </a:spcBef>
            </a:pPr>
            <a:r>
              <a:rPr sz="1600" b="1" spc="-5" dirty="0">
                <a:latin typeface="Arial"/>
                <a:cs typeface="Arial"/>
              </a:rPr>
              <a:t>Hướng dẫn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mở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ts val="3329"/>
              </a:lnSpc>
            </a:pPr>
            <a:r>
              <a:rPr sz="5400" spc="-547" baseline="-19290" dirty="0">
                <a:latin typeface="Cambria Math"/>
                <a:cs typeface="Cambria Math"/>
              </a:rPr>
              <a:t>④</a:t>
            </a:r>
            <a:r>
              <a:rPr sz="1600" b="1" spc="-5" dirty="0">
                <a:latin typeface="Arial"/>
                <a:cs typeface="Arial"/>
              </a:rPr>
              <a:t>đí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h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kè</a:t>
            </a:r>
            <a:r>
              <a:rPr sz="1600" b="1" spc="-5" dirty="0">
                <a:latin typeface="Arial"/>
                <a:cs typeface="Arial"/>
              </a:rPr>
              <a:t>m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tập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(</a:t>
            </a:r>
            <a:r>
              <a:rPr sz="1600" b="1" spc="-20" dirty="0">
                <a:latin typeface="Arial"/>
                <a:cs typeface="Arial"/>
              </a:rPr>
              <a:t>v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35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568" y="3747897"/>
            <a:ext cx="1187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Nhiễm</a:t>
            </a:r>
            <a:r>
              <a:rPr sz="16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virus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712" y="3999357"/>
            <a:ext cx="226187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latin typeface="Arial"/>
                <a:cs typeface="Arial"/>
              </a:rPr>
              <a:t>Đình </a:t>
            </a:r>
            <a:r>
              <a:rPr sz="1200" b="1" dirty="0">
                <a:latin typeface="Arial"/>
                <a:cs typeface="Arial"/>
              </a:rPr>
              <a:t>chỉ </a:t>
            </a:r>
            <a:r>
              <a:rPr sz="1200" b="1" spc="-5" dirty="0">
                <a:latin typeface="Arial"/>
                <a:cs typeface="Arial"/>
              </a:rPr>
              <a:t>hệ thống cốt </a:t>
            </a:r>
            <a:r>
              <a:rPr sz="1200" b="1" dirty="0">
                <a:latin typeface="Arial"/>
                <a:cs typeface="Arial"/>
              </a:rPr>
              <a:t>lõi </a:t>
            </a:r>
            <a:r>
              <a:rPr sz="1200" b="1" spc="-5" dirty="0">
                <a:latin typeface="Arial"/>
                <a:cs typeface="Arial"/>
              </a:rPr>
              <a:t>(Thiết  </a:t>
            </a:r>
            <a:r>
              <a:rPr sz="1200" b="1" dirty="0">
                <a:latin typeface="Arial"/>
                <a:cs typeface="Arial"/>
              </a:rPr>
              <a:t>kế, </a:t>
            </a:r>
            <a:r>
              <a:rPr sz="1200" b="1" spc="-5" dirty="0">
                <a:latin typeface="Arial"/>
                <a:cs typeface="Arial"/>
              </a:rPr>
              <a:t>Sản xuất, </a:t>
            </a:r>
            <a:r>
              <a:rPr sz="1200" b="1" dirty="0">
                <a:latin typeface="Arial"/>
                <a:cs typeface="Arial"/>
              </a:rPr>
              <a:t>Tài </a:t>
            </a:r>
            <a:r>
              <a:rPr sz="1200" b="1" spc="-5" dirty="0">
                <a:latin typeface="Arial"/>
                <a:cs typeface="Arial"/>
              </a:rPr>
              <a:t>khoản,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v.v.)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712" y="4365497"/>
            <a:ext cx="872490" cy="571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  <a:tabLst>
                <a:tab pos="638175" algn="l"/>
              </a:tabLst>
            </a:pPr>
            <a:r>
              <a:rPr sz="1200" b="1" dirty="0">
                <a:latin typeface="Arial"/>
                <a:cs typeface="Arial"/>
              </a:rPr>
              <a:t>Lâ</a:t>
            </a:r>
            <a:r>
              <a:rPr sz="1200" b="1" spc="-5" dirty="0">
                <a:latin typeface="Arial"/>
                <a:cs typeface="Arial"/>
              </a:rPr>
              <a:t>y	l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n  </a:t>
            </a:r>
            <a:r>
              <a:rPr sz="1200" b="1" spc="-10" dirty="0">
                <a:latin typeface="Arial"/>
                <a:cs typeface="Arial"/>
              </a:rPr>
              <a:t>nhiễm  </a:t>
            </a:r>
            <a:r>
              <a:rPr sz="1200" b="1" spc="-5" dirty="0">
                <a:latin typeface="Arial"/>
                <a:cs typeface="Arial"/>
              </a:rPr>
              <a:t>trùng </a:t>
            </a:r>
            <a:r>
              <a:rPr sz="900" spc="-5" dirty="0">
                <a:latin typeface="Arial"/>
                <a:cs typeface="Arial"/>
              </a:rPr>
              <a:t>nội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bộ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6034" y="2682367"/>
            <a:ext cx="2118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Thông tin nội bộ. </a:t>
            </a:r>
            <a:r>
              <a:rPr sz="1600" b="1" spc="-10" dirty="0">
                <a:latin typeface="Arial"/>
                <a:cs typeface="Arial"/>
              </a:rPr>
              <a:t>rò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rỉ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6034" y="3167252"/>
            <a:ext cx="2160270" cy="5111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65"/>
              </a:spcBef>
            </a:pPr>
            <a:r>
              <a:rPr sz="1600" b="1" spc="-5" dirty="0">
                <a:latin typeface="Arial"/>
                <a:cs typeface="Arial"/>
              </a:rPr>
              <a:t>máy chủ, </a:t>
            </a:r>
            <a:r>
              <a:rPr sz="1600" b="1" dirty="0">
                <a:latin typeface="Arial"/>
                <a:cs typeface="Arial"/>
              </a:rPr>
              <a:t>Yêu cầu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tiền  chuộc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21507" y="3825621"/>
            <a:ext cx="24904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mbria Math"/>
                <a:cs typeface="Cambria Math"/>
              </a:rPr>
              <a:t>⑦ </a:t>
            </a:r>
            <a:r>
              <a:rPr sz="2400" b="1" spc="-44" baseline="3472" dirty="0">
                <a:latin typeface="Arial"/>
                <a:cs typeface="Arial"/>
              </a:rPr>
              <a:t>Lấy </a:t>
            </a:r>
            <a:r>
              <a:rPr sz="2400" b="1" spc="7" baseline="3472" dirty="0">
                <a:latin typeface="Arial"/>
                <a:cs typeface="Arial"/>
              </a:rPr>
              <a:t>quaMáy </a:t>
            </a:r>
            <a:r>
              <a:rPr sz="2400" b="1" spc="-22" baseline="3472" dirty="0">
                <a:latin typeface="Arial"/>
                <a:cs typeface="Arial"/>
              </a:rPr>
              <a:t>chủ</a:t>
            </a:r>
            <a:r>
              <a:rPr sz="2400" b="1" spc="-15" baseline="3472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Tấn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2527" y="4116704"/>
            <a:ext cx="1876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công nhà cung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cấp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95793" y="2766186"/>
            <a:ext cx="1143000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Tạm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ngừng  kinh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doanh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26273" y="3497960"/>
            <a:ext cx="1139825" cy="7537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6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Ảnh</a:t>
            </a:r>
            <a:r>
              <a:rPr sz="16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hưởng  của khách  hàng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33893" y="4417314"/>
            <a:ext cx="120967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Mất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niềm tin</a:t>
            </a:r>
            <a:r>
              <a:rPr sz="16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của  khách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hàng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143" y="5219293"/>
            <a:ext cx="7479030" cy="7150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Có nhiều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trường hợp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tấn công mạng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bắt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đầu từ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email.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Điều cực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kỳ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quan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trọng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là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phải phân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biệt các email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đáng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ngờ!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3859" y="2981210"/>
            <a:ext cx="621030" cy="575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0619" y="6063653"/>
            <a:ext cx="1444625" cy="98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315" y="5978562"/>
            <a:ext cx="1255268" cy="3168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4569" y="1592072"/>
            <a:ext cx="1090320" cy="8388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29684" y="1254886"/>
            <a:ext cx="1169797" cy="924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5689" y="3033267"/>
            <a:ext cx="440690" cy="575945"/>
          </a:xfrm>
          <a:custGeom>
            <a:avLst/>
            <a:gdLst/>
            <a:ahLst/>
            <a:cxnLst/>
            <a:rect l="l" t="t" r="r" b="b"/>
            <a:pathLst>
              <a:path w="440690" h="575945">
                <a:moveTo>
                  <a:pt x="440690" y="355600"/>
                </a:moveTo>
                <a:lnTo>
                  <a:pt x="0" y="355600"/>
                </a:lnTo>
                <a:lnTo>
                  <a:pt x="220344" y="575945"/>
                </a:lnTo>
                <a:lnTo>
                  <a:pt x="440690" y="355600"/>
                </a:lnTo>
                <a:close/>
              </a:path>
              <a:path w="440690" h="575945">
                <a:moveTo>
                  <a:pt x="330834" y="0"/>
                </a:moveTo>
                <a:lnTo>
                  <a:pt x="110490" y="0"/>
                </a:lnTo>
                <a:lnTo>
                  <a:pt x="110490" y="355600"/>
                </a:lnTo>
                <a:lnTo>
                  <a:pt x="330834" y="355600"/>
                </a:lnTo>
                <a:lnTo>
                  <a:pt x="330834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4120" y="3048254"/>
            <a:ext cx="619759" cy="7835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64984" y="3640073"/>
            <a:ext cx="661035" cy="546100"/>
          </a:xfrm>
          <a:custGeom>
            <a:avLst/>
            <a:gdLst/>
            <a:ahLst/>
            <a:cxnLst/>
            <a:rect l="l" t="t" r="r" b="b"/>
            <a:pathLst>
              <a:path w="661034" h="546100">
                <a:moveTo>
                  <a:pt x="111760" y="0"/>
                </a:moveTo>
                <a:lnTo>
                  <a:pt x="0" y="163194"/>
                </a:lnTo>
                <a:lnTo>
                  <a:pt x="441960" y="464184"/>
                </a:lnTo>
                <a:lnTo>
                  <a:pt x="386080" y="546100"/>
                </a:lnTo>
                <a:lnTo>
                  <a:pt x="661035" y="494030"/>
                </a:lnTo>
                <a:lnTo>
                  <a:pt x="624205" y="300989"/>
                </a:lnTo>
                <a:lnTo>
                  <a:pt x="553085" y="300989"/>
                </a:lnTo>
                <a:lnTo>
                  <a:pt x="111760" y="0"/>
                </a:lnTo>
                <a:close/>
              </a:path>
              <a:path w="661034" h="546100">
                <a:moveTo>
                  <a:pt x="608965" y="219075"/>
                </a:moveTo>
                <a:lnTo>
                  <a:pt x="553085" y="300989"/>
                </a:lnTo>
                <a:lnTo>
                  <a:pt x="624205" y="300989"/>
                </a:lnTo>
                <a:lnTo>
                  <a:pt x="608965" y="219075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4104" y="812927"/>
            <a:ext cx="763905" cy="396240"/>
          </a:xfrm>
          <a:custGeom>
            <a:avLst/>
            <a:gdLst/>
            <a:ahLst/>
            <a:cxnLst/>
            <a:rect l="l" t="t" r="r" b="b"/>
            <a:pathLst>
              <a:path w="763904" h="396240">
                <a:moveTo>
                  <a:pt x="565785" y="0"/>
                </a:moveTo>
                <a:lnTo>
                  <a:pt x="565785" y="99060"/>
                </a:lnTo>
                <a:lnTo>
                  <a:pt x="0" y="99060"/>
                </a:lnTo>
                <a:lnTo>
                  <a:pt x="0" y="297180"/>
                </a:lnTo>
                <a:lnTo>
                  <a:pt x="565785" y="297180"/>
                </a:lnTo>
                <a:lnTo>
                  <a:pt x="565785" y="396239"/>
                </a:lnTo>
                <a:lnTo>
                  <a:pt x="763905" y="198120"/>
                </a:lnTo>
                <a:lnTo>
                  <a:pt x="565785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4647" y="3801236"/>
            <a:ext cx="56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>
                <a:latin typeface="Cambria Math"/>
                <a:cs typeface="Cambria Math"/>
              </a:rPr>
              <a:t>⑤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21430" y="2670175"/>
            <a:ext cx="2653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712" baseline="-11574" dirty="0">
                <a:latin typeface="Cambria Math"/>
                <a:cs typeface="Cambria Math"/>
              </a:rPr>
              <a:t>⑥</a:t>
            </a:r>
            <a:r>
              <a:rPr sz="1600" b="1" spc="-5" dirty="0">
                <a:latin typeface="Arial"/>
                <a:cs typeface="Arial"/>
              </a:rPr>
              <a:t>Mã hóa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ệp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</a:t>
            </a:r>
            <a:r>
              <a:rPr sz="1600" b="1" dirty="0">
                <a:latin typeface="Arial"/>
                <a:cs typeface="Arial"/>
              </a:rPr>
              <a:t>on</a:t>
            </a:r>
            <a:r>
              <a:rPr sz="1600" b="1" spc="-5" dirty="0">
                <a:latin typeface="Arial"/>
                <a:cs typeface="Arial"/>
              </a:rPr>
              <a:t>g PC /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83348" y="3101721"/>
            <a:ext cx="57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Cambria Math"/>
                <a:cs typeface="Cambria Math"/>
              </a:rPr>
              <a:t>⑧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F4E6D74-8BB6-F41B-6E7E-DBE652B209C0}"/>
              </a:ext>
            </a:extLst>
          </p:cNvPr>
          <p:cNvSpPr/>
          <p:nvPr/>
        </p:nvSpPr>
        <p:spPr>
          <a:xfrm>
            <a:off x="263143" y="812927"/>
            <a:ext cx="460850" cy="465074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A9328AF1-0B30-AB78-B544-9055F5EE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object 12">
            <a:extLst>
              <a:ext uri="{FF2B5EF4-FFF2-40B4-BE49-F238E27FC236}">
                <a16:creationId xmlns:a16="http://schemas.microsoft.com/office/drawing/2014/main" id="{C23EA094-B013-1ECE-2F5A-E43BB616E545}"/>
              </a:ext>
            </a:extLst>
          </p:cNvPr>
          <p:cNvSpPr txBox="1"/>
          <p:nvPr/>
        </p:nvSpPr>
        <p:spPr>
          <a:xfrm>
            <a:off x="3736135" y="773376"/>
            <a:ext cx="165036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>
                <a:latin typeface="Arial"/>
                <a:cs typeface="Arial"/>
              </a:rPr>
              <a:t>Trực tiếp đến trang web có 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FCCA82C-7DA0-B5B1-20EF-61B352DA4E87}"/>
              </a:ext>
            </a:extLst>
          </p:cNvPr>
          <p:cNvSpPr/>
          <p:nvPr/>
        </p:nvSpPr>
        <p:spPr>
          <a:xfrm>
            <a:off x="3243875" y="787880"/>
            <a:ext cx="460850" cy="465074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1910" y="1343786"/>
            <a:ext cx="445134" cy="474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275" y="1846707"/>
            <a:ext cx="431165" cy="502920"/>
          </a:xfrm>
          <a:custGeom>
            <a:avLst/>
            <a:gdLst/>
            <a:ahLst/>
            <a:cxnLst/>
            <a:rect l="l" t="t" r="r" b="b"/>
            <a:pathLst>
              <a:path w="431165" h="502919">
                <a:moveTo>
                  <a:pt x="431165" y="287654"/>
                </a:moveTo>
                <a:lnTo>
                  <a:pt x="0" y="287654"/>
                </a:lnTo>
                <a:lnTo>
                  <a:pt x="215265" y="502919"/>
                </a:lnTo>
                <a:lnTo>
                  <a:pt x="431165" y="287654"/>
                </a:lnTo>
                <a:close/>
              </a:path>
              <a:path w="431165" h="502919">
                <a:moveTo>
                  <a:pt x="323215" y="0"/>
                </a:moveTo>
                <a:lnTo>
                  <a:pt x="107315" y="0"/>
                </a:lnTo>
                <a:lnTo>
                  <a:pt x="107315" y="287654"/>
                </a:lnTo>
                <a:lnTo>
                  <a:pt x="323215" y="287654"/>
                </a:lnTo>
                <a:lnTo>
                  <a:pt x="323215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866" y="1322627"/>
            <a:ext cx="467907" cy="495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6600" y="4504986"/>
            <a:ext cx="1198245" cy="1050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7054" y="4555997"/>
            <a:ext cx="732790" cy="481965"/>
          </a:xfrm>
          <a:custGeom>
            <a:avLst/>
            <a:gdLst/>
            <a:ahLst/>
            <a:cxnLst/>
            <a:rect l="l" t="t" r="r" b="b"/>
            <a:pathLst>
              <a:path w="732789" h="481964">
                <a:moveTo>
                  <a:pt x="73659" y="0"/>
                </a:moveTo>
                <a:lnTo>
                  <a:pt x="0" y="183514"/>
                </a:lnTo>
                <a:lnTo>
                  <a:pt x="512444" y="389889"/>
                </a:lnTo>
                <a:lnTo>
                  <a:pt x="475615" y="481964"/>
                </a:lnTo>
                <a:lnTo>
                  <a:pt x="732790" y="372109"/>
                </a:lnTo>
                <a:lnTo>
                  <a:pt x="662305" y="207009"/>
                </a:lnTo>
                <a:lnTo>
                  <a:pt x="586740" y="207009"/>
                </a:lnTo>
                <a:lnTo>
                  <a:pt x="73659" y="0"/>
                </a:lnTo>
                <a:close/>
              </a:path>
              <a:path w="732789" h="481964">
                <a:moveTo>
                  <a:pt x="623569" y="114934"/>
                </a:moveTo>
                <a:lnTo>
                  <a:pt x="586740" y="207009"/>
                </a:lnTo>
                <a:lnTo>
                  <a:pt x="662305" y="207009"/>
                </a:lnTo>
                <a:lnTo>
                  <a:pt x="623569" y="114934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6150" y="2370963"/>
            <a:ext cx="1547495" cy="1953260"/>
          </a:xfrm>
          <a:custGeom>
            <a:avLst/>
            <a:gdLst/>
            <a:ahLst/>
            <a:cxnLst/>
            <a:rect l="l" t="t" r="r" b="b"/>
            <a:pathLst>
              <a:path w="1547495" h="1953260">
                <a:moveTo>
                  <a:pt x="1271270" y="1399539"/>
                </a:moveTo>
                <a:lnTo>
                  <a:pt x="1329689" y="1479550"/>
                </a:lnTo>
                <a:lnTo>
                  <a:pt x="896619" y="1793239"/>
                </a:lnTo>
                <a:lnTo>
                  <a:pt x="1012825" y="1953260"/>
                </a:lnTo>
                <a:lnTo>
                  <a:pt x="1445260" y="1640205"/>
                </a:lnTo>
                <a:lnTo>
                  <a:pt x="1516371" y="1640205"/>
                </a:lnTo>
                <a:lnTo>
                  <a:pt x="1547495" y="1443989"/>
                </a:lnTo>
                <a:lnTo>
                  <a:pt x="1271270" y="1399539"/>
                </a:lnTo>
                <a:close/>
              </a:path>
              <a:path w="1547495" h="1953260">
                <a:moveTo>
                  <a:pt x="1516371" y="1640205"/>
                </a:moveTo>
                <a:lnTo>
                  <a:pt x="1445260" y="1640205"/>
                </a:lnTo>
                <a:lnTo>
                  <a:pt x="1503679" y="1720214"/>
                </a:lnTo>
                <a:lnTo>
                  <a:pt x="1516371" y="1640205"/>
                </a:lnTo>
                <a:close/>
              </a:path>
              <a:path w="1547495" h="1953260">
                <a:moveTo>
                  <a:pt x="9525" y="1115060"/>
                </a:moveTo>
                <a:lnTo>
                  <a:pt x="0" y="1419860"/>
                </a:lnTo>
                <a:lnTo>
                  <a:pt x="305435" y="1430020"/>
                </a:lnTo>
                <a:lnTo>
                  <a:pt x="231139" y="1351280"/>
                </a:lnTo>
                <a:lnTo>
                  <a:pt x="399414" y="1193800"/>
                </a:lnTo>
                <a:lnTo>
                  <a:pt x="83185" y="1193800"/>
                </a:lnTo>
                <a:lnTo>
                  <a:pt x="9525" y="1115060"/>
                </a:lnTo>
                <a:close/>
              </a:path>
              <a:path w="1547495" h="1953260">
                <a:moveTo>
                  <a:pt x="1355089" y="0"/>
                </a:moveTo>
                <a:lnTo>
                  <a:pt x="83185" y="1193800"/>
                </a:lnTo>
                <a:lnTo>
                  <a:pt x="399414" y="1193800"/>
                </a:lnTo>
                <a:lnTo>
                  <a:pt x="1503045" y="157479"/>
                </a:lnTo>
                <a:lnTo>
                  <a:pt x="1355089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8984" y="4609972"/>
            <a:ext cx="1077594" cy="6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7034" y="4286122"/>
            <a:ext cx="732790" cy="481965"/>
          </a:xfrm>
          <a:custGeom>
            <a:avLst/>
            <a:gdLst/>
            <a:ahLst/>
            <a:cxnLst/>
            <a:rect l="l" t="t" r="r" b="b"/>
            <a:pathLst>
              <a:path w="732790" h="481964">
                <a:moveTo>
                  <a:pt x="475615" y="0"/>
                </a:moveTo>
                <a:lnTo>
                  <a:pt x="512445" y="91439"/>
                </a:lnTo>
                <a:lnTo>
                  <a:pt x="0" y="298450"/>
                </a:lnTo>
                <a:lnTo>
                  <a:pt x="73660" y="481964"/>
                </a:lnTo>
                <a:lnTo>
                  <a:pt x="586105" y="274954"/>
                </a:lnTo>
                <a:lnTo>
                  <a:pt x="662305" y="274954"/>
                </a:lnTo>
                <a:lnTo>
                  <a:pt x="732790" y="109219"/>
                </a:lnTo>
                <a:lnTo>
                  <a:pt x="475615" y="0"/>
                </a:lnTo>
                <a:close/>
              </a:path>
              <a:path w="732790" h="481964">
                <a:moveTo>
                  <a:pt x="662305" y="274954"/>
                </a:moveTo>
                <a:lnTo>
                  <a:pt x="586105" y="274954"/>
                </a:lnTo>
                <a:lnTo>
                  <a:pt x="622935" y="367029"/>
                </a:lnTo>
                <a:lnTo>
                  <a:pt x="662305" y="274954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9195" y="758316"/>
            <a:ext cx="763270" cy="389890"/>
          </a:xfrm>
          <a:custGeom>
            <a:avLst/>
            <a:gdLst/>
            <a:ahLst/>
            <a:cxnLst/>
            <a:rect l="l" t="t" r="r" b="b"/>
            <a:pathLst>
              <a:path w="763269" h="389890">
                <a:moveTo>
                  <a:pt x="568325" y="0"/>
                </a:moveTo>
                <a:lnTo>
                  <a:pt x="568325" y="97790"/>
                </a:lnTo>
                <a:lnTo>
                  <a:pt x="0" y="97790"/>
                </a:lnTo>
                <a:lnTo>
                  <a:pt x="0" y="292735"/>
                </a:lnTo>
                <a:lnTo>
                  <a:pt x="568325" y="292735"/>
                </a:lnTo>
                <a:lnTo>
                  <a:pt x="568325" y="389890"/>
                </a:lnTo>
                <a:lnTo>
                  <a:pt x="763269" y="194945"/>
                </a:lnTo>
                <a:lnTo>
                  <a:pt x="568325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607" y="270764"/>
            <a:ext cx="79877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34" algn="l"/>
              </a:tabLst>
            </a:pPr>
            <a:r>
              <a:rPr sz="2400" b="1" spc="-5" dirty="0">
                <a:latin typeface="Arial"/>
                <a:cs typeface="Arial"/>
              </a:rPr>
              <a:t>5.	</a:t>
            </a:r>
            <a:r>
              <a:rPr sz="2400" b="1" dirty="0">
                <a:latin typeface="Arial"/>
                <a:cs typeface="Arial"/>
              </a:rPr>
              <a:t>Thiệt </a:t>
            </a:r>
            <a:r>
              <a:rPr sz="2400" b="1" spc="-5" dirty="0">
                <a:latin typeface="Arial"/>
                <a:cs typeface="Arial"/>
              </a:rPr>
              <a:t>hại lây </a:t>
            </a:r>
            <a:r>
              <a:rPr sz="2400" b="1" dirty="0">
                <a:latin typeface="Arial"/>
                <a:cs typeface="Arial"/>
              </a:rPr>
              <a:t>lan </a:t>
            </a:r>
            <a:r>
              <a:rPr sz="2400" b="1" spc="5">
                <a:latin typeface="Arial"/>
                <a:cs typeface="Arial"/>
              </a:rPr>
              <a:t>từ </a:t>
            </a:r>
            <a:r>
              <a:rPr lang="en-US" sz="2400" b="1" spc="-10">
                <a:latin typeface="Arial"/>
                <a:cs typeface="Arial"/>
              </a:rPr>
              <a:t>email đáng ngờ nguy hại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025" y="760488"/>
            <a:ext cx="165036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Nhận </a:t>
            </a:r>
            <a:r>
              <a:rPr sz="1600" b="1" spc="-10">
                <a:latin typeface="Arial"/>
                <a:cs typeface="Arial"/>
              </a:rPr>
              <a:t>email</a:t>
            </a:r>
            <a:r>
              <a:rPr sz="1600" b="1" spc="-45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đáng</a:t>
            </a:r>
            <a:r>
              <a:rPr lang="en-US" sz="1600" b="1" spc="-5">
                <a:latin typeface="Arial"/>
                <a:cs typeface="Arial"/>
              </a:rPr>
              <a:t> ngờ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6119" y="705358"/>
            <a:ext cx="1323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Trực tiếp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đến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6119" y="1183893"/>
            <a:ext cx="318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7401" y="738886"/>
            <a:ext cx="2169160" cy="7537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6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Thông tin tài khoản.,  thông tin thẻ tín dụng.  Stolen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47" y="2351659"/>
            <a:ext cx="2799080" cy="5740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41020">
              <a:lnSpc>
                <a:spcPts val="930"/>
              </a:lnSpc>
              <a:spcBef>
                <a:spcPts val="155"/>
              </a:spcBef>
            </a:pPr>
            <a:r>
              <a:rPr sz="1600" b="1" spc="-5" dirty="0">
                <a:latin typeface="Arial"/>
                <a:cs typeface="Arial"/>
              </a:rPr>
              <a:t>Hướng dẫn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mở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ts val="3329"/>
              </a:lnSpc>
            </a:pPr>
            <a:r>
              <a:rPr sz="5400" spc="-547" baseline="-19290" dirty="0">
                <a:latin typeface="Cambria Math"/>
                <a:cs typeface="Cambria Math"/>
              </a:rPr>
              <a:t>④</a:t>
            </a:r>
            <a:r>
              <a:rPr sz="1600" b="1" spc="-5" dirty="0">
                <a:latin typeface="Arial"/>
                <a:cs typeface="Arial"/>
              </a:rPr>
              <a:t>đí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h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kè</a:t>
            </a:r>
            <a:r>
              <a:rPr sz="1600" b="1" spc="-5" dirty="0">
                <a:latin typeface="Arial"/>
                <a:cs typeface="Arial"/>
              </a:rPr>
              <a:t>m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tập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(</a:t>
            </a:r>
            <a:r>
              <a:rPr sz="1600" b="1" spc="-20" dirty="0">
                <a:latin typeface="Arial"/>
                <a:cs typeface="Arial"/>
              </a:rPr>
              <a:t>v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35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568" y="3747897"/>
            <a:ext cx="1187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Nhiễm</a:t>
            </a:r>
            <a:r>
              <a:rPr sz="16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virus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712" y="3999357"/>
            <a:ext cx="226187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latin typeface="Arial"/>
                <a:cs typeface="Arial"/>
              </a:rPr>
              <a:t>Đình </a:t>
            </a:r>
            <a:r>
              <a:rPr sz="1200" b="1" dirty="0">
                <a:latin typeface="Arial"/>
                <a:cs typeface="Arial"/>
              </a:rPr>
              <a:t>chỉ </a:t>
            </a:r>
            <a:r>
              <a:rPr sz="1200" b="1" spc="-5" dirty="0">
                <a:latin typeface="Arial"/>
                <a:cs typeface="Arial"/>
              </a:rPr>
              <a:t>hệ thống cốt </a:t>
            </a:r>
            <a:r>
              <a:rPr sz="1200" b="1" dirty="0">
                <a:latin typeface="Arial"/>
                <a:cs typeface="Arial"/>
              </a:rPr>
              <a:t>lõi </a:t>
            </a:r>
            <a:r>
              <a:rPr sz="1200" b="1" spc="-5" dirty="0">
                <a:latin typeface="Arial"/>
                <a:cs typeface="Arial"/>
              </a:rPr>
              <a:t>(Thiết  </a:t>
            </a:r>
            <a:r>
              <a:rPr sz="1200" b="1" dirty="0">
                <a:latin typeface="Arial"/>
                <a:cs typeface="Arial"/>
              </a:rPr>
              <a:t>kế, </a:t>
            </a:r>
            <a:r>
              <a:rPr sz="1200" b="1" spc="-5" dirty="0">
                <a:latin typeface="Arial"/>
                <a:cs typeface="Arial"/>
              </a:rPr>
              <a:t>Sản xuất, </a:t>
            </a:r>
            <a:r>
              <a:rPr sz="1200" b="1" dirty="0">
                <a:latin typeface="Arial"/>
                <a:cs typeface="Arial"/>
              </a:rPr>
              <a:t>Tài </a:t>
            </a:r>
            <a:r>
              <a:rPr sz="1200" b="1" spc="-5" dirty="0">
                <a:latin typeface="Arial"/>
                <a:cs typeface="Arial"/>
              </a:rPr>
              <a:t>khoản,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v.v.)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712" y="4365497"/>
            <a:ext cx="872490" cy="571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  <a:tabLst>
                <a:tab pos="638175" algn="l"/>
              </a:tabLst>
            </a:pPr>
            <a:r>
              <a:rPr sz="1200" b="1" dirty="0">
                <a:latin typeface="Arial"/>
                <a:cs typeface="Arial"/>
              </a:rPr>
              <a:t>Lâ</a:t>
            </a:r>
            <a:r>
              <a:rPr sz="1200" b="1" spc="-5" dirty="0">
                <a:latin typeface="Arial"/>
                <a:cs typeface="Arial"/>
              </a:rPr>
              <a:t>y	l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n  </a:t>
            </a:r>
            <a:r>
              <a:rPr sz="1200" b="1" spc="-10" dirty="0">
                <a:latin typeface="Arial"/>
                <a:cs typeface="Arial"/>
              </a:rPr>
              <a:t>nhiễm  </a:t>
            </a:r>
            <a:r>
              <a:rPr sz="1200" b="1" spc="-5" dirty="0">
                <a:latin typeface="Arial"/>
                <a:cs typeface="Arial"/>
              </a:rPr>
              <a:t>trùng </a:t>
            </a:r>
            <a:r>
              <a:rPr sz="900" spc="-5" dirty="0">
                <a:latin typeface="Arial"/>
                <a:cs typeface="Arial"/>
              </a:rPr>
              <a:t>nội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bộ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6034" y="2682367"/>
            <a:ext cx="2118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Thông tin nội bộ. </a:t>
            </a:r>
            <a:r>
              <a:rPr sz="1600" b="1" spc="-10" dirty="0">
                <a:latin typeface="Arial"/>
                <a:cs typeface="Arial"/>
              </a:rPr>
              <a:t>rò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rỉ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6034" y="3167252"/>
            <a:ext cx="2160270" cy="5111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65"/>
              </a:spcBef>
            </a:pPr>
            <a:r>
              <a:rPr sz="1600" b="1" spc="-5" dirty="0">
                <a:latin typeface="Arial"/>
                <a:cs typeface="Arial"/>
              </a:rPr>
              <a:t>máy chủ, </a:t>
            </a:r>
            <a:r>
              <a:rPr sz="1600" b="1" dirty="0">
                <a:latin typeface="Arial"/>
                <a:cs typeface="Arial"/>
              </a:rPr>
              <a:t>Yêu cầu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tiền  chuộc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21507" y="3825621"/>
            <a:ext cx="24904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mbria Math"/>
                <a:cs typeface="Cambria Math"/>
              </a:rPr>
              <a:t>⑦ </a:t>
            </a:r>
            <a:r>
              <a:rPr sz="2400" b="1" spc="-44" baseline="3472" dirty="0">
                <a:latin typeface="Arial"/>
                <a:cs typeface="Arial"/>
              </a:rPr>
              <a:t>Lấy </a:t>
            </a:r>
            <a:r>
              <a:rPr sz="2400" b="1" spc="7" baseline="3472" dirty="0">
                <a:latin typeface="Arial"/>
                <a:cs typeface="Arial"/>
              </a:rPr>
              <a:t>quaMáy </a:t>
            </a:r>
            <a:r>
              <a:rPr sz="2400" b="1" spc="-22" baseline="3472" dirty="0">
                <a:latin typeface="Arial"/>
                <a:cs typeface="Arial"/>
              </a:rPr>
              <a:t>chủ</a:t>
            </a:r>
            <a:r>
              <a:rPr sz="2400" b="1" spc="-15" baseline="3472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Tấn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2527" y="4116704"/>
            <a:ext cx="1876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công nhà cung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cấp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95793" y="2766186"/>
            <a:ext cx="1143000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Tạm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ngừng  kinh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doanh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26273" y="3497960"/>
            <a:ext cx="1139825" cy="7537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6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Ảnh</a:t>
            </a:r>
            <a:r>
              <a:rPr sz="16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hưởng  của khách  hàng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33893" y="4417314"/>
            <a:ext cx="120967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Mất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niềm tin</a:t>
            </a:r>
            <a:r>
              <a:rPr sz="16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của  khách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hàng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143" y="5219293"/>
            <a:ext cx="7479030" cy="7150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Có nhiều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trường hợp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tấn công mạng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bắt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đầu từ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email.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Điều cực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kỳ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quan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trọng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là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phải phân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biệt các email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đáng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ngờ!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3859" y="2981210"/>
            <a:ext cx="621030" cy="575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0619" y="6063653"/>
            <a:ext cx="1444625" cy="98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315" y="5978562"/>
            <a:ext cx="1255268" cy="3168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4569" y="1592072"/>
            <a:ext cx="1090320" cy="8388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29684" y="1254886"/>
            <a:ext cx="1169797" cy="924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5689" y="3033267"/>
            <a:ext cx="440690" cy="575945"/>
          </a:xfrm>
          <a:custGeom>
            <a:avLst/>
            <a:gdLst/>
            <a:ahLst/>
            <a:cxnLst/>
            <a:rect l="l" t="t" r="r" b="b"/>
            <a:pathLst>
              <a:path w="440690" h="575945">
                <a:moveTo>
                  <a:pt x="440690" y="355600"/>
                </a:moveTo>
                <a:lnTo>
                  <a:pt x="0" y="355600"/>
                </a:lnTo>
                <a:lnTo>
                  <a:pt x="220344" y="575945"/>
                </a:lnTo>
                <a:lnTo>
                  <a:pt x="440690" y="355600"/>
                </a:lnTo>
                <a:close/>
              </a:path>
              <a:path w="440690" h="575945">
                <a:moveTo>
                  <a:pt x="330834" y="0"/>
                </a:moveTo>
                <a:lnTo>
                  <a:pt x="110490" y="0"/>
                </a:lnTo>
                <a:lnTo>
                  <a:pt x="110490" y="355600"/>
                </a:lnTo>
                <a:lnTo>
                  <a:pt x="330834" y="355600"/>
                </a:lnTo>
                <a:lnTo>
                  <a:pt x="330834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4120" y="3048254"/>
            <a:ext cx="619759" cy="7835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64984" y="3640073"/>
            <a:ext cx="661035" cy="546100"/>
          </a:xfrm>
          <a:custGeom>
            <a:avLst/>
            <a:gdLst/>
            <a:ahLst/>
            <a:cxnLst/>
            <a:rect l="l" t="t" r="r" b="b"/>
            <a:pathLst>
              <a:path w="661034" h="546100">
                <a:moveTo>
                  <a:pt x="111760" y="0"/>
                </a:moveTo>
                <a:lnTo>
                  <a:pt x="0" y="163194"/>
                </a:lnTo>
                <a:lnTo>
                  <a:pt x="441960" y="464184"/>
                </a:lnTo>
                <a:lnTo>
                  <a:pt x="386080" y="546100"/>
                </a:lnTo>
                <a:lnTo>
                  <a:pt x="661035" y="494030"/>
                </a:lnTo>
                <a:lnTo>
                  <a:pt x="624205" y="300989"/>
                </a:lnTo>
                <a:lnTo>
                  <a:pt x="553085" y="300989"/>
                </a:lnTo>
                <a:lnTo>
                  <a:pt x="111760" y="0"/>
                </a:lnTo>
                <a:close/>
              </a:path>
              <a:path w="661034" h="546100">
                <a:moveTo>
                  <a:pt x="608965" y="219075"/>
                </a:moveTo>
                <a:lnTo>
                  <a:pt x="553085" y="300989"/>
                </a:lnTo>
                <a:lnTo>
                  <a:pt x="624205" y="300989"/>
                </a:lnTo>
                <a:lnTo>
                  <a:pt x="608965" y="219075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3204" y="812927"/>
            <a:ext cx="763905" cy="396240"/>
          </a:xfrm>
          <a:custGeom>
            <a:avLst/>
            <a:gdLst/>
            <a:ahLst/>
            <a:cxnLst/>
            <a:rect l="l" t="t" r="r" b="b"/>
            <a:pathLst>
              <a:path w="763904" h="396240">
                <a:moveTo>
                  <a:pt x="565785" y="0"/>
                </a:moveTo>
                <a:lnTo>
                  <a:pt x="565785" y="99060"/>
                </a:lnTo>
                <a:lnTo>
                  <a:pt x="0" y="99060"/>
                </a:lnTo>
                <a:lnTo>
                  <a:pt x="0" y="297180"/>
                </a:lnTo>
                <a:lnTo>
                  <a:pt x="565785" y="297180"/>
                </a:lnTo>
                <a:lnTo>
                  <a:pt x="565785" y="396239"/>
                </a:lnTo>
                <a:lnTo>
                  <a:pt x="763905" y="198120"/>
                </a:lnTo>
                <a:lnTo>
                  <a:pt x="565785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239135" y="696214"/>
            <a:ext cx="180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0" spc="-802" baseline="-9259" dirty="0">
                <a:latin typeface="Cambria Math"/>
                <a:cs typeface="Cambria Math"/>
              </a:rPr>
              <a:t>②</a:t>
            </a:r>
            <a:r>
              <a:rPr sz="1600" spc="-5" dirty="0"/>
              <a:t>trang</a:t>
            </a:r>
            <a:r>
              <a:rPr sz="1600" dirty="0"/>
              <a:t> </a:t>
            </a:r>
            <a:r>
              <a:rPr sz="1600" spc="-15" dirty="0"/>
              <a:t>w</a:t>
            </a:r>
            <a:r>
              <a:rPr sz="1600" spc="5" dirty="0"/>
              <a:t>e</a:t>
            </a:r>
            <a:r>
              <a:rPr sz="1600" spc="-5" dirty="0"/>
              <a:t>b có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68009" y="877570"/>
            <a:ext cx="56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30" dirty="0">
                <a:latin typeface="Cambria Math"/>
                <a:cs typeface="Cambria Math"/>
              </a:rPr>
              <a:t>③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4647" y="3801236"/>
            <a:ext cx="56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5" dirty="0">
                <a:latin typeface="Cambria Math"/>
                <a:cs typeface="Cambria Math"/>
              </a:rPr>
              <a:t>⑤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21430" y="2670175"/>
            <a:ext cx="2653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712" baseline="-11574" dirty="0">
                <a:latin typeface="Cambria Math"/>
                <a:cs typeface="Cambria Math"/>
              </a:rPr>
              <a:t>⑥</a:t>
            </a:r>
            <a:r>
              <a:rPr sz="1600" b="1" spc="-5" dirty="0">
                <a:latin typeface="Arial"/>
                <a:cs typeface="Arial"/>
              </a:rPr>
              <a:t>Mã hóa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ệp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</a:t>
            </a:r>
            <a:r>
              <a:rPr sz="1600" b="1" dirty="0">
                <a:latin typeface="Arial"/>
                <a:cs typeface="Arial"/>
              </a:rPr>
              <a:t>on</a:t>
            </a:r>
            <a:r>
              <a:rPr sz="1600" b="1" spc="-5" dirty="0">
                <a:latin typeface="Arial"/>
                <a:cs typeface="Arial"/>
              </a:rPr>
              <a:t>g PC /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83348" y="3101721"/>
            <a:ext cx="57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Cambria Math"/>
                <a:cs typeface="Cambria Math"/>
              </a:rPr>
              <a:t>⑧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F4E6D74-8BB6-F41B-6E7E-DBE652B209C0}"/>
              </a:ext>
            </a:extLst>
          </p:cNvPr>
          <p:cNvSpPr/>
          <p:nvPr/>
        </p:nvSpPr>
        <p:spPr>
          <a:xfrm>
            <a:off x="263143" y="812927"/>
            <a:ext cx="460850" cy="465074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474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744" y="867134"/>
            <a:ext cx="257111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Nhận mail bên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ngoài: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3157" y="1236938"/>
            <a:ext cx="3822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(m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ế</a:t>
            </a:r>
            <a:r>
              <a:rPr sz="1200" spc="-5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00619" y="6593840"/>
            <a:ext cx="1454150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3270" y="3354070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>
                <a:moveTo>
                  <a:pt x="0" y="0"/>
                </a:moveTo>
                <a:lnTo>
                  <a:pt x="2926079" y="0"/>
                </a:lnTo>
              </a:path>
            </a:pathLst>
          </a:custGeom>
          <a:ln w="9144">
            <a:solidFill>
              <a:srgbClr val="D0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3929" y="3279140"/>
            <a:ext cx="182880" cy="74930"/>
          </a:xfrm>
          <a:custGeom>
            <a:avLst/>
            <a:gdLst/>
            <a:ahLst/>
            <a:cxnLst/>
            <a:rect l="l" t="t" r="r" b="b"/>
            <a:pathLst>
              <a:path w="182879" h="74929">
                <a:moveTo>
                  <a:pt x="0" y="74929"/>
                </a:moveTo>
                <a:lnTo>
                  <a:pt x="182879" y="74929"/>
                </a:lnTo>
                <a:lnTo>
                  <a:pt x="18287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C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332612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6388">
            <a:solidFill>
              <a:srgbClr val="C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4234" y="2978785"/>
            <a:ext cx="182880" cy="374650"/>
          </a:xfrm>
          <a:custGeom>
            <a:avLst/>
            <a:gdLst/>
            <a:ahLst/>
            <a:cxnLst/>
            <a:rect l="l" t="t" r="r" b="b"/>
            <a:pathLst>
              <a:path w="182879" h="374650">
                <a:moveTo>
                  <a:pt x="182880" y="0"/>
                </a:moveTo>
                <a:lnTo>
                  <a:pt x="0" y="0"/>
                </a:lnTo>
                <a:lnTo>
                  <a:pt x="0" y="374650"/>
                </a:lnTo>
                <a:lnTo>
                  <a:pt x="182880" y="374650"/>
                </a:lnTo>
                <a:lnTo>
                  <a:pt x="182880" y="0"/>
                </a:lnTo>
                <a:close/>
              </a:path>
            </a:pathLst>
          </a:custGeom>
          <a:solidFill>
            <a:srgbClr val="C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9069" y="2962275"/>
            <a:ext cx="182880" cy="391160"/>
          </a:xfrm>
          <a:custGeom>
            <a:avLst/>
            <a:gdLst/>
            <a:ahLst/>
            <a:cxnLst/>
            <a:rect l="l" t="t" r="r" b="b"/>
            <a:pathLst>
              <a:path w="182879" h="391160">
                <a:moveTo>
                  <a:pt x="182879" y="0"/>
                </a:moveTo>
                <a:lnTo>
                  <a:pt x="0" y="0"/>
                </a:lnTo>
                <a:lnTo>
                  <a:pt x="0" y="391160"/>
                </a:lnTo>
                <a:lnTo>
                  <a:pt x="182879" y="391160"/>
                </a:lnTo>
                <a:lnTo>
                  <a:pt x="182879" y="0"/>
                </a:lnTo>
                <a:close/>
              </a:path>
            </a:pathLst>
          </a:custGeom>
          <a:solidFill>
            <a:srgbClr val="C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67419" y="2887345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5" y="0"/>
                </a:lnTo>
              </a:path>
            </a:pathLst>
          </a:custGeom>
          <a:ln w="9144">
            <a:solidFill>
              <a:srgbClr val="D0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2634" y="2887345"/>
            <a:ext cx="2541905" cy="0"/>
          </a:xfrm>
          <a:custGeom>
            <a:avLst/>
            <a:gdLst/>
            <a:ahLst/>
            <a:cxnLst/>
            <a:rect l="l" t="t" r="r" b="b"/>
            <a:pathLst>
              <a:path w="2541904">
                <a:moveTo>
                  <a:pt x="0" y="0"/>
                </a:moveTo>
                <a:lnTo>
                  <a:pt x="2541905" y="0"/>
                </a:lnTo>
              </a:path>
            </a:pathLst>
          </a:custGeom>
          <a:ln w="9144">
            <a:solidFill>
              <a:srgbClr val="D0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67419" y="2422525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5" y="0"/>
                </a:lnTo>
              </a:path>
            </a:pathLst>
          </a:custGeom>
          <a:ln w="9144">
            <a:solidFill>
              <a:srgbClr val="D0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42634" y="2422525"/>
            <a:ext cx="2541905" cy="0"/>
          </a:xfrm>
          <a:custGeom>
            <a:avLst/>
            <a:gdLst/>
            <a:ahLst/>
            <a:cxnLst/>
            <a:rect l="l" t="t" r="r" b="b"/>
            <a:pathLst>
              <a:path w="2541904">
                <a:moveTo>
                  <a:pt x="0" y="0"/>
                </a:moveTo>
                <a:lnTo>
                  <a:pt x="2541905" y="0"/>
                </a:lnTo>
              </a:path>
            </a:pathLst>
          </a:custGeom>
          <a:ln w="9144">
            <a:solidFill>
              <a:srgbClr val="D0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7419" y="1956435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5" y="0"/>
                </a:lnTo>
              </a:path>
            </a:pathLst>
          </a:custGeom>
          <a:ln w="9144">
            <a:solidFill>
              <a:srgbClr val="D0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2634" y="1956435"/>
            <a:ext cx="2541905" cy="0"/>
          </a:xfrm>
          <a:custGeom>
            <a:avLst/>
            <a:gdLst/>
            <a:ahLst/>
            <a:cxnLst/>
            <a:rect l="l" t="t" r="r" b="b"/>
            <a:pathLst>
              <a:path w="2541904">
                <a:moveTo>
                  <a:pt x="0" y="0"/>
                </a:moveTo>
                <a:lnTo>
                  <a:pt x="2541905" y="0"/>
                </a:lnTo>
              </a:path>
            </a:pathLst>
          </a:custGeom>
          <a:ln w="9144">
            <a:solidFill>
              <a:srgbClr val="D0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4540" y="1638300"/>
            <a:ext cx="182880" cy="1716405"/>
          </a:xfrm>
          <a:custGeom>
            <a:avLst/>
            <a:gdLst/>
            <a:ahLst/>
            <a:cxnLst/>
            <a:rect l="l" t="t" r="r" b="b"/>
            <a:pathLst>
              <a:path w="182879" h="1716404">
                <a:moveTo>
                  <a:pt x="0" y="1716404"/>
                </a:moveTo>
                <a:lnTo>
                  <a:pt x="182879" y="1716404"/>
                </a:lnTo>
                <a:lnTo>
                  <a:pt x="182879" y="0"/>
                </a:lnTo>
                <a:lnTo>
                  <a:pt x="0" y="0"/>
                </a:lnTo>
                <a:lnTo>
                  <a:pt x="0" y="1716404"/>
                </a:lnTo>
                <a:close/>
              </a:path>
            </a:pathLst>
          </a:custGeom>
          <a:solidFill>
            <a:srgbClr val="C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43929" y="3279775"/>
            <a:ext cx="182880" cy="74295"/>
          </a:xfrm>
          <a:custGeom>
            <a:avLst/>
            <a:gdLst/>
            <a:ahLst/>
            <a:cxnLst/>
            <a:rect l="l" t="t" r="r" b="b"/>
            <a:pathLst>
              <a:path w="182879" h="74295">
                <a:moveTo>
                  <a:pt x="0" y="0"/>
                </a:moveTo>
                <a:lnTo>
                  <a:pt x="182880" y="0"/>
                </a:lnTo>
                <a:lnTo>
                  <a:pt x="182880" y="74295"/>
                </a:lnTo>
                <a:lnTo>
                  <a:pt x="0" y="742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3298190"/>
            <a:ext cx="182880" cy="55880"/>
          </a:xfrm>
          <a:custGeom>
            <a:avLst/>
            <a:gdLst/>
            <a:ahLst/>
            <a:cxnLst/>
            <a:rect l="l" t="t" r="r" b="b"/>
            <a:pathLst>
              <a:path w="182879" h="55879">
                <a:moveTo>
                  <a:pt x="0" y="0"/>
                </a:moveTo>
                <a:lnTo>
                  <a:pt x="182879" y="0"/>
                </a:lnTo>
                <a:lnTo>
                  <a:pt x="182879" y="55880"/>
                </a:lnTo>
                <a:lnTo>
                  <a:pt x="0" y="558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14869" y="2979420"/>
            <a:ext cx="182880" cy="374650"/>
          </a:xfrm>
          <a:custGeom>
            <a:avLst/>
            <a:gdLst/>
            <a:ahLst/>
            <a:cxnLst/>
            <a:rect l="l" t="t" r="r" b="b"/>
            <a:pathLst>
              <a:path w="182879" h="374650">
                <a:moveTo>
                  <a:pt x="0" y="0"/>
                </a:moveTo>
                <a:lnTo>
                  <a:pt x="182879" y="0"/>
                </a:lnTo>
                <a:lnTo>
                  <a:pt x="182879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99705" y="2962910"/>
            <a:ext cx="182880" cy="391160"/>
          </a:xfrm>
          <a:custGeom>
            <a:avLst/>
            <a:gdLst/>
            <a:ahLst/>
            <a:cxnLst/>
            <a:rect l="l" t="t" r="r" b="b"/>
            <a:pathLst>
              <a:path w="182879" h="391160">
                <a:moveTo>
                  <a:pt x="0" y="0"/>
                </a:moveTo>
                <a:lnTo>
                  <a:pt x="182879" y="0"/>
                </a:lnTo>
                <a:lnTo>
                  <a:pt x="182879" y="391160"/>
                </a:lnTo>
                <a:lnTo>
                  <a:pt x="0" y="3911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5175" y="1638300"/>
            <a:ext cx="182880" cy="1715770"/>
          </a:xfrm>
          <a:custGeom>
            <a:avLst/>
            <a:gdLst/>
            <a:ahLst/>
            <a:cxnLst/>
            <a:rect l="l" t="t" r="r" b="b"/>
            <a:pathLst>
              <a:path w="182879" h="1715770">
                <a:moveTo>
                  <a:pt x="0" y="0"/>
                </a:moveTo>
                <a:lnTo>
                  <a:pt x="182879" y="0"/>
                </a:lnTo>
                <a:lnTo>
                  <a:pt x="182879" y="1715770"/>
                </a:lnTo>
                <a:lnTo>
                  <a:pt x="0" y="171577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3929" y="3263900"/>
            <a:ext cx="182880" cy="15240"/>
          </a:xfrm>
          <a:custGeom>
            <a:avLst/>
            <a:gdLst/>
            <a:ahLst/>
            <a:cxnLst/>
            <a:rect l="l" t="t" r="r" b="b"/>
            <a:pathLst>
              <a:path w="182879" h="15239">
                <a:moveTo>
                  <a:pt x="0" y="15240"/>
                </a:moveTo>
                <a:lnTo>
                  <a:pt x="182879" y="15240"/>
                </a:lnTo>
                <a:lnTo>
                  <a:pt x="182879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2C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9400" y="329310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9144">
            <a:solidFill>
              <a:srgbClr val="2C00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4234" y="2966720"/>
            <a:ext cx="182880" cy="12700"/>
          </a:xfrm>
          <a:custGeom>
            <a:avLst/>
            <a:gdLst/>
            <a:ahLst/>
            <a:cxnLst/>
            <a:rect l="l" t="t" r="r" b="b"/>
            <a:pathLst>
              <a:path w="182879" h="12700">
                <a:moveTo>
                  <a:pt x="0" y="12700"/>
                </a:moveTo>
                <a:lnTo>
                  <a:pt x="182879" y="12700"/>
                </a:lnTo>
                <a:lnTo>
                  <a:pt x="18287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2C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99705" y="295973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6096">
            <a:solidFill>
              <a:srgbClr val="2C00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5175" y="163576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4572">
            <a:solidFill>
              <a:srgbClr val="2C00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39484" y="3259454"/>
            <a:ext cx="192405" cy="24765"/>
          </a:xfrm>
          <a:custGeom>
            <a:avLst/>
            <a:gdLst/>
            <a:ahLst/>
            <a:cxnLst/>
            <a:rect l="l" t="t" r="r" b="b"/>
            <a:pathLst>
              <a:path w="192404" h="24764">
                <a:moveTo>
                  <a:pt x="0" y="24765"/>
                </a:moveTo>
                <a:lnTo>
                  <a:pt x="192404" y="24765"/>
                </a:lnTo>
                <a:lnTo>
                  <a:pt x="192404" y="0"/>
                </a:lnTo>
                <a:lnTo>
                  <a:pt x="0" y="0"/>
                </a:lnTo>
                <a:lnTo>
                  <a:pt x="0" y="24765"/>
                </a:lnTo>
                <a:close/>
              </a:path>
            </a:pathLst>
          </a:custGeom>
          <a:solidFill>
            <a:srgbClr val="2C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4955" y="3293109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18288">
            <a:solidFill>
              <a:srgbClr val="2C00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9790" y="2962275"/>
            <a:ext cx="192405" cy="20955"/>
          </a:xfrm>
          <a:custGeom>
            <a:avLst/>
            <a:gdLst/>
            <a:ahLst/>
            <a:cxnLst/>
            <a:rect l="l" t="t" r="r" b="b"/>
            <a:pathLst>
              <a:path w="192404" h="20955">
                <a:moveTo>
                  <a:pt x="0" y="20954"/>
                </a:moveTo>
                <a:lnTo>
                  <a:pt x="192404" y="20954"/>
                </a:lnTo>
                <a:lnTo>
                  <a:pt x="192404" y="0"/>
                </a:lnTo>
                <a:lnTo>
                  <a:pt x="0" y="0"/>
                </a:lnTo>
                <a:lnTo>
                  <a:pt x="0" y="20954"/>
                </a:lnTo>
                <a:close/>
              </a:path>
            </a:pathLst>
          </a:custGeom>
          <a:solidFill>
            <a:srgbClr val="2C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95259" y="2959100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15240">
            <a:solidFill>
              <a:srgbClr val="2C00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0730" y="1628775"/>
            <a:ext cx="191770" cy="13335"/>
          </a:xfrm>
          <a:custGeom>
            <a:avLst/>
            <a:gdLst/>
            <a:ahLst/>
            <a:cxnLst/>
            <a:rect l="l" t="t" r="r" b="b"/>
            <a:pathLst>
              <a:path w="191770" h="13335">
                <a:moveTo>
                  <a:pt x="0" y="13334"/>
                </a:moveTo>
                <a:lnTo>
                  <a:pt x="191770" y="13334"/>
                </a:lnTo>
                <a:lnTo>
                  <a:pt x="191770" y="0"/>
                </a:lnTo>
                <a:lnTo>
                  <a:pt x="0" y="0"/>
                </a:lnTo>
                <a:lnTo>
                  <a:pt x="0" y="13334"/>
                </a:lnTo>
                <a:close/>
              </a:path>
            </a:pathLst>
          </a:custGeom>
          <a:solidFill>
            <a:srgbClr val="2C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66890" y="1742439"/>
            <a:ext cx="1484630" cy="1355725"/>
          </a:xfrm>
          <a:custGeom>
            <a:avLst/>
            <a:gdLst/>
            <a:ahLst/>
            <a:cxnLst/>
            <a:rect l="l" t="t" r="r" b="b"/>
            <a:pathLst>
              <a:path w="1484629" h="1355725">
                <a:moveTo>
                  <a:pt x="1269364" y="0"/>
                </a:moveTo>
                <a:lnTo>
                  <a:pt x="1320164" y="56514"/>
                </a:lnTo>
                <a:lnTo>
                  <a:pt x="0" y="1242060"/>
                </a:lnTo>
                <a:lnTo>
                  <a:pt x="102234" y="1355725"/>
                </a:lnTo>
                <a:lnTo>
                  <a:pt x="1421764" y="170180"/>
                </a:lnTo>
                <a:lnTo>
                  <a:pt x="1475739" y="170180"/>
                </a:lnTo>
                <a:lnTo>
                  <a:pt x="1484629" y="11430"/>
                </a:lnTo>
                <a:lnTo>
                  <a:pt x="1269364" y="0"/>
                </a:lnTo>
                <a:close/>
              </a:path>
              <a:path w="1484629" h="1355725">
                <a:moveTo>
                  <a:pt x="1475739" y="170180"/>
                </a:moveTo>
                <a:lnTo>
                  <a:pt x="1421764" y="170180"/>
                </a:lnTo>
                <a:lnTo>
                  <a:pt x="1473200" y="226695"/>
                </a:lnTo>
                <a:lnTo>
                  <a:pt x="1475739" y="170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77229" y="1539239"/>
            <a:ext cx="1857375" cy="928369"/>
          </a:xfrm>
          <a:custGeom>
            <a:avLst/>
            <a:gdLst/>
            <a:ahLst/>
            <a:cxnLst/>
            <a:rect l="l" t="t" r="r" b="b"/>
            <a:pathLst>
              <a:path w="1857375" h="928369">
                <a:moveTo>
                  <a:pt x="1523365" y="0"/>
                </a:moveTo>
                <a:lnTo>
                  <a:pt x="154940" y="0"/>
                </a:lnTo>
                <a:lnTo>
                  <a:pt x="106045" y="7620"/>
                </a:lnTo>
                <a:lnTo>
                  <a:pt x="63500" y="29845"/>
                </a:lnTo>
                <a:lnTo>
                  <a:pt x="29845" y="63500"/>
                </a:lnTo>
                <a:lnTo>
                  <a:pt x="8255" y="106045"/>
                </a:lnTo>
                <a:lnTo>
                  <a:pt x="0" y="154939"/>
                </a:lnTo>
                <a:lnTo>
                  <a:pt x="0" y="773430"/>
                </a:lnTo>
                <a:lnTo>
                  <a:pt x="8255" y="822325"/>
                </a:lnTo>
                <a:lnTo>
                  <a:pt x="29845" y="864870"/>
                </a:lnTo>
                <a:lnTo>
                  <a:pt x="63500" y="898525"/>
                </a:lnTo>
                <a:lnTo>
                  <a:pt x="106045" y="920114"/>
                </a:lnTo>
                <a:lnTo>
                  <a:pt x="154940" y="928370"/>
                </a:lnTo>
                <a:lnTo>
                  <a:pt x="1523365" y="928370"/>
                </a:lnTo>
                <a:lnTo>
                  <a:pt x="1572260" y="920114"/>
                </a:lnTo>
                <a:lnTo>
                  <a:pt x="1614804" y="898525"/>
                </a:lnTo>
                <a:lnTo>
                  <a:pt x="1648460" y="864870"/>
                </a:lnTo>
                <a:lnTo>
                  <a:pt x="1670050" y="822325"/>
                </a:lnTo>
                <a:lnTo>
                  <a:pt x="1678304" y="773430"/>
                </a:lnTo>
                <a:lnTo>
                  <a:pt x="1828800" y="773430"/>
                </a:lnTo>
                <a:lnTo>
                  <a:pt x="1678304" y="541655"/>
                </a:lnTo>
                <a:lnTo>
                  <a:pt x="1678304" y="154939"/>
                </a:lnTo>
                <a:lnTo>
                  <a:pt x="1670050" y="106045"/>
                </a:lnTo>
                <a:lnTo>
                  <a:pt x="1648460" y="63500"/>
                </a:lnTo>
                <a:lnTo>
                  <a:pt x="1614804" y="29845"/>
                </a:lnTo>
                <a:lnTo>
                  <a:pt x="1572260" y="7620"/>
                </a:lnTo>
                <a:lnTo>
                  <a:pt x="1523365" y="0"/>
                </a:lnTo>
                <a:close/>
              </a:path>
              <a:path w="1857375" h="928369">
                <a:moveTo>
                  <a:pt x="1828800" y="773430"/>
                </a:moveTo>
                <a:lnTo>
                  <a:pt x="1678304" y="773430"/>
                </a:lnTo>
                <a:lnTo>
                  <a:pt x="1857375" y="817245"/>
                </a:lnTo>
                <a:lnTo>
                  <a:pt x="1828800" y="773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7229" y="1539239"/>
            <a:ext cx="1857375" cy="928369"/>
          </a:xfrm>
          <a:custGeom>
            <a:avLst/>
            <a:gdLst/>
            <a:ahLst/>
            <a:cxnLst/>
            <a:rect l="l" t="t" r="r" b="b"/>
            <a:pathLst>
              <a:path w="1857375" h="928369">
                <a:moveTo>
                  <a:pt x="0" y="154939"/>
                </a:moveTo>
                <a:lnTo>
                  <a:pt x="8255" y="106045"/>
                </a:lnTo>
                <a:lnTo>
                  <a:pt x="29845" y="63500"/>
                </a:lnTo>
                <a:lnTo>
                  <a:pt x="63500" y="29845"/>
                </a:lnTo>
                <a:lnTo>
                  <a:pt x="106045" y="7620"/>
                </a:lnTo>
                <a:lnTo>
                  <a:pt x="154940" y="0"/>
                </a:lnTo>
                <a:lnTo>
                  <a:pt x="979170" y="0"/>
                </a:lnTo>
                <a:lnTo>
                  <a:pt x="1398270" y="0"/>
                </a:lnTo>
                <a:lnTo>
                  <a:pt x="1523365" y="0"/>
                </a:lnTo>
                <a:lnTo>
                  <a:pt x="1572260" y="7620"/>
                </a:lnTo>
                <a:lnTo>
                  <a:pt x="1614804" y="29845"/>
                </a:lnTo>
                <a:lnTo>
                  <a:pt x="1648460" y="63500"/>
                </a:lnTo>
                <a:lnTo>
                  <a:pt x="1670050" y="106045"/>
                </a:lnTo>
                <a:lnTo>
                  <a:pt x="1678304" y="154939"/>
                </a:lnTo>
                <a:lnTo>
                  <a:pt x="1678304" y="541655"/>
                </a:lnTo>
                <a:lnTo>
                  <a:pt x="1857375" y="817245"/>
                </a:lnTo>
                <a:lnTo>
                  <a:pt x="1678304" y="773430"/>
                </a:lnTo>
                <a:lnTo>
                  <a:pt x="1670050" y="822325"/>
                </a:lnTo>
                <a:lnTo>
                  <a:pt x="1648460" y="864870"/>
                </a:lnTo>
                <a:lnTo>
                  <a:pt x="1614804" y="898525"/>
                </a:lnTo>
                <a:lnTo>
                  <a:pt x="1572260" y="920114"/>
                </a:lnTo>
                <a:lnTo>
                  <a:pt x="1523365" y="928370"/>
                </a:lnTo>
                <a:lnTo>
                  <a:pt x="1398270" y="928370"/>
                </a:lnTo>
                <a:lnTo>
                  <a:pt x="979170" y="928370"/>
                </a:lnTo>
                <a:lnTo>
                  <a:pt x="154940" y="928370"/>
                </a:lnTo>
                <a:lnTo>
                  <a:pt x="106045" y="920114"/>
                </a:lnTo>
                <a:lnTo>
                  <a:pt x="63500" y="898525"/>
                </a:lnTo>
                <a:lnTo>
                  <a:pt x="29845" y="864870"/>
                </a:lnTo>
                <a:lnTo>
                  <a:pt x="8255" y="822325"/>
                </a:lnTo>
                <a:lnTo>
                  <a:pt x="0" y="773430"/>
                </a:lnTo>
                <a:lnTo>
                  <a:pt x="0" y="541655"/>
                </a:lnTo>
                <a:lnTo>
                  <a:pt x="0" y="154939"/>
                </a:lnTo>
                <a:close/>
              </a:path>
            </a:pathLst>
          </a:custGeom>
          <a:ln w="9143">
            <a:solidFill>
              <a:srgbClr val="FF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1754" y="3662045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20">
                <a:moveTo>
                  <a:pt x="0" y="83819"/>
                </a:moveTo>
                <a:lnTo>
                  <a:pt x="82550" y="83819"/>
                </a:lnTo>
                <a:lnTo>
                  <a:pt x="8255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C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21754" y="3662045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20">
                <a:moveTo>
                  <a:pt x="0" y="83819"/>
                </a:moveTo>
                <a:lnTo>
                  <a:pt x="82550" y="83819"/>
                </a:lnTo>
                <a:lnTo>
                  <a:pt x="8255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4">
            <a:solidFill>
              <a:srgbClr val="C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7430" y="366204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819"/>
                </a:moveTo>
                <a:lnTo>
                  <a:pt x="83820" y="83819"/>
                </a:lnTo>
                <a:lnTo>
                  <a:pt x="8382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2C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77430" y="366204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819"/>
                </a:moveTo>
                <a:lnTo>
                  <a:pt x="83820" y="83819"/>
                </a:lnTo>
                <a:lnTo>
                  <a:pt x="8382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9143">
            <a:solidFill>
              <a:srgbClr val="2C00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5084" y="711200"/>
            <a:ext cx="3898900" cy="3302635"/>
          </a:xfrm>
          <a:custGeom>
            <a:avLst/>
            <a:gdLst/>
            <a:ahLst/>
            <a:cxnLst/>
            <a:rect l="l" t="t" r="r" b="b"/>
            <a:pathLst>
              <a:path w="3898900" h="3302635">
                <a:moveTo>
                  <a:pt x="0" y="3302635"/>
                </a:moveTo>
                <a:lnTo>
                  <a:pt x="3898899" y="3302635"/>
                </a:lnTo>
                <a:lnTo>
                  <a:pt x="3898899" y="0"/>
                </a:lnTo>
                <a:lnTo>
                  <a:pt x="0" y="0"/>
                </a:lnTo>
                <a:lnTo>
                  <a:pt x="0" y="33026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8100" y="4010659"/>
            <a:ext cx="3924300" cy="16510"/>
          </a:xfrm>
          <a:custGeom>
            <a:avLst/>
            <a:gdLst/>
            <a:ahLst/>
            <a:cxnLst/>
            <a:rect l="l" t="t" r="r" b="b"/>
            <a:pathLst>
              <a:path w="3924300" h="16510">
                <a:moveTo>
                  <a:pt x="0" y="0"/>
                </a:moveTo>
                <a:lnTo>
                  <a:pt x="3924300" y="1650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504" y="1352251"/>
            <a:ext cx="583565" cy="41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32205" y="1461471"/>
            <a:ext cx="583565" cy="41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584" y="1914861"/>
            <a:ext cx="583565" cy="41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23339" y="1936451"/>
            <a:ext cx="583565" cy="41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6280" y="1651000"/>
            <a:ext cx="583565" cy="422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52295" y="1525905"/>
            <a:ext cx="657225" cy="476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80589" y="1456689"/>
            <a:ext cx="320039" cy="262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22500" y="2075179"/>
            <a:ext cx="22225" cy="1021715"/>
          </a:xfrm>
          <a:custGeom>
            <a:avLst/>
            <a:gdLst/>
            <a:ahLst/>
            <a:cxnLst/>
            <a:rect l="l" t="t" r="r" b="b"/>
            <a:pathLst>
              <a:path w="22225" h="1021714">
                <a:moveTo>
                  <a:pt x="0" y="0"/>
                </a:moveTo>
                <a:lnTo>
                  <a:pt x="22225" y="1021715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23185" y="4632686"/>
            <a:ext cx="654685" cy="4714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80689" y="4424045"/>
            <a:ext cx="320039" cy="2609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4814" y="1932939"/>
            <a:ext cx="86995" cy="2458085"/>
          </a:xfrm>
          <a:custGeom>
            <a:avLst/>
            <a:gdLst/>
            <a:ahLst/>
            <a:cxnLst/>
            <a:rect l="l" t="t" r="r" b="b"/>
            <a:pathLst>
              <a:path w="86994" h="2458085">
                <a:moveTo>
                  <a:pt x="0" y="2370455"/>
                </a:moveTo>
                <a:lnTo>
                  <a:pt x="41910" y="2458085"/>
                </a:lnTo>
                <a:lnTo>
                  <a:pt x="79375" y="2385695"/>
                </a:lnTo>
                <a:lnTo>
                  <a:pt x="28575" y="2385695"/>
                </a:lnTo>
                <a:lnTo>
                  <a:pt x="28575" y="2371090"/>
                </a:lnTo>
                <a:lnTo>
                  <a:pt x="0" y="2370455"/>
                </a:lnTo>
                <a:close/>
              </a:path>
              <a:path w="86994" h="2458085">
                <a:moveTo>
                  <a:pt x="28575" y="2371090"/>
                </a:moveTo>
                <a:lnTo>
                  <a:pt x="28575" y="2385695"/>
                </a:lnTo>
                <a:lnTo>
                  <a:pt x="57785" y="2385695"/>
                </a:lnTo>
                <a:lnTo>
                  <a:pt x="57785" y="2371725"/>
                </a:lnTo>
                <a:lnTo>
                  <a:pt x="28575" y="2371090"/>
                </a:lnTo>
                <a:close/>
              </a:path>
              <a:path w="86994" h="2458085">
                <a:moveTo>
                  <a:pt x="86360" y="2371725"/>
                </a:moveTo>
                <a:lnTo>
                  <a:pt x="57785" y="2371725"/>
                </a:lnTo>
                <a:lnTo>
                  <a:pt x="57785" y="2385695"/>
                </a:lnTo>
                <a:lnTo>
                  <a:pt x="79375" y="2385695"/>
                </a:lnTo>
                <a:lnTo>
                  <a:pt x="86360" y="2371725"/>
                </a:lnTo>
                <a:close/>
              </a:path>
              <a:path w="86994" h="2458085">
                <a:moveTo>
                  <a:pt x="57785" y="0"/>
                </a:moveTo>
                <a:lnTo>
                  <a:pt x="28575" y="2371090"/>
                </a:lnTo>
                <a:lnTo>
                  <a:pt x="57785" y="2371725"/>
                </a:lnTo>
                <a:lnTo>
                  <a:pt x="86995" y="635"/>
                </a:lnTo>
                <a:lnTo>
                  <a:pt x="577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14295" y="2522220"/>
            <a:ext cx="0" cy="626110"/>
          </a:xfrm>
          <a:custGeom>
            <a:avLst/>
            <a:gdLst/>
            <a:ahLst/>
            <a:cxnLst/>
            <a:rect l="l" t="t" r="r" b="b"/>
            <a:pathLst>
              <a:path h="626110">
                <a:moveTo>
                  <a:pt x="0" y="0"/>
                </a:moveTo>
                <a:lnTo>
                  <a:pt x="0" y="626109"/>
                </a:lnTo>
              </a:path>
            </a:pathLst>
          </a:custGeom>
          <a:ln w="32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14295" y="3425825"/>
            <a:ext cx="0" cy="130175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175"/>
                </a:lnTo>
              </a:path>
            </a:pathLst>
          </a:custGeom>
          <a:ln w="32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1980" y="2426970"/>
            <a:ext cx="746760" cy="1877695"/>
          </a:xfrm>
          <a:custGeom>
            <a:avLst/>
            <a:gdLst/>
            <a:ahLst/>
            <a:cxnLst/>
            <a:rect l="l" t="t" r="r" b="b"/>
            <a:pathLst>
              <a:path w="746760" h="1877695">
                <a:moveTo>
                  <a:pt x="86995" y="1595754"/>
                </a:moveTo>
                <a:lnTo>
                  <a:pt x="0" y="1595754"/>
                </a:lnTo>
                <a:lnTo>
                  <a:pt x="43179" y="1682749"/>
                </a:lnTo>
                <a:lnTo>
                  <a:pt x="80010" y="1610359"/>
                </a:lnTo>
                <a:lnTo>
                  <a:pt x="86995" y="1595754"/>
                </a:lnTo>
                <a:close/>
              </a:path>
              <a:path w="746760" h="1877695">
                <a:moveTo>
                  <a:pt x="62229" y="160019"/>
                </a:moveTo>
                <a:lnTo>
                  <a:pt x="33654" y="160019"/>
                </a:lnTo>
                <a:lnTo>
                  <a:pt x="29210" y="1595754"/>
                </a:lnTo>
                <a:lnTo>
                  <a:pt x="58420" y="1595754"/>
                </a:lnTo>
                <a:lnTo>
                  <a:pt x="62229" y="160019"/>
                </a:lnTo>
                <a:close/>
              </a:path>
              <a:path w="746760" h="1877695">
                <a:moveTo>
                  <a:pt x="316864" y="1790699"/>
                </a:moveTo>
                <a:lnTo>
                  <a:pt x="229870" y="1790699"/>
                </a:lnTo>
                <a:lnTo>
                  <a:pt x="273685" y="1877694"/>
                </a:lnTo>
                <a:lnTo>
                  <a:pt x="309880" y="1805304"/>
                </a:lnTo>
                <a:lnTo>
                  <a:pt x="316864" y="1790699"/>
                </a:lnTo>
                <a:close/>
              </a:path>
              <a:path w="746760" h="1877695">
                <a:moveTo>
                  <a:pt x="288289" y="277494"/>
                </a:moveTo>
                <a:lnTo>
                  <a:pt x="259079" y="277494"/>
                </a:lnTo>
                <a:lnTo>
                  <a:pt x="259079" y="1790699"/>
                </a:lnTo>
                <a:lnTo>
                  <a:pt x="288289" y="1790699"/>
                </a:lnTo>
                <a:lnTo>
                  <a:pt x="288289" y="277494"/>
                </a:lnTo>
                <a:close/>
              </a:path>
              <a:path w="746760" h="1877695">
                <a:moveTo>
                  <a:pt x="746760" y="1659889"/>
                </a:moveTo>
                <a:lnTo>
                  <a:pt x="659765" y="1659889"/>
                </a:lnTo>
                <a:lnTo>
                  <a:pt x="703580" y="1746884"/>
                </a:lnTo>
                <a:lnTo>
                  <a:pt x="739775" y="1674494"/>
                </a:lnTo>
                <a:lnTo>
                  <a:pt x="746760" y="1659889"/>
                </a:lnTo>
                <a:close/>
              </a:path>
              <a:path w="746760" h="1877695">
                <a:moveTo>
                  <a:pt x="717550" y="0"/>
                </a:moveTo>
                <a:lnTo>
                  <a:pt x="688975" y="0"/>
                </a:lnTo>
                <a:lnTo>
                  <a:pt x="688975" y="1659889"/>
                </a:lnTo>
                <a:lnTo>
                  <a:pt x="717550" y="1659889"/>
                </a:lnTo>
                <a:lnTo>
                  <a:pt x="7175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315" y="3094989"/>
            <a:ext cx="3705225" cy="449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49450" y="2870200"/>
            <a:ext cx="951865" cy="232410"/>
          </a:xfrm>
          <a:custGeom>
            <a:avLst/>
            <a:gdLst/>
            <a:ahLst/>
            <a:cxnLst/>
            <a:rect l="l" t="t" r="r" b="b"/>
            <a:pathLst>
              <a:path w="951864" h="232410">
                <a:moveTo>
                  <a:pt x="114228" y="79375"/>
                </a:moveTo>
                <a:lnTo>
                  <a:pt x="63500" y="79375"/>
                </a:lnTo>
                <a:lnTo>
                  <a:pt x="286385" y="232410"/>
                </a:lnTo>
                <a:lnTo>
                  <a:pt x="302894" y="208914"/>
                </a:lnTo>
                <a:lnTo>
                  <a:pt x="114228" y="79375"/>
                </a:lnTo>
                <a:close/>
              </a:path>
              <a:path w="951864" h="232410">
                <a:moveTo>
                  <a:pt x="0" y="18414"/>
                </a:moveTo>
                <a:lnTo>
                  <a:pt x="46989" y="103504"/>
                </a:lnTo>
                <a:lnTo>
                  <a:pt x="63500" y="79375"/>
                </a:lnTo>
                <a:lnTo>
                  <a:pt x="114228" y="79375"/>
                </a:lnTo>
                <a:lnTo>
                  <a:pt x="80010" y="55879"/>
                </a:lnTo>
                <a:lnTo>
                  <a:pt x="85725" y="47625"/>
                </a:lnTo>
                <a:lnTo>
                  <a:pt x="95885" y="31750"/>
                </a:lnTo>
                <a:lnTo>
                  <a:pt x="0" y="18414"/>
                </a:lnTo>
                <a:close/>
              </a:path>
              <a:path w="951864" h="232410">
                <a:moveTo>
                  <a:pt x="951864" y="0"/>
                </a:moveTo>
                <a:lnTo>
                  <a:pt x="855980" y="14604"/>
                </a:lnTo>
                <a:lnTo>
                  <a:pt x="872489" y="38735"/>
                </a:lnTo>
                <a:lnTo>
                  <a:pt x="663575" y="185420"/>
                </a:lnTo>
                <a:lnTo>
                  <a:pt x="680085" y="208914"/>
                </a:lnTo>
                <a:lnTo>
                  <a:pt x="889635" y="62229"/>
                </a:lnTo>
                <a:lnTo>
                  <a:pt x="918693" y="62229"/>
                </a:lnTo>
                <a:lnTo>
                  <a:pt x="951864" y="0"/>
                </a:lnTo>
                <a:close/>
              </a:path>
              <a:path w="951864" h="232410">
                <a:moveTo>
                  <a:pt x="918693" y="62229"/>
                </a:moveTo>
                <a:lnTo>
                  <a:pt x="889635" y="62229"/>
                </a:lnTo>
                <a:lnTo>
                  <a:pt x="906144" y="85725"/>
                </a:lnTo>
                <a:lnTo>
                  <a:pt x="918693" y="622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2236" y="4193540"/>
            <a:ext cx="583565" cy="4229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3935" y="4307541"/>
            <a:ext cx="583565" cy="41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315" y="4760296"/>
            <a:ext cx="583565" cy="41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5069" y="4782521"/>
            <a:ext cx="583565" cy="41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8009" y="4496434"/>
            <a:ext cx="583565" cy="4229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9240" y="3148329"/>
            <a:ext cx="3625850" cy="277495"/>
          </a:xfrm>
          <a:custGeom>
            <a:avLst/>
            <a:gdLst/>
            <a:ahLst/>
            <a:cxnLst/>
            <a:rect l="l" t="t" r="r" b="b"/>
            <a:pathLst>
              <a:path w="3625850" h="277495">
                <a:moveTo>
                  <a:pt x="0" y="277495"/>
                </a:moveTo>
                <a:lnTo>
                  <a:pt x="3625850" y="277495"/>
                </a:lnTo>
                <a:lnTo>
                  <a:pt x="3625850" y="0"/>
                </a:lnTo>
                <a:lnTo>
                  <a:pt x="0" y="0"/>
                </a:lnTo>
                <a:lnTo>
                  <a:pt x="0" y="277495"/>
                </a:lnTo>
                <a:close/>
              </a:path>
            </a:pathLst>
          </a:custGeom>
          <a:solidFill>
            <a:srgbClr val="FFF4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62835" y="2034539"/>
            <a:ext cx="656589" cy="4756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91129" y="1965960"/>
            <a:ext cx="320039" cy="262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2000" y="4790440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>
                <a:moveTo>
                  <a:pt x="0" y="0"/>
                </a:moveTo>
                <a:lnTo>
                  <a:pt x="182435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37279" y="4981575"/>
            <a:ext cx="5408295" cy="1685289"/>
          </a:xfrm>
          <a:custGeom>
            <a:avLst/>
            <a:gdLst/>
            <a:ahLst/>
            <a:cxnLst/>
            <a:rect l="l" t="t" r="r" b="b"/>
            <a:pathLst>
              <a:path w="5408295" h="1685290">
                <a:moveTo>
                  <a:pt x="1127125" y="282575"/>
                </a:moveTo>
                <a:lnTo>
                  <a:pt x="1344930" y="609600"/>
                </a:lnTo>
                <a:lnTo>
                  <a:pt x="293370" y="645160"/>
                </a:lnTo>
                <a:lnTo>
                  <a:pt x="985520" y="904240"/>
                </a:lnTo>
                <a:lnTo>
                  <a:pt x="0" y="1004569"/>
                </a:lnTo>
                <a:lnTo>
                  <a:pt x="833755" y="1198880"/>
                </a:lnTo>
                <a:lnTo>
                  <a:pt x="321945" y="1390650"/>
                </a:lnTo>
                <a:lnTo>
                  <a:pt x="1203325" y="1423035"/>
                </a:lnTo>
                <a:lnTo>
                  <a:pt x="1231265" y="1685289"/>
                </a:lnTo>
                <a:lnTo>
                  <a:pt x="1884680" y="1414145"/>
                </a:lnTo>
                <a:lnTo>
                  <a:pt x="2377440" y="1414145"/>
                </a:lnTo>
                <a:lnTo>
                  <a:pt x="2472055" y="1355090"/>
                </a:lnTo>
                <a:lnTo>
                  <a:pt x="2979420" y="1355090"/>
                </a:lnTo>
                <a:lnTo>
                  <a:pt x="3049904" y="1243330"/>
                </a:lnTo>
                <a:lnTo>
                  <a:pt x="3705225" y="1243330"/>
                </a:lnTo>
                <a:lnTo>
                  <a:pt x="3665854" y="1119505"/>
                </a:lnTo>
                <a:lnTo>
                  <a:pt x="4485640" y="1119505"/>
                </a:lnTo>
                <a:lnTo>
                  <a:pt x="4101465" y="960119"/>
                </a:lnTo>
                <a:lnTo>
                  <a:pt x="4574540" y="880744"/>
                </a:lnTo>
                <a:lnTo>
                  <a:pt x="4253230" y="733425"/>
                </a:lnTo>
                <a:lnTo>
                  <a:pt x="5408295" y="518159"/>
                </a:lnTo>
                <a:lnTo>
                  <a:pt x="4101465" y="509269"/>
                </a:lnTo>
                <a:lnTo>
                  <a:pt x="4119879" y="497840"/>
                </a:lnTo>
                <a:lnTo>
                  <a:pt x="2140585" y="497840"/>
                </a:lnTo>
                <a:lnTo>
                  <a:pt x="1127125" y="282575"/>
                </a:lnTo>
                <a:close/>
              </a:path>
              <a:path w="5408295" h="1685290">
                <a:moveTo>
                  <a:pt x="2377440" y="1414145"/>
                </a:moveTo>
                <a:lnTo>
                  <a:pt x="1884680" y="1414145"/>
                </a:lnTo>
                <a:lnTo>
                  <a:pt x="2178050" y="1537970"/>
                </a:lnTo>
                <a:lnTo>
                  <a:pt x="2377440" y="1414145"/>
                </a:lnTo>
                <a:close/>
              </a:path>
              <a:path w="5408295" h="1685290">
                <a:moveTo>
                  <a:pt x="2979420" y="1355090"/>
                </a:moveTo>
                <a:lnTo>
                  <a:pt x="2472055" y="1355090"/>
                </a:lnTo>
                <a:lnTo>
                  <a:pt x="2907665" y="1470025"/>
                </a:lnTo>
                <a:lnTo>
                  <a:pt x="2979420" y="1355090"/>
                </a:lnTo>
                <a:close/>
              </a:path>
              <a:path w="5408295" h="1685290">
                <a:moveTo>
                  <a:pt x="3705225" y="1243330"/>
                </a:moveTo>
                <a:lnTo>
                  <a:pt x="3049904" y="1243330"/>
                </a:lnTo>
                <a:lnTo>
                  <a:pt x="3741420" y="1355090"/>
                </a:lnTo>
                <a:lnTo>
                  <a:pt x="3705225" y="1243330"/>
                </a:lnTo>
                <a:close/>
              </a:path>
              <a:path w="5408295" h="1685290">
                <a:moveTo>
                  <a:pt x="4485640" y="1119505"/>
                </a:moveTo>
                <a:lnTo>
                  <a:pt x="3665854" y="1119505"/>
                </a:lnTo>
                <a:lnTo>
                  <a:pt x="4726940" y="1219835"/>
                </a:lnTo>
                <a:lnTo>
                  <a:pt x="4485640" y="1119505"/>
                </a:lnTo>
                <a:close/>
              </a:path>
              <a:path w="5408295" h="1685290">
                <a:moveTo>
                  <a:pt x="2434590" y="146685"/>
                </a:moveTo>
                <a:lnTo>
                  <a:pt x="2140585" y="497840"/>
                </a:lnTo>
                <a:lnTo>
                  <a:pt x="4119879" y="497840"/>
                </a:lnTo>
                <a:lnTo>
                  <a:pt x="4192904" y="450850"/>
                </a:lnTo>
                <a:lnTo>
                  <a:pt x="3636645" y="450850"/>
                </a:lnTo>
                <a:lnTo>
                  <a:pt x="3653154" y="338455"/>
                </a:lnTo>
                <a:lnTo>
                  <a:pt x="2870200" y="338455"/>
                </a:lnTo>
                <a:lnTo>
                  <a:pt x="2434590" y="146685"/>
                </a:lnTo>
                <a:close/>
              </a:path>
              <a:path w="5408295" h="1685290">
                <a:moveTo>
                  <a:pt x="4509135" y="247014"/>
                </a:moveTo>
                <a:lnTo>
                  <a:pt x="3636645" y="450850"/>
                </a:lnTo>
                <a:lnTo>
                  <a:pt x="4192904" y="450850"/>
                </a:lnTo>
                <a:lnTo>
                  <a:pt x="4509135" y="247014"/>
                </a:lnTo>
                <a:close/>
              </a:path>
              <a:path w="5408295" h="1685290">
                <a:moveTo>
                  <a:pt x="3703320" y="0"/>
                </a:moveTo>
                <a:lnTo>
                  <a:pt x="2870200" y="338455"/>
                </a:lnTo>
                <a:lnTo>
                  <a:pt x="3653154" y="338455"/>
                </a:lnTo>
                <a:lnTo>
                  <a:pt x="3703320" y="0"/>
                </a:lnTo>
                <a:close/>
              </a:path>
            </a:pathLst>
          </a:custGeom>
          <a:solidFill>
            <a:srgbClr val="E01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0020" y="779780"/>
            <a:ext cx="4904105" cy="368935"/>
          </a:xfrm>
          <a:custGeom>
            <a:avLst/>
            <a:gdLst/>
            <a:ahLst/>
            <a:cxnLst/>
            <a:rect l="l" t="t" r="r" b="b"/>
            <a:pathLst>
              <a:path w="4904105" h="368934">
                <a:moveTo>
                  <a:pt x="4904105" y="0"/>
                </a:moveTo>
                <a:lnTo>
                  <a:pt x="0" y="0"/>
                </a:lnTo>
                <a:lnTo>
                  <a:pt x="0" y="368935"/>
                </a:lnTo>
                <a:lnTo>
                  <a:pt x="4904105" y="368935"/>
                </a:lnTo>
                <a:lnTo>
                  <a:pt x="4904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60009" y="1104264"/>
            <a:ext cx="1199515" cy="277495"/>
          </a:xfrm>
          <a:custGeom>
            <a:avLst/>
            <a:gdLst/>
            <a:ahLst/>
            <a:cxnLst/>
            <a:rect l="l" t="t" r="r" b="b"/>
            <a:pathLst>
              <a:path w="1199514" h="277494">
                <a:moveTo>
                  <a:pt x="1199514" y="0"/>
                </a:moveTo>
                <a:lnTo>
                  <a:pt x="0" y="0"/>
                </a:lnTo>
                <a:lnTo>
                  <a:pt x="0" y="277495"/>
                </a:lnTo>
                <a:lnTo>
                  <a:pt x="1199514" y="277495"/>
                </a:lnTo>
                <a:lnTo>
                  <a:pt x="1199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50025" y="3585209"/>
            <a:ext cx="819785" cy="262255"/>
          </a:xfrm>
          <a:custGeom>
            <a:avLst/>
            <a:gdLst/>
            <a:ahLst/>
            <a:cxnLst/>
            <a:rect l="l" t="t" r="r" b="b"/>
            <a:pathLst>
              <a:path w="819784" h="262254">
                <a:moveTo>
                  <a:pt x="819784" y="0"/>
                </a:moveTo>
                <a:lnTo>
                  <a:pt x="0" y="0"/>
                </a:lnTo>
                <a:lnTo>
                  <a:pt x="0" y="262254"/>
                </a:lnTo>
                <a:lnTo>
                  <a:pt x="819784" y="262254"/>
                </a:lnTo>
                <a:lnTo>
                  <a:pt x="819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05700" y="3588384"/>
            <a:ext cx="982980" cy="260350"/>
          </a:xfrm>
          <a:custGeom>
            <a:avLst/>
            <a:gdLst/>
            <a:ahLst/>
            <a:cxnLst/>
            <a:rect l="l" t="t" r="r" b="b"/>
            <a:pathLst>
              <a:path w="982979" h="260350">
                <a:moveTo>
                  <a:pt x="982979" y="0"/>
                </a:moveTo>
                <a:lnTo>
                  <a:pt x="0" y="0"/>
                </a:lnTo>
                <a:lnTo>
                  <a:pt x="0" y="260350"/>
                </a:lnTo>
                <a:lnTo>
                  <a:pt x="982979" y="260350"/>
                </a:lnTo>
                <a:lnTo>
                  <a:pt x="982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44271" y="214376"/>
            <a:ext cx="594550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65"/>
              </a:lnSpc>
            </a:pPr>
            <a:r>
              <a:rPr spc="-25" dirty="0"/>
              <a:t>7. </a:t>
            </a:r>
            <a:r>
              <a:rPr sz="2600" dirty="0"/>
              <a:t>Trạng </a:t>
            </a:r>
            <a:r>
              <a:rPr sz="2600" spc="-10" dirty="0"/>
              <a:t>thái </a:t>
            </a:r>
            <a:r>
              <a:rPr sz="2600" dirty="0"/>
              <a:t>email có </a:t>
            </a:r>
            <a:r>
              <a:rPr sz="2600" spc="5" dirty="0"/>
              <a:t>hại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đến </a:t>
            </a:r>
            <a:r>
              <a:rPr sz="2600" u="heavy" dirty="0">
                <a:uFill>
                  <a:solidFill>
                    <a:srgbClr val="000000"/>
                  </a:solidFill>
                </a:uFill>
              </a:rPr>
              <a:t>công</a:t>
            </a:r>
            <a:r>
              <a:rPr sz="260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</a:rPr>
              <a:t>ty</a:t>
            </a:r>
            <a:endParaRPr sz="2600"/>
          </a:p>
        </p:txBody>
      </p:sp>
      <p:sp>
        <p:nvSpPr>
          <p:cNvPr id="72" name="object 72"/>
          <p:cNvSpPr txBox="1"/>
          <p:nvPr/>
        </p:nvSpPr>
        <p:spPr>
          <a:xfrm>
            <a:off x="238759" y="802893"/>
            <a:ext cx="4449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Đã </a:t>
            </a:r>
            <a:r>
              <a:rPr sz="1600" b="1" spc="-5" dirty="0">
                <a:latin typeface="Arial"/>
                <a:cs typeface="Arial"/>
              </a:rPr>
              <a:t>nhận được email bên ngoài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4.2</a:t>
            </a:r>
            <a:r>
              <a:rPr sz="16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triệu/tháng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16707" y="2235834"/>
            <a:ext cx="1415415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Email </a:t>
            </a:r>
            <a:r>
              <a:rPr sz="1800" b="1" dirty="0">
                <a:latin typeface="Arial"/>
                <a:cs typeface="Arial"/>
              </a:rPr>
              <a:t>có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hại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9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300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nghìn/ tháng</a:t>
            </a:r>
            <a:r>
              <a:rPr sz="1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bị 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chặn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97838" y="3639692"/>
            <a:ext cx="116205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5"/>
              </a:spcBef>
            </a:pPr>
            <a:r>
              <a:rPr sz="1400" b="1" spc="-5" dirty="0">
                <a:latin typeface="Arial"/>
                <a:cs typeface="Arial"/>
              </a:rPr>
              <a:t>Môi trường  trong công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39798" y="4804409"/>
            <a:ext cx="973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Đại lộ</a:t>
            </a:r>
            <a:r>
              <a:rPr sz="16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370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57270" y="3603116"/>
            <a:ext cx="5213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ồ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40934" y="3853053"/>
            <a:ext cx="35928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Số </a:t>
            </a:r>
            <a:r>
              <a:rPr sz="1600" b="1" spc="-5" dirty="0">
                <a:latin typeface="Arial"/>
                <a:cs typeface="Arial"/>
              </a:rPr>
              <a:t>lượng email có hại tăng lên, vì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sự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40934" y="4095369"/>
            <a:ext cx="3918585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tinh vi, email có hại đi </a:t>
            </a:r>
            <a:r>
              <a:rPr sz="1600" b="1" spc="-10" dirty="0">
                <a:latin typeface="Arial"/>
                <a:cs typeface="Arial"/>
              </a:rPr>
              <a:t>qua </a:t>
            </a:r>
            <a:r>
              <a:rPr sz="1600" b="1" dirty="0">
                <a:latin typeface="Arial"/>
                <a:cs typeface="Arial"/>
              </a:rPr>
              <a:t>tường </a:t>
            </a:r>
            <a:r>
              <a:rPr sz="1600" b="1" spc="-5" dirty="0">
                <a:latin typeface="Arial"/>
                <a:cs typeface="Arial"/>
              </a:rPr>
              <a:t>bảo vệ  tăng nhanh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chóng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89508" y="6106159"/>
            <a:ext cx="530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ười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02208" y="6342276"/>
            <a:ext cx="55880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20" dirty="0">
                <a:latin typeface="Arial"/>
                <a:cs typeface="Arial"/>
              </a:rPr>
              <a:t>dùng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47777" y="6372859"/>
            <a:ext cx="2819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ma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03805" y="5378907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email/tháng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02607" y="5243677"/>
            <a:ext cx="3542029" cy="9925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507365">
              <a:lnSpc>
                <a:spcPct val="104299"/>
              </a:lnSpc>
              <a:spcBef>
                <a:spcPts val="2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Hoạt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động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bạn  có thể là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cửa ngõ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để  nhiễm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virus.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875914" y="1337895"/>
            <a:ext cx="654685" cy="472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01670" y="1263903"/>
            <a:ext cx="320040" cy="262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239892" y="1125982"/>
            <a:ext cx="9156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(email/tháng)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539990" y="1077213"/>
            <a:ext cx="10331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Tăng</a:t>
            </a:r>
            <a:r>
              <a:rPr sz="1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nhanh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33831" y="3017901"/>
            <a:ext cx="34975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Bảo </a:t>
            </a:r>
            <a:r>
              <a:rPr sz="1200" b="1" dirty="0">
                <a:latin typeface="Arial"/>
                <a:cs typeface="Arial"/>
              </a:rPr>
              <a:t>vệ </a:t>
            </a:r>
            <a:r>
              <a:rPr sz="1200" b="1" spc="-5" dirty="0">
                <a:latin typeface="Arial"/>
                <a:cs typeface="Arial"/>
              </a:rPr>
              <a:t>chống </a:t>
            </a:r>
            <a:r>
              <a:rPr sz="1200" b="1" dirty="0">
                <a:latin typeface="Arial"/>
                <a:cs typeface="Arial"/>
              </a:rPr>
              <a:t>lại </a:t>
            </a:r>
            <a:r>
              <a:rPr sz="1200" b="1" spc="-5" dirty="0">
                <a:latin typeface="Arial"/>
                <a:cs typeface="Arial"/>
              </a:rPr>
              <a:t>email </a:t>
            </a:r>
            <a:r>
              <a:rPr sz="1200" b="1" dirty="0">
                <a:latin typeface="Arial"/>
                <a:cs typeface="Arial"/>
              </a:rPr>
              <a:t>/ </a:t>
            </a:r>
            <a:r>
              <a:rPr sz="1200" b="1" spc="-5" dirty="0">
                <a:latin typeface="Arial"/>
                <a:cs typeface="Arial"/>
              </a:rPr>
              <a:t>email vi-rút được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nhắm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593460" y="307276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17057" y="3241928"/>
            <a:ext cx="276288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26110" marR="30480" indent="-588645">
              <a:lnSpc>
                <a:spcPts val="1380"/>
              </a:lnSpc>
              <a:spcBef>
                <a:spcPts val="195"/>
              </a:spcBef>
              <a:tabLst>
                <a:tab pos="1583690" algn="l"/>
                <a:tab pos="1737360" algn="l"/>
              </a:tabLst>
            </a:pPr>
            <a:r>
              <a:rPr sz="1200" spc="35" dirty="0">
                <a:latin typeface="Arial"/>
                <a:cs typeface="Arial"/>
              </a:rPr>
              <a:t>Năm </a:t>
            </a:r>
            <a:r>
              <a:rPr sz="1200" spc="20" dirty="0">
                <a:latin typeface="Arial"/>
                <a:cs typeface="Arial"/>
              </a:rPr>
              <a:t>tài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chính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17		</a:t>
            </a:r>
            <a:r>
              <a:rPr sz="1200" spc="35" dirty="0">
                <a:latin typeface="Arial"/>
                <a:cs typeface="Arial"/>
              </a:rPr>
              <a:t>Năm </a:t>
            </a:r>
            <a:r>
              <a:rPr sz="1200" spc="20" dirty="0">
                <a:latin typeface="Arial"/>
                <a:cs typeface="Arial"/>
              </a:rPr>
              <a:t>tài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chính  </a:t>
            </a:r>
            <a:r>
              <a:rPr sz="1800" spc="-442" baseline="-6944" dirty="0">
                <a:latin typeface="Arial"/>
                <a:cs typeface="Arial"/>
              </a:rPr>
              <a:t>V</a:t>
            </a:r>
            <a:r>
              <a:rPr sz="1100" spc="-295" dirty="0">
                <a:latin typeface="Arial"/>
                <a:cs typeface="Arial"/>
              </a:rPr>
              <a:t>V</a:t>
            </a:r>
            <a:r>
              <a:rPr sz="1800" spc="-442" baseline="-6944" dirty="0">
                <a:latin typeface="Arial"/>
                <a:cs typeface="Arial"/>
              </a:rPr>
              <a:t>ớ</a:t>
            </a:r>
            <a:r>
              <a:rPr sz="1100" spc="-295" dirty="0">
                <a:latin typeface="Arial"/>
                <a:cs typeface="Arial"/>
              </a:rPr>
              <a:t>ớ</a:t>
            </a:r>
            <a:r>
              <a:rPr sz="1800" spc="-442" baseline="-6944" dirty="0">
                <a:latin typeface="Arial"/>
                <a:cs typeface="Arial"/>
              </a:rPr>
              <a:t>i       </a:t>
            </a:r>
            <a:r>
              <a:rPr sz="1800" spc="-405" baseline="-6944" dirty="0">
                <a:latin typeface="Arial"/>
                <a:cs typeface="Arial"/>
              </a:rPr>
              <a:t> </a:t>
            </a:r>
            <a:r>
              <a:rPr sz="1800" spc="-607" baseline="-6944" dirty="0">
                <a:latin typeface="Arial"/>
                <a:cs typeface="Arial"/>
              </a:rPr>
              <a:t>Đ</a:t>
            </a:r>
            <a:r>
              <a:rPr sz="1100" spc="-405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90" dirty="0">
                <a:latin typeface="Arial"/>
                <a:cs typeface="Arial"/>
              </a:rPr>
              <a:t>U</a:t>
            </a:r>
            <a:r>
              <a:rPr sz="1800" spc="-284" baseline="-6944" dirty="0">
                <a:latin typeface="Arial"/>
                <a:cs typeface="Arial"/>
              </a:rPr>
              <a:t>ịa</a:t>
            </a:r>
            <a:r>
              <a:rPr sz="1100" spc="-190" dirty="0">
                <a:latin typeface="Arial"/>
                <a:cs typeface="Arial"/>
              </a:rPr>
              <a:t>RL	</a:t>
            </a:r>
            <a:r>
              <a:rPr sz="1800" spc="-442" baseline="-6944" dirty="0">
                <a:latin typeface="Arial"/>
                <a:cs typeface="Arial"/>
              </a:rPr>
              <a:t>V</a:t>
            </a:r>
            <a:r>
              <a:rPr sz="1100" spc="-295" dirty="0">
                <a:latin typeface="Arial"/>
                <a:cs typeface="Arial"/>
              </a:rPr>
              <a:t>V</a:t>
            </a:r>
            <a:r>
              <a:rPr sz="1800" spc="-442" baseline="-6944" dirty="0">
                <a:latin typeface="Arial"/>
                <a:cs typeface="Arial"/>
              </a:rPr>
              <a:t>ớ</a:t>
            </a:r>
            <a:r>
              <a:rPr sz="1100" spc="-295" dirty="0">
                <a:latin typeface="Arial"/>
                <a:cs typeface="Arial"/>
              </a:rPr>
              <a:t>ớ</a:t>
            </a:r>
            <a:r>
              <a:rPr sz="1800" spc="-442" baseline="-6944" dirty="0">
                <a:latin typeface="Arial"/>
                <a:cs typeface="Arial"/>
              </a:rPr>
              <a:t>i </a:t>
            </a:r>
            <a:r>
              <a:rPr sz="1800" spc="-405" baseline="-6944" dirty="0">
                <a:latin typeface="Arial"/>
                <a:cs typeface="Arial"/>
              </a:rPr>
              <a:t>v</a:t>
            </a:r>
            <a:r>
              <a:rPr sz="1100" spc="-270" dirty="0">
                <a:latin typeface="Arial"/>
                <a:cs typeface="Arial"/>
              </a:rPr>
              <a:t>i</a:t>
            </a:r>
            <a:r>
              <a:rPr sz="1100" spc="-250" dirty="0">
                <a:latin typeface="Arial"/>
                <a:cs typeface="Arial"/>
              </a:rPr>
              <a:t> </a:t>
            </a:r>
            <a:r>
              <a:rPr sz="1800" spc="-292" baseline="-6944" dirty="0">
                <a:latin typeface="Arial"/>
                <a:cs typeface="Arial"/>
              </a:rPr>
              <a:t>i</a:t>
            </a:r>
            <a:r>
              <a:rPr sz="1100" spc="-195" dirty="0">
                <a:latin typeface="Arial"/>
                <a:cs typeface="Arial"/>
              </a:rPr>
              <a:t>v</a:t>
            </a:r>
            <a:r>
              <a:rPr sz="1800" spc="-292" baseline="-6944" dirty="0">
                <a:latin typeface="Arial"/>
                <a:cs typeface="Arial"/>
              </a:rPr>
              <a:t>r</a:t>
            </a:r>
            <a:r>
              <a:rPr sz="1100" spc="-195" dirty="0">
                <a:latin typeface="Arial"/>
                <a:cs typeface="Arial"/>
              </a:rPr>
              <a:t>i</a:t>
            </a:r>
            <a:r>
              <a:rPr sz="1800" spc="-292" baseline="-6944" dirty="0">
                <a:latin typeface="Arial"/>
                <a:cs typeface="Arial"/>
              </a:rPr>
              <a:t>u</a:t>
            </a:r>
            <a:r>
              <a:rPr sz="1100" spc="-195" dirty="0">
                <a:latin typeface="Arial"/>
                <a:cs typeface="Arial"/>
              </a:rPr>
              <a:t>-r</a:t>
            </a:r>
            <a:r>
              <a:rPr sz="1800" spc="-292" baseline="-6944" dirty="0">
                <a:latin typeface="Arial"/>
                <a:cs typeface="Arial"/>
              </a:rPr>
              <a:t>s</a:t>
            </a:r>
            <a:r>
              <a:rPr sz="1100" spc="-195" dirty="0">
                <a:latin typeface="Arial"/>
                <a:cs typeface="Arial"/>
              </a:rPr>
              <a:t>út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34315" y="6345504"/>
            <a:ext cx="1255268" cy="3168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5965" y="4924437"/>
            <a:ext cx="1122616" cy="101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398389" y="2668651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55589" y="1243330"/>
            <a:ext cx="3055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32230" algn="l"/>
              </a:tabLst>
            </a:pPr>
            <a:r>
              <a:rPr sz="1400" u="heavy" dirty="0">
                <a:solidFill>
                  <a:srgbClr val="FF0000"/>
                </a:solidFill>
                <a:uFill>
                  <a:solidFill>
                    <a:srgbClr val="D0EB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D0EBFF"/>
                  </a:solidFill>
                </a:uFill>
                <a:latin typeface="Arial"/>
                <a:cs typeface="Arial"/>
              </a:rPr>
              <a:t>Đại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D0EBFF"/>
                  </a:solidFill>
                </a:uFill>
                <a:latin typeface="Arial"/>
                <a:cs typeface="Arial"/>
              </a:rPr>
              <a:t>lộ 370 </a:t>
            </a:r>
            <a:r>
              <a:rPr sz="1400" u="heavy" spc="-5" dirty="0">
                <a:solidFill>
                  <a:srgbClr val="FF0000"/>
                </a:solidFill>
                <a:uFill>
                  <a:solidFill>
                    <a:srgbClr val="D0EBFF"/>
                  </a:solidFill>
                </a:uFill>
                <a:latin typeface="Arial"/>
                <a:cs typeface="Arial"/>
              </a:rPr>
              <a:t>email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D0EBFF"/>
                  </a:solidFill>
                </a:uFill>
                <a:latin typeface="Arial"/>
                <a:cs typeface="Arial"/>
              </a:rPr>
              <a:t>/</a:t>
            </a:r>
            <a:r>
              <a:rPr sz="1400" u="heavy" spc="-75" dirty="0">
                <a:solidFill>
                  <a:srgbClr val="FF0000"/>
                </a:solidFill>
                <a:uFill>
                  <a:solidFill>
                    <a:srgbClr val="D0EBFF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0000"/>
                </a:solidFill>
                <a:uFill>
                  <a:solidFill>
                    <a:srgbClr val="D0EBFF"/>
                  </a:solidFill>
                </a:uFill>
                <a:latin typeface="Arial"/>
                <a:cs typeface="Arial"/>
              </a:rPr>
              <a:t>của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143750" y="1442974"/>
            <a:ext cx="4832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dirty="0">
                <a:solidFill>
                  <a:srgbClr val="FF0000"/>
                </a:solidFill>
                <a:uFill>
                  <a:solidFill>
                    <a:srgbClr val="D0EBFF"/>
                  </a:solidFill>
                </a:uFill>
                <a:latin typeface="Arial"/>
                <a:cs typeface="Arial"/>
              </a:rPr>
              <a:t>tôi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ứ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136004" y="1660905"/>
            <a:ext cx="96710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Email </a:t>
            </a:r>
            <a:r>
              <a:rPr sz="1200" spc="-5" dirty="0">
                <a:latin typeface="Arial"/>
                <a:cs typeface="Arial"/>
              </a:rPr>
              <a:t>lừa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đảo  </a:t>
            </a:r>
            <a:r>
              <a:rPr sz="1200" dirty="0">
                <a:latin typeface="Arial"/>
                <a:cs typeface="Arial"/>
              </a:rPr>
              <a:t>mạo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danh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126860" y="2023998"/>
            <a:ext cx="98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Amazon </a:t>
            </a:r>
            <a:r>
              <a:rPr sz="1200" dirty="0">
                <a:latin typeface="Arial"/>
                <a:cs typeface="Arial"/>
              </a:rPr>
              <a:t>hoặc  </a:t>
            </a:r>
            <a:r>
              <a:rPr sz="1200" spc="-5" dirty="0">
                <a:latin typeface="Arial"/>
                <a:cs typeface="Arial"/>
              </a:rPr>
              <a:t>công </a:t>
            </a:r>
            <a:r>
              <a:rPr sz="1200" dirty="0">
                <a:latin typeface="Arial"/>
                <a:cs typeface="Arial"/>
              </a:rPr>
              <a:t>ty thẻ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tín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98389" y="1299717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400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398389" y="1755775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300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398389" y="2211451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45404" y="850138"/>
            <a:ext cx="3409315" cy="2393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5"/>
              </a:spcBef>
              <a:buSzPct val="107142"/>
              <a:buFont typeface="Microsoft YaHei"/>
              <a:buChar char="■"/>
              <a:tabLst>
                <a:tab pos="215900" algn="l"/>
              </a:tabLst>
            </a:pPr>
            <a:r>
              <a:rPr sz="1400" dirty="0">
                <a:latin typeface="Arial"/>
                <a:cs typeface="Arial"/>
              </a:rPr>
              <a:t>Số </a:t>
            </a:r>
            <a:r>
              <a:rPr sz="1400" spc="-5" dirty="0">
                <a:latin typeface="Arial"/>
                <a:cs typeface="Arial"/>
              </a:rPr>
              <a:t>lượng email </a:t>
            </a:r>
            <a:r>
              <a:rPr sz="1400" dirty="0">
                <a:latin typeface="Arial"/>
                <a:cs typeface="Arial"/>
              </a:rPr>
              <a:t>có hại </a:t>
            </a:r>
            <a:r>
              <a:rPr sz="1400" spc="-5" dirty="0">
                <a:latin typeface="Arial"/>
                <a:cs typeface="Arial"/>
              </a:rPr>
              <a:t>được chuyển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4428</Words>
  <Application>Microsoft Office PowerPoint</Application>
  <PresentationFormat>On-screen Show (4:3)</PresentationFormat>
  <Paragraphs>507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Microsoft YaHei</vt:lpstr>
      <vt:lpstr>MS Gothic</vt:lpstr>
      <vt:lpstr>Arial</vt:lpstr>
      <vt:lpstr>Calibri</vt:lpstr>
      <vt:lpstr>Cambria Math</vt:lpstr>
      <vt:lpstr>Kozuka Gothic Pro B</vt:lpstr>
      <vt:lpstr>Times New Roman</vt:lpstr>
      <vt:lpstr>Office Theme</vt:lpstr>
      <vt:lpstr>Đào tạo bảo mật thông tin  Email đáng ngờ</vt:lpstr>
      <vt:lpstr>1. Trạng thái mối đe dọa bảo mật  thông tin</vt:lpstr>
      <vt:lpstr>1. Xếp hạng các mối đe dọa bảo mật thông tin</vt:lpstr>
      <vt:lpstr>2. Tình trạng thiệt hại của ransomware ở Nhật Bản</vt:lpstr>
      <vt:lpstr>3. Ví dụ trường hợp thiệt hại trong ô tô công nghiệp</vt:lpstr>
      <vt:lpstr>4. Đặc điểm của ransomware  gần đây</vt:lpstr>
      <vt:lpstr>PowerPoint Presentation</vt:lpstr>
      <vt:lpstr>②trang web có</vt:lpstr>
      <vt:lpstr>7. Trạng thái email có hại đến công ty</vt:lpstr>
      <vt:lpstr>8. Kết quả đào tạo qua email đáng ngờ trong năm tài chính 2021 (Châu Á)</vt:lpstr>
      <vt:lpstr>2. Những điều chúng tôi yêu cầu tất  cả các bạn làm</vt:lpstr>
      <vt:lpstr>3 điều chúng tôi yêu cầu tất cả các bạn làm!</vt:lpstr>
      <vt:lpstr>1-1. Hãy cẩn thận về loại muốn bạn</vt:lpstr>
      <vt:lpstr>1-1. Hãy cẩn thận về loại muốn bạn</vt:lpstr>
      <vt:lpstr>1-1. Hãy cẩn thận về loại nhắc nhở bạn</vt:lpstr>
      <vt:lpstr>1-1. Hãy cẩn thận về loại muốn bạn</vt:lpstr>
      <vt:lpstr>1-1. Hãy cẩn thận về loại muốn bạn</vt:lpstr>
      <vt:lpstr>1-1. Hãy cẩn thận về loại muốn bạn mở tập tin đính kèm! (6)</vt:lpstr>
      <vt:lpstr>1-1. Hãy cẩn thận về loại muốn bạn</vt:lpstr>
      <vt:lpstr>1-2. Hãy cẩn thận với một loại muốn bạn truy cập URL!  (1)</vt:lpstr>
      <vt:lpstr>1-2. Hãy cẩn thận với một loại muốn bạn truy cập URL! (2)</vt:lpstr>
      <vt:lpstr>1-2. Hãy cẩn thận với một loại muốn bạn truy cập URL! (3)</vt:lpstr>
      <vt:lpstr>1-2. Hãy cẩn thận với một loại muốn bạn truy cập URL! (4)</vt:lpstr>
      <vt:lpstr>1-2. Hãy cẩn thận với một loại muốn bạn truy cập URL! (5)</vt:lpstr>
      <vt:lpstr>1-2. Hãy cẩn thận với một loại để muốn bạn</vt:lpstr>
      <vt:lpstr>1-3. Đặc điểm của email đáng ngờ incoming cho công ty</vt:lpstr>
      <vt:lpstr>2. Báo cáo cho 'Người liên hệ phụ trách báo cáo spammail'</vt:lpstr>
      <vt:lpstr>3. Các biện pháp bảo mật thông tin cho PC</vt:lpstr>
      <vt:lpstr>&lt; Tóm tắt các biện pháp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Tài liệu thuyết trình (ppt) Form_EN_Confidential</dc:title>
  <dc:creator>ar1302</dc:creator>
  <cp:lastModifiedBy>Hung Daoduy (Hung Daoduy)</cp:lastModifiedBy>
  <cp:revision>10</cp:revision>
  <dcterms:created xsi:type="dcterms:W3CDTF">2024-07-05T08:42:11Z</dcterms:created>
  <dcterms:modified xsi:type="dcterms:W3CDTF">2024-07-05T09:51:04Z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2022-08-04T00:00:00Z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2024-07-05T00:00:00Z</vt:filetime>
  </property>
</Properties>
</file>