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81" r:id="rId6"/>
    <p:sldId id="282" r:id="rId7"/>
    <p:sldId id="284" r:id="rId8"/>
    <p:sldId id="285" r:id="rId9"/>
    <p:sldId id="259" r:id="rId10"/>
    <p:sldId id="286" r:id="rId11"/>
    <p:sldId id="264" r:id="rId12"/>
    <p:sldId id="287" r:id="rId13"/>
    <p:sldId id="288" r:id="rId14"/>
    <p:sldId id="297" r:id="rId15"/>
    <p:sldId id="293" r:id="rId16"/>
    <p:sldId id="292" r:id="rId17"/>
    <p:sldId id="289" r:id="rId18"/>
    <p:sldId id="291" r:id="rId19"/>
    <p:sldId id="294" r:id="rId20"/>
    <p:sldId id="260" r:id="rId21"/>
    <p:sldId id="290" r:id="rId22"/>
    <p:sldId id="267" r:id="rId23"/>
    <p:sldId id="296" r:id="rId24"/>
    <p:sldId id="299" r:id="rId25"/>
    <p:sldId id="298" r:id="rId26"/>
    <p:sldId id="301" r:id="rId27"/>
    <p:sldId id="300" r:id="rId28"/>
    <p:sldId id="28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434"/>
    <a:srgbClr val="1D3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3"/>
    <p:restoredTop sz="94636"/>
  </p:normalViewPr>
  <p:slideViewPr>
    <p:cSldViewPr snapToGrid="0" showGuides="1">
      <p:cViewPr>
        <p:scale>
          <a:sx n="75" d="100"/>
          <a:sy n="75" d="100"/>
        </p:scale>
        <p:origin x="16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916AF152-8941-4176-ABB8-8438FE4C9692}" type="datetimeFigureOut">
              <a:rPr lang="zh-CN" altLang="en-US" smtClean="0"/>
              <a:pPr/>
              <a:t>2023/2/28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041FE19F-8A09-446A-AC2D-D4899BEC8F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4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9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3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3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7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8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3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2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FE19F-8A09-446A-AC2D-D4899BEC8F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3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7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82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61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1004" y="672430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3945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F0D6417A-9088-471D-ABEE-FF2D087B9A2D}" type="datetimeFigureOut">
              <a:rPr lang="zh-CN" altLang="en-US" smtClean="0"/>
              <a:pPr/>
              <a:t>2023/2/28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A50BED28-A53A-439C-B4C9-B9AB3D95FA9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9780587" y="1435622"/>
            <a:ext cx="479425" cy="479425"/>
          </a:xfrm>
          <a:custGeom>
            <a:avLst/>
            <a:gdLst>
              <a:gd name="T0" fmla="*/ 302 w 302"/>
              <a:gd name="T1" fmla="*/ 302 h 302"/>
              <a:gd name="T2" fmla="*/ 0 w 302"/>
              <a:gd name="T3" fmla="*/ 0 h 302"/>
              <a:gd name="T4" fmla="*/ 0 w 302"/>
              <a:gd name="T5" fmla="*/ 302 h 302"/>
              <a:gd name="T6" fmla="*/ 302 w 302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" h="302">
                <a:moveTo>
                  <a:pt x="302" y="302"/>
                </a:moveTo>
                <a:lnTo>
                  <a:pt x="0" y="0"/>
                </a:lnTo>
                <a:lnTo>
                  <a:pt x="0" y="302"/>
                </a:lnTo>
                <a:lnTo>
                  <a:pt x="302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0" y="-3175"/>
            <a:ext cx="2668588" cy="2667000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12738" y="1131888"/>
            <a:ext cx="3062288" cy="1531938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617663" y="4689475"/>
            <a:ext cx="566738" cy="1138238"/>
          </a:xfrm>
          <a:custGeom>
            <a:avLst/>
            <a:gdLst>
              <a:gd name="T0" fmla="*/ 357 w 357"/>
              <a:gd name="T1" fmla="*/ 717 h 717"/>
              <a:gd name="T2" fmla="*/ 357 w 357"/>
              <a:gd name="T3" fmla="*/ 0 h 717"/>
              <a:gd name="T4" fmla="*/ 0 w 357"/>
              <a:gd name="T5" fmla="*/ 360 h 717"/>
              <a:gd name="T6" fmla="*/ 357 w 357"/>
              <a:gd name="T7" fmla="*/ 71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7">
                <a:moveTo>
                  <a:pt x="357" y="717"/>
                </a:moveTo>
                <a:lnTo>
                  <a:pt x="357" y="0"/>
                </a:lnTo>
                <a:lnTo>
                  <a:pt x="0" y="360"/>
                </a:lnTo>
                <a:lnTo>
                  <a:pt x="357" y="717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978025" y="434975"/>
            <a:ext cx="566738" cy="1141413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58788" y="2851150"/>
            <a:ext cx="2119313" cy="1057275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4450" y="5391150"/>
            <a:ext cx="2911475" cy="1457325"/>
          </a:xfrm>
          <a:custGeom>
            <a:avLst/>
            <a:gdLst>
              <a:gd name="T0" fmla="*/ 0 w 1834"/>
              <a:gd name="T1" fmla="*/ 918 h 918"/>
              <a:gd name="T2" fmla="*/ 1834 w 1834"/>
              <a:gd name="T3" fmla="*/ 918 h 918"/>
              <a:gd name="T4" fmla="*/ 918 w 1834"/>
              <a:gd name="T5" fmla="*/ 0 h 918"/>
              <a:gd name="T6" fmla="*/ 0 w 1834"/>
              <a:gd name="T7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4" h="918">
                <a:moveTo>
                  <a:pt x="0" y="918"/>
                </a:moveTo>
                <a:lnTo>
                  <a:pt x="1834" y="918"/>
                </a:lnTo>
                <a:lnTo>
                  <a:pt x="918" y="0"/>
                </a:lnTo>
                <a:lnTo>
                  <a:pt x="0" y="918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0" y="2663825"/>
            <a:ext cx="1978025" cy="3954463"/>
          </a:xfrm>
          <a:custGeom>
            <a:avLst/>
            <a:gdLst>
              <a:gd name="T0" fmla="*/ 0 w 1246"/>
              <a:gd name="T1" fmla="*/ 0 h 2491"/>
              <a:gd name="T2" fmla="*/ 0 w 1246"/>
              <a:gd name="T3" fmla="*/ 2491 h 2491"/>
              <a:gd name="T4" fmla="*/ 1246 w 1246"/>
              <a:gd name="T5" fmla="*/ 1246 h 2491"/>
              <a:gd name="T6" fmla="*/ 0 w 1246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491">
                <a:moveTo>
                  <a:pt x="0" y="0"/>
                </a:moveTo>
                <a:lnTo>
                  <a:pt x="0" y="2491"/>
                </a:lnTo>
                <a:lnTo>
                  <a:pt x="1246" y="1246"/>
                </a:lnTo>
                <a:lnTo>
                  <a:pt x="0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580437" y="3697"/>
            <a:ext cx="3611563" cy="180657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8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8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886949" y="273572"/>
            <a:ext cx="2305050" cy="461327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9934574" y="2872310"/>
            <a:ext cx="1512888" cy="3032125"/>
          </a:xfrm>
          <a:custGeom>
            <a:avLst/>
            <a:gdLst>
              <a:gd name="T0" fmla="*/ 0 w 953"/>
              <a:gd name="T1" fmla="*/ 1910 h 1910"/>
              <a:gd name="T2" fmla="*/ 0 w 953"/>
              <a:gd name="T3" fmla="*/ 0 h 1910"/>
              <a:gd name="T4" fmla="*/ 953 w 953"/>
              <a:gd name="T5" fmla="*/ 954 h 1910"/>
              <a:gd name="T6" fmla="*/ 0 w 953"/>
              <a:gd name="T7" fmla="*/ 191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3" h="1910">
                <a:moveTo>
                  <a:pt x="0" y="1910"/>
                </a:moveTo>
                <a:lnTo>
                  <a:pt x="0" y="0"/>
                </a:lnTo>
                <a:lnTo>
                  <a:pt x="953" y="954"/>
                </a:lnTo>
                <a:lnTo>
                  <a:pt x="0" y="191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6043" y="1605754"/>
            <a:ext cx="549868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1D3259"/>
                </a:solidFill>
                <a:latin typeface="Calibri" panose="020F0502020204030204" pitchFamily="34" charset="0"/>
                <a:ea typeface="方正细谭黑简体" panose="02000000000000000000" pitchFamily="2" charset="-122"/>
                <a:cs typeface="Calibri" panose="020F0502020204030204" pitchFamily="34" charset="0"/>
                <a:sym typeface="+mn-lt"/>
              </a:rPr>
              <a:t>TỐI ƯU HÓA</a:t>
            </a:r>
            <a:endParaRPr lang="zh-CN" altLang="en-US" sz="8000" b="1" dirty="0">
              <a:solidFill>
                <a:srgbClr val="1D3259"/>
              </a:solidFill>
              <a:latin typeface="Calibri" panose="020F0502020204030204" pitchFamily="34" charset="0"/>
              <a:ea typeface="方正细谭黑简体" panose="02000000000000000000" pitchFamily="2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794448" y="3059113"/>
            <a:ext cx="8436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B02434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GIẢI THUẬT DI TRUYỀN</a:t>
            </a:r>
            <a:endParaRPr lang="en-US" altLang="zh-CN" sz="5400" b="1" dirty="0">
              <a:solidFill>
                <a:srgbClr val="B02434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2788494" y="4161913"/>
            <a:ext cx="64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Họ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và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tên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 	</a:t>
            </a:r>
            <a:r>
              <a:rPr lang="vi-VN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Vương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Minh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Vũ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</a:p>
          <a:p>
            <a:pPr>
              <a:tabLst>
                <a:tab pos="1143000" algn="l"/>
              </a:tabLs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MSV:	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22028023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647204" y="4818671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19998" y="4818671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67216" y="4818637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39416" y="4818671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09243" y="4813538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6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967991"/>
      </p:ext>
    </p:extLst>
  </p:cSld>
  <p:clrMapOvr>
    <a:masterClrMapping/>
  </p:clrMapOvr>
  <p:transition spd="med" advClick="0" advTm="500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9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108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1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1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1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1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1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2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9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10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/>
          <p:bldP spid="20" grpId="0"/>
          <p:bldP spid="2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3340233" y="392773"/>
            <a:ext cx="5511536" cy="5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15" tIns="32507" rIns="65015" bIns="3250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spc="300" dirty="0" smtClean="0">
                <a:solidFill>
                  <a:srgbClr val="B02434"/>
                </a:solidFill>
                <a:latin typeface="+mn-lt"/>
                <a:ea typeface="+mn-ea"/>
                <a:cs typeface="+mn-ea"/>
                <a:sym typeface="+mn-lt"/>
              </a:rPr>
              <a:t>CÁC THÀNH PHẦN CƠ BẢN</a:t>
            </a:r>
            <a:endParaRPr lang="zh-CN" altLang="en-US" sz="3200" spc="300" dirty="0">
              <a:solidFill>
                <a:srgbClr val="B0243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338657" y="3993418"/>
            <a:ext cx="2372825" cy="1262537"/>
            <a:chOff x="5408083" y="2933595"/>
            <a:chExt cx="2372955" cy="1262605"/>
          </a:xfrm>
        </p:grpSpPr>
        <p:sp>
          <p:nvSpPr>
            <p:cNvPr id="5" name="TextBox 37"/>
            <p:cNvSpPr txBox="1"/>
            <p:nvPr/>
          </p:nvSpPr>
          <p:spPr>
            <a:xfrm>
              <a:off x="5652179" y="2933595"/>
              <a:ext cx="1871321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9" spc="300" dirty="0" smtClean="0">
                  <a:solidFill>
                    <a:srgbClr val="B02434"/>
                  </a:solidFill>
                  <a:cs typeface="+mn-ea"/>
                  <a:sym typeface="+mn-lt"/>
                </a:rPr>
                <a:t>CẤU TRÚC NST</a:t>
              </a:r>
              <a:endParaRPr lang="zh-CN" altLang="en-US" sz="1599" spc="300" dirty="0">
                <a:solidFill>
                  <a:srgbClr val="B02434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8"/>
            <p:cNvSpPr/>
            <p:nvPr/>
          </p:nvSpPr>
          <p:spPr>
            <a:xfrm>
              <a:off x="5408083" y="3217418"/>
              <a:ext cx="2372955" cy="978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Chọn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cấu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trúc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NST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phù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hợp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để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biểu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diễn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lời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giả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tiềm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năn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của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bài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toán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sao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cho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nó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chứa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đủ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các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thông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tin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quan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trọng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và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dễ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làm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việc</a:t>
              </a:r>
              <a:endPara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3712902" y="3993418"/>
            <a:ext cx="2372825" cy="597740"/>
            <a:chOff x="5408083" y="2933595"/>
            <a:chExt cx="2372955" cy="597772"/>
          </a:xfrm>
        </p:grpSpPr>
        <p:sp>
          <p:nvSpPr>
            <p:cNvPr id="8" name="TextBox 40"/>
            <p:cNvSpPr txBox="1"/>
            <p:nvPr/>
          </p:nvSpPr>
          <p:spPr>
            <a:xfrm>
              <a:off x="5936375" y="2933595"/>
              <a:ext cx="1302928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9" spc="300" dirty="0" smtClean="0">
                  <a:solidFill>
                    <a:srgbClr val="B02434"/>
                  </a:solidFill>
                  <a:cs typeface="+mn-ea"/>
                  <a:sym typeface="+mn-lt"/>
                </a:rPr>
                <a:t>KHỞI TẠO</a:t>
              </a:r>
              <a:endParaRPr lang="zh-CN" altLang="en-US" sz="1599" spc="300" dirty="0">
                <a:solidFill>
                  <a:srgbClr val="B02434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41"/>
            <p:cNvSpPr/>
            <p:nvPr/>
          </p:nvSpPr>
          <p:spPr>
            <a:xfrm>
              <a:off x="5408083" y="3217418"/>
              <a:ext cx="2372955" cy="313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Khởi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tạo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tập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lời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giải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ban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đầu</a:t>
              </a:r>
              <a:endPara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6088274" y="3993418"/>
            <a:ext cx="2372825" cy="819339"/>
            <a:chOff x="5408083" y="2933595"/>
            <a:chExt cx="2372955" cy="819383"/>
          </a:xfrm>
        </p:grpSpPr>
        <p:sp>
          <p:nvSpPr>
            <p:cNvPr id="11" name="TextBox 43"/>
            <p:cNvSpPr txBox="1"/>
            <p:nvPr/>
          </p:nvSpPr>
          <p:spPr>
            <a:xfrm>
              <a:off x="5604888" y="2933595"/>
              <a:ext cx="1965904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9" spc="300" dirty="0" smtClean="0">
                  <a:solidFill>
                    <a:srgbClr val="B02434"/>
                  </a:solidFill>
                  <a:cs typeface="+mn-ea"/>
                  <a:sym typeface="+mn-lt"/>
                </a:rPr>
                <a:t>HÀM ĐÁNH GIÁ</a:t>
              </a:r>
              <a:endParaRPr lang="zh-CN" altLang="en-US" sz="1599" spc="300" dirty="0">
                <a:solidFill>
                  <a:srgbClr val="B02434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44"/>
            <p:cNvSpPr/>
            <p:nvPr/>
          </p:nvSpPr>
          <p:spPr>
            <a:xfrm>
              <a:off x="5408083" y="3217418"/>
              <a:ext cx="2372955" cy="535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Chọn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hàm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đánh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giá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mức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độ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tốt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của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lời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giải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theo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dộ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thích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nghi</a:t>
              </a:r>
              <a:endPara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45"/>
          <p:cNvGrpSpPr/>
          <p:nvPr/>
        </p:nvGrpSpPr>
        <p:grpSpPr>
          <a:xfrm>
            <a:off x="8466195" y="3993418"/>
            <a:ext cx="2372825" cy="856272"/>
            <a:chOff x="5408083" y="2933595"/>
            <a:chExt cx="2372955" cy="856318"/>
          </a:xfrm>
        </p:grpSpPr>
        <p:sp>
          <p:nvSpPr>
            <p:cNvPr id="14" name="TextBox 46"/>
            <p:cNvSpPr txBox="1"/>
            <p:nvPr/>
          </p:nvSpPr>
          <p:spPr>
            <a:xfrm>
              <a:off x="5974563" y="2933595"/>
              <a:ext cx="12265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99" spc="300" dirty="0" smtClean="0">
                  <a:solidFill>
                    <a:srgbClr val="B02434"/>
                  </a:solidFill>
                  <a:cs typeface="+mn-ea"/>
                  <a:sym typeface="+mn-lt"/>
                </a:rPr>
                <a:t>TOÁN TỬ</a:t>
              </a:r>
              <a:endParaRPr lang="zh-CN" altLang="en-US" sz="1599" spc="300" dirty="0">
                <a:solidFill>
                  <a:srgbClr val="B02434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47"/>
            <p:cNvSpPr/>
            <p:nvPr/>
          </p:nvSpPr>
          <p:spPr>
            <a:xfrm>
              <a:off x="5408083" y="3217418"/>
              <a:ext cx="2372955" cy="572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Thiết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kế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các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toán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tử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di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truyền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</a:p>
            <a:p>
              <a:pPr algn="ctr"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tương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giao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chéo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đột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biến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)</a:t>
              </a:r>
              <a:endParaRPr lang="en-US" altLang="zh-CN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5"/>
          <p:cNvGrpSpPr/>
          <p:nvPr/>
        </p:nvGrpSpPr>
        <p:grpSpPr>
          <a:xfrm>
            <a:off x="1732398" y="1879077"/>
            <a:ext cx="1585961" cy="1845124"/>
            <a:chOff x="1732158" y="1983171"/>
            <a:chExt cx="1586048" cy="1845225"/>
          </a:xfrm>
        </p:grpSpPr>
        <p:sp>
          <p:nvSpPr>
            <p:cNvPr id="18" name="Freeform 4"/>
            <p:cNvSpPr/>
            <p:nvPr/>
          </p:nvSpPr>
          <p:spPr>
            <a:xfrm rot="16200000">
              <a:off x="1649330" y="2159520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/>
          </p:nvSpPr>
          <p:spPr>
            <a:xfrm rot="16200000">
              <a:off x="164871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61"/>
            <p:cNvSpPr>
              <a:spLocks noEditPoints="1"/>
            </p:cNvSpPr>
            <p:nvPr/>
          </p:nvSpPr>
          <p:spPr bwMode="auto">
            <a:xfrm>
              <a:off x="2189082" y="2358077"/>
              <a:ext cx="671582" cy="527098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en-US" sz="1707" dirty="0">
                <a:cs typeface="+mn-ea"/>
                <a:sym typeface="+mn-lt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110318" y="1879077"/>
            <a:ext cx="1585346" cy="1848797"/>
            <a:chOff x="4110208" y="1983171"/>
            <a:chExt cx="1585433" cy="1848898"/>
          </a:xfrm>
        </p:grpSpPr>
        <p:sp>
          <p:nvSpPr>
            <p:cNvPr id="22" name="Freeform 3"/>
            <p:cNvSpPr/>
            <p:nvPr/>
          </p:nvSpPr>
          <p:spPr>
            <a:xfrm rot="16200000">
              <a:off x="4026765" y="216319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 rot="16200000">
              <a:off x="402676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619781" y="2358077"/>
              <a:ext cx="571344" cy="472924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en-US" sz="1707" dirty="0">
                <a:cs typeface="+mn-ea"/>
                <a:sym typeface="+mn-lt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6488238" y="1879076"/>
            <a:ext cx="1585346" cy="1848797"/>
            <a:chOff x="6488259" y="1983170"/>
            <a:chExt cx="1585433" cy="1848898"/>
          </a:xfrm>
        </p:grpSpPr>
        <p:sp>
          <p:nvSpPr>
            <p:cNvPr id="26" name="Freeform 2"/>
            <p:cNvSpPr/>
            <p:nvPr/>
          </p:nvSpPr>
          <p:spPr>
            <a:xfrm rot="16200000">
              <a:off x="6404816" y="2163192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27" name="Freeform 8"/>
            <p:cNvSpPr/>
            <p:nvPr/>
          </p:nvSpPr>
          <p:spPr>
            <a:xfrm rot="16200000">
              <a:off x="6404816" y="206661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28" name="Freeform 37"/>
            <p:cNvSpPr>
              <a:spLocks noEditPoints="1"/>
            </p:cNvSpPr>
            <p:nvPr/>
          </p:nvSpPr>
          <p:spPr bwMode="auto">
            <a:xfrm>
              <a:off x="6998585" y="2328809"/>
              <a:ext cx="573790" cy="569813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29" name="Group 12"/>
          <p:cNvGrpSpPr/>
          <p:nvPr/>
        </p:nvGrpSpPr>
        <p:grpSpPr>
          <a:xfrm>
            <a:off x="8859935" y="1879074"/>
            <a:ext cx="1591572" cy="1862592"/>
            <a:chOff x="8860086" y="1983168"/>
            <a:chExt cx="1591659" cy="1862695"/>
          </a:xfrm>
        </p:grpSpPr>
        <p:sp>
          <p:nvSpPr>
            <p:cNvPr id="30" name="Freeform 1"/>
            <p:cNvSpPr/>
            <p:nvPr/>
          </p:nvSpPr>
          <p:spPr>
            <a:xfrm rot="16200000">
              <a:off x="8776643" y="2176987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1" name="Freeform 9"/>
            <p:cNvSpPr/>
            <p:nvPr/>
          </p:nvSpPr>
          <p:spPr>
            <a:xfrm rot="16200000">
              <a:off x="8782869" y="2066611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9387843" y="2397504"/>
              <a:ext cx="549534" cy="549533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en-US" sz="1707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371513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8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02434"/>
                </a:solidFill>
                <a:latin typeface="+mj-lt"/>
              </a:rPr>
              <a:t>CHỌN CẤU TRÚC NST BIỂU DIỄN LỜI GIẢI</a:t>
            </a:r>
            <a:endParaRPr lang="en-US" dirty="0">
              <a:solidFill>
                <a:srgbClr val="B02434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 smtClean="0">
                <a:solidFill>
                  <a:srgbClr val="1D3259"/>
                </a:solidFill>
                <a:latin typeface="+mj-lt"/>
              </a:rPr>
              <a:t>Mã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Hóa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hóa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tiềm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năng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xâu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dài</a:t>
            </a:r>
            <a:r>
              <a:rPr lang="en-US" dirty="0" smtClean="0">
                <a:latin typeface="+mj-lt"/>
              </a:rPr>
              <a:t> n-bit (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bit 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ứng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n-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err="1" smtClean="0">
                <a:latin typeface="+mj-lt"/>
              </a:rPr>
              <a:t>Đối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mang</a:t>
            </a:r>
            <a:r>
              <a:rPr lang="en-US" dirty="0" smtClean="0">
                <a:latin typeface="+mj-lt"/>
              </a:rPr>
              <a:t> hay </a:t>
            </a:r>
            <a:r>
              <a:rPr lang="en-US" dirty="0" err="1" smtClean="0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biểu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diễn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ứng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bit 1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0 </a:t>
            </a:r>
            <a:r>
              <a:rPr lang="en-US" dirty="0" err="1" smtClean="0">
                <a:latin typeface="+mj-lt"/>
              </a:rPr>
              <a:t>tại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trí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xâu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phân</a:t>
            </a:r>
            <a:r>
              <a:rPr lang="en-US" dirty="0" smtClean="0">
                <a:latin typeface="+mj-lt"/>
              </a:rPr>
              <a:t>  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 smtClean="0">
                <a:solidFill>
                  <a:srgbClr val="1D3259"/>
                </a:solidFill>
                <a:latin typeface="+mj-lt"/>
              </a:rPr>
              <a:t>Giải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mã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đoạn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dài</a:t>
            </a:r>
            <a:r>
              <a:rPr lang="en-US" dirty="0" smtClean="0">
                <a:latin typeface="+mj-lt"/>
              </a:rPr>
              <a:t> n-bit,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bit </a:t>
            </a:r>
            <a:r>
              <a:rPr lang="en-US" dirty="0" err="1" smtClean="0">
                <a:latin typeface="+mj-lt"/>
              </a:rPr>
              <a:t>mang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ứng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bit </a:t>
            </a:r>
            <a:r>
              <a:rPr lang="en-US" dirty="0" err="1" smtClean="0">
                <a:latin typeface="+mj-lt"/>
              </a:rPr>
              <a:t>mang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0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ứng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</a:t>
            </a:r>
            <a:endParaRPr lang="en-US" dirty="0">
              <a:latin typeface="+mj-lt"/>
            </a:endParaRPr>
          </a:p>
        </p:txBody>
      </p:sp>
      <p:sp>
        <p:nvSpPr>
          <p:cNvPr id="7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00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D3259"/>
                </a:solidFill>
                <a:latin typeface="+mj-lt"/>
              </a:rPr>
              <a:t>KHỞI TẠO QUẦN THỂ BAN ĐẦU</a:t>
            </a:r>
            <a:endParaRPr lang="en-US" sz="4000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>
                <a:solidFill>
                  <a:srgbClr val="B02434"/>
                </a:solidFill>
                <a:latin typeface="+mj-lt"/>
                <a:cs typeface="Calibri" panose="020F0502020204030204" pitchFamily="34" charset="0"/>
              </a:rPr>
              <a:t>HÀM ĐÁNH GIÁ MỨC ĐỘ TỐT CỦA LỜI GIẢI</a:t>
            </a:r>
          </a:p>
          <a:p>
            <a:pPr marL="342900" lvl="1" indent="-342900"/>
            <a:r>
              <a:rPr lang="en-US" dirty="0" err="1" smtClean="0">
                <a:latin typeface="+mj-lt"/>
                <a:cs typeface="Calibri" panose="020F0502020204030204" pitchFamily="34" charset="0"/>
              </a:rPr>
              <a:t>Hàm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thích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nghi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: Fitness =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tổng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trọng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lượng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món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đồ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mang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theo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trong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lời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giải</a:t>
            </a:r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pPr marL="342900" lvl="1" indent="-342900"/>
            <a:r>
              <a:rPr lang="en-US" dirty="0" err="1" smtClean="0">
                <a:latin typeface="+mj-lt"/>
                <a:cs typeface="Calibri" panose="020F0502020204030204" pitchFamily="34" charset="0"/>
              </a:rPr>
              <a:t>Nếu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tổng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trọng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lượng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món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đồ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vượt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quá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trọng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lượng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tối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đa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thể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mang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đi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, Fitness =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 err="1">
                <a:latin typeface="+mj-lt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khởi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quần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thể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ban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đầu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gồm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k NST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với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mỗi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NST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được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biểu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diễn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bằng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một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dãy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nhị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phân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n-bit,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đối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với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từng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NST, ta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thực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hiện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chọn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ngẫu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nhiên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một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trong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hai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số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0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1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cho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từng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bit.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5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THỦ TỤC CHỌN LỌC	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, ta </a:t>
            </a:r>
            <a:r>
              <a:rPr lang="en-US" dirty="0" err="1" smtClean="0">
                <a:latin typeface="+mj-lt"/>
              </a:rPr>
              <a:t>xây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fitness_value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Đối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lọc</a:t>
            </a:r>
            <a:r>
              <a:rPr lang="en-US" dirty="0" smtClean="0">
                <a:latin typeface="+mj-lt"/>
              </a:rPr>
              <a:t>, ta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r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khoảng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từ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đến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, r </a:t>
            </a:r>
            <a:r>
              <a:rPr lang="en-US" dirty="0" err="1" smtClean="0">
                <a:latin typeface="+mj-lt"/>
              </a:rPr>
              <a:t>nằm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khoảng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roulette_value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nào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thì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chuẩn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chéo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dị</a:t>
            </a:r>
            <a:r>
              <a:rPr lang="en-US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0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D3259"/>
                </a:solidFill>
                <a:latin typeface="+mj-lt"/>
              </a:rPr>
              <a:t>KHỞI TẠO QUẦN THỂ BAN ĐẦU</a:t>
            </a:r>
            <a:endParaRPr lang="en-US" sz="4000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898525"/>
            <a:ext cx="6172200" cy="487362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>
                <a:solidFill>
                  <a:srgbClr val="B02434"/>
                </a:solidFill>
                <a:latin typeface="+mj-lt"/>
                <a:cs typeface="Calibri" panose="020F0502020204030204" pitchFamily="34" charset="0"/>
              </a:rPr>
              <a:t>HÀM ĐÁNH GIÁ MỨC ĐỘ TỐT CỦA LỜI GIẢI</a:t>
            </a:r>
          </a:p>
        </p:txBody>
      </p:sp>
      <p:sp>
        <p:nvSpPr>
          <p:cNvPr id="4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6087105" cy="3280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64" y="2208453"/>
            <a:ext cx="5681536" cy="33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02434"/>
                </a:solidFill>
                <a:latin typeface="+mj-lt"/>
              </a:rPr>
              <a:t>CÁC TOÁN TỬ DI TRUYỀN</a:t>
            </a:r>
            <a:endParaRPr lang="en-US" dirty="0">
              <a:solidFill>
                <a:srgbClr val="B02434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 smtClean="0">
                <a:solidFill>
                  <a:srgbClr val="1D3259"/>
                </a:solidFill>
                <a:latin typeface="+mj-lt"/>
              </a:rPr>
              <a:t>Toán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tử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tương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giao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chéo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NST x = x1 x2 x3 … </a:t>
            </a:r>
            <a:r>
              <a:rPr lang="en-US" dirty="0" err="1" smtClean="0">
                <a:latin typeface="+mj-lt"/>
              </a:rPr>
              <a:t>xn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y = y1 y2 y3 ... </a:t>
            </a:r>
            <a:r>
              <a:rPr lang="en-US" dirty="0" err="1" smtClean="0">
                <a:latin typeface="+mj-lt"/>
              </a:rPr>
              <a:t>yn</a:t>
            </a:r>
            <a:r>
              <a:rPr lang="en-US" dirty="0" smtClean="0">
                <a:latin typeface="+mj-lt"/>
              </a:rPr>
              <a:t>, ta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điểm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giao</a:t>
            </a:r>
            <a:r>
              <a:rPr lang="en-US" dirty="0" smtClean="0">
                <a:latin typeface="+mj-lt"/>
              </a:rPr>
              <a:t> k </a:t>
            </a:r>
            <a:r>
              <a:rPr lang="en-US" dirty="0" err="1" smtClean="0">
                <a:latin typeface="+mj-lt"/>
              </a:rPr>
              <a:t>ngẫu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NST </a:t>
            </a:r>
            <a:r>
              <a:rPr lang="en-US" dirty="0" err="1" smtClean="0">
                <a:latin typeface="+mj-lt"/>
              </a:rPr>
              <a:t>mới</a:t>
            </a:r>
            <a:r>
              <a:rPr lang="en-US" dirty="0" smtClean="0">
                <a:latin typeface="+mj-lt"/>
              </a:rPr>
              <a:t>:  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 smtClean="0">
                <a:latin typeface="+mj-lt"/>
              </a:rPr>
              <a:t>x’ = x1 x2 x3…</a:t>
            </a:r>
            <a:r>
              <a:rPr lang="en-US" dirty="0" err="1" smtClean="0">
                <a:latin typeface="+mj-lt"/>
              </a:rPr>
              <a:t>xk</a:t>
            </a:r>
            <a:r>
              <a:rPr lang="en-US" dirty="0" smtClean="0">
                <a:latin typeface="+mj-lt"/>
              </a:rPr>
              <a:t> yk+1 … </a:t>
            </a:r>
            <a:r>
              <a:rPr lang="en-US" dirty="0" err="1" smtClean="0">
                <a:latin typeface="+mj-lt"/>
              </a:rPr>
              <a:t>yn</a:t>
            </a:r>
            <a:endParaRPr lang="en-US" dirty="0" smtClean="0">
              <a:latin typeface="+mj-lt"/>
            </a:endParaRPr>
          </a:p>
          <a:p>
            <a:pPr>
              <a:buFont typeface="Calibri" panose="020F0502020204030204" pitchFamily="34" charset="0"/>
              <a:buChar char="⁻"/>
            </a:pPr>
            <a:r>
              <a:rPr lang="en-US" dirty="0" smtClean="0">
                <a:latin typeface="+mj-lt"/>
              </a:rPr>
              <a:t>y’ = y1 y2 y3…</a:t>
            </a:r>
            <a:r>
              <a:rPr lang="en-US" dirty="0" err="1" smtClean="0">
                <a:latin typeface="+mj-lt"/>
              </a:rPr>
              <a:t>yk</a:t>
            </a:r>
            <a:r>
              <a:rPr lang="en-US" dirty="0" smtClean="0">
                <a:latin typeface="+mj-lt"/>
              </a:rPr>
              <a:t> xk+1 … </a:t>
            </a:r>
            <a:r>
              <a:rPr lang="en-US" dirty="0" err="1" smtClean="0">
                <a:latin typeface="+mj-lt"/>
              </a:rPr>
              <a:t>xn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 smtClean="0">
                <a:solidFill>
                  <a:srgbClr val="1D3259"/>
                </a:solidFill>
                <a:latin typeface="+mj-lt"/>
              </a:rPr>
              <a:t>Toán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tử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biến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dị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gene </a:t>
            </a:r>
            <a:r>
              <a:rPr lang="en-US" dirty="0" err="1" smtClean="0">
                <a:latin typeface="+mj-lt"/>
              </a:rPr>
              <a:t>xk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NST </a:t>
            </a:r>
            <a:r>
              <a:rPr lang="en-US" dirty="0">
                <a:latin typeface="+mj-lt"/>
              </a:rPr>
              <a:t>x = x1 x2 x3 … </a:t>
            </a:r>
            <a:r>
              <a:rPr lang="en-US" dirty="0" err="1" smtClean="0">
                <a:latin typeface="+mj-lt"/>
              </a:rPr>
              <a:t>xn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xảy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thì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NST </a:t>
            </a:r>
            <a:r>
              <a:rPr lang="en-US" dirty="0" err="1" smtClean="0">
                <a:latin typeface="+mj-lt"/>
              </a:rPr>
              <a:t>mới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x’ = x1 x2 x3 … xk-1 (1 – </a:t>
            </a:r>
            <a:r>
              <a:rPr lang="en-US" dirty="0" err="1" smtClean="0">
                <a:latin typeface="+mj-lt"/>
              </a:rPr>
              <a:t>xk</a:t>
            </a:r>
            <a:r>
              <a:rPr lang="en-US" dirty="0" smtClean="0">
                <a:latin typeface="+mj-lt"/>
              </a:rPr>
              <a:t>) xk+1 … </a:t>
            </a:r>
            <a:r>
              <a:rPr lang="en-US" dirty="0" err="1" smtClean="0">
                <a:latin typeface="+mj-lt"/>
              </a:rPr>
              <a:t>xn</a:t>
            </a:r>
            <a:endParaRPr lang="en-US" dirty="0">
              <a:latin typeface="+mj-lt"/>
            </a:endParaRPr>
          </a:p>
        </p:txBody>
      </p:sp>
      <p:sp>
        <p:nvSpPr>
          <p:cNvPr id="7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02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02434"/>
                </a:solidFill>
                <a:latin typeface="+mj-lt"/>
              </a:rPr>
              <a:t>CÁC TOÁN TỬ DI TRUYỀN</a:t>
            </a:r>
            <a:endParaRPr lang="en-US" dirty="0">
              <a:solidFill>
                <a:srgbClr val="B02434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 smtClean="0">
                <a:solidFill>
                  <a:srgbClr val="1D3259"/>
                </a:solidFill>
                <a:latin typeface="+mj-lt"/>
              </a:rPr>
              <a:t>Toán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tử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tương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giao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chéo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664" y="2654300"/>
            <a:ext cx="6424387" cy="2844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 smtClean="0">
                <a:solidFill>
                  <a:srgbClr val="1D3259"/>
                </a:solidFill>
                <a:latin typeface="+mj-lt"/>
              </a:rPr>
              <a:t>Toán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tử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biến</a:t>
            </a:r>
            <a:r>
              <a:rPr lang="en-US" dirty="0" smtClean="0">
                <a:solidFill>
                  <a:srgbClr val="1D3259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1D3259"/>
                </a:solidFill>
                <a:latin typeface="+mj-lt"/>
              </a:rPr>
              <a:t>dị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5469" y="2969816"/>
            <a:ext cx="4961544" cy="1702593"/>
          </a:xfrm>
          <a:prstGeom prst="rect">
            <a:avLst/>
          </a:prstGeom>
        </p:spPr>
      </p:pic>
      <p:sp>
        <p:nvSpPr>
          <p:cNvPr id="7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14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Cấu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trúc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number_of_variable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population_number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lượng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từng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món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đồ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Tỉ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mutation_limit</a:t>
            </a:r>
            <a:endParaRPr lang="en-US" dirty="0" smtClean="0">
              <a:latin typeface="+mj-lt"/>
            </a:endParaRPr>
          </a:p>
        </p:txBody>
      </p:sp>
      <p:sp>
        <p:nvSpPr>
          <p:cNvPr id="4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4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Cấu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trúc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27" y="1943100"/>
            <a:ext cx="9628146" cy="2997200"/>
          </a:xfrm>
          <a:prstGeom prst="rect">
            <a:avLst/>
          </a:prstGeom>
        </p:spPr>
      </p:pic>
      <p:sp>
        <p:nvSpPr>
          <p:cNvPr id="5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175376" y="1793293"/>
            <a:ext cx="597765" cy="599750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1633954" y="5836641"/>
            <a:ext cx="462722" cy="92147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 flipV="1">
            <a:off x="1598095" y="5276961"/>
            <a:ext cx="394932" cy="396244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 flipV="1">
            <a:off x="62979" y="2393043"/>
            <a:ext cx="305712" cy="608798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flipH="1" flipV="1">
            <a:off x="0" y="5364870"/>
            <a:ext cx="2984948" cy="1493130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 flipV="1">
            <a:off x="1" y="2823400"/>
            <a:ext cx="1905118" cy="3812860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 flipV="1">
            <a:off x="2488604" y="2708175"/>
            <a:ext cx="1015660" cy="653564"/>
          </a:xfrm>
          <a:prstGeom prst="triangle">
            <a:avLst/>
          </a:pr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dirty="0">
              <a:solidFill>
                <a:srgbClr val="E2BA26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29743" y="2527124"/>
            <a:ext cx="484863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rgbClr val="1D3259"/>
                </a:solidFill>
                <a:cs typeface="+mn-ea"/>
                <a:sym typeface="+mn-lt"/>
              </a:rPr>
              <a:t>THỰC NGHIÊM</a:t>
            </a:r>
            <a:endParaRPr lang="zh-CN" altLang="en-US" sz="6000" dirty="0">
              <a:solidFill>
                <a:srgbClr val="1D325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9743" y="3542787"/>
            <a:ext cx="40660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Bài</a:t>
            </a:r>
            <a:r>
              <a:rPr lang="en-US" altLang="zh-CN" sz="4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toán</a:t>
            </a:r>
            <a:r>
              <a:rPr lang="en-US" altLang="zh-CN" sz="4000" dirty="0" smtClean="0">
                <a:solidFill>
                  <a:srgbClr val="B02434"/>
                </a:solidFill>
                <a:cs typeface="+mn-ea"/>
                <a:sym typeface="+mn-lt"/>
              </a:rPr>
              <a:t> Knapsack</a:t>
            </a:r>
            <a:endParaRPr lang="zh-CN" altLang="en-US" sz="4000" dirty="0">
              <a:solidFill>
                <a:srgbClr val="B0243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311749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/>
        </p:nvSpPr>
        <p:spPr bwMode="auto">
          <a:xfrm flipV="1">
            <a:off x="2647769" y="1665574"/>
            <a:ext cx="927629" cy="1868249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V="1">
            <a:off x="67558" y="0"/>
            <a:ext cx="4770660" cy="2387929"/>
          </a:xfrm>
          <a:custGeom>
            <a:avLst/>
            <a:gdLst>
              <a:gd name="T0" fmla="*/ 0 w 1836"/>
              <a:gd name="T1" fmla="*/ 919 h 919"/>
              <a:gd name="T2" fmla="*/ 1836 w 1836"/>
              <a:gd name="T3" fmla="*/ 919 h 919"/>
              <a:gd name="T4" fmla="*/ 918 w 1836"/>
              <a:gd name="T5" fmla="*/ 0 h 919"/>
              <a:gd name="T6" fmla="*/ 0 w 1836"/>
              <a:gd name="T7" fmla="*/ 91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6" h="919">
                <a:moveTo>
                  <a:pt x="0" y="919"/>
                </a:moveTo>
                <a:lnTo>
                  <a:pt x="1836" y="919"/>
                </a:lnTo>
                <a:lnTo>
                  <a:pt x="918" y="0"/>
                </a:lnTo>
                <a:lnTo>
                  <a:pt x="0" y="919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flipV="1">
            <a:off x="0" y="376769"/>
            <a:ext cx="3232408" cy="6467414"/>
          </a:xfrm>
          <a:custGeom>
            <a:avLst/>
            <a:gdLst>
              <a:gd name="T0" fmla="*/ 0 w 1244"/>
              <a:gd name="T1" fmla="*/ 0 h 2489"/>
              <a:gd name="T2" fmla="*/ 0 w 1244"/>
              <a:gd name="T3" fmla="*/ 2489 h 2489"/>
              <a:gd name="T4" fmla="*/ 1244 w 1244"/>
              <a:gd name="T5" fmla="*/ 1244 h 2489"/>
              <a:gd name="T6" fmla="*/ 0 w 1244"/>
              <a:gd name="T7" fmla="*/ 0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4" h="2489">
                <a:moveTo>
                  <a:pt x="0" y="0"/>
                </a:moveTo>
                <a:lnTo>
                  <a:pt x="0" y="2489"/>
                </a:lnTo>
                <a:lnTo>
                  <a:pt x="1244" y="1244"/>
                </a:lnTo>
                <a:lnTo>
                  <a:pt x="0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TextBox 54"/>
          <p:cNvSpPr txBox="1"/>
          <p:nvPr/>
        </p:nvSpPr>
        <p:spPr>
          <a:xfrm>
            <a:off x="2186010" y="5001308"/>
            <a:ext cx="2554481" cy="861742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377">
              <a:defRPr/>
            </a:pPr>
            <a:r>
              <a:rPr lang="en-US" altLang="zh-CN" sz="4800" b="1" dirty="0" err="1" smtClean="0">
                <a:solidFill>
                  <a:srgbClr val="B02434"/>
                </a:solidFill>
                <a:cs typeface="+mn-ea"/>
                <a:sym typeface="+mn-lt"/>
              </a:rPr>
              <a:t>Nội</a:t>
            </a:r>
            <a:r>
              <a:rPr lang="en-US" altLang="zh-CN" sz="4800" b="1" dirty="0" smtClean="0">
                <a:solidFill>
                  <a:srgbClr val="B02434"/>
                </a:solidFill>
                <a:cs typeface="+mn-ea"/>
                <a:sym typeface="+mn-lt"/>
              </a:rPr>
              <a:t> dung</a:t>
            </a:r>
            <a:endParaRPr lang="zh-CN" altLang="en-US" sz="4800" b="1" dirty="0">
              <a:solidFill>
                <a:srgbClr val="B02434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81645" y="1861804"/>
            <a:ext cx="5185751" cy="1104079"/>
            <a:chOff x="5401703" y="751541"/>
            <a:chExt cx="5185751" cy="1104079"/>
          </a:xfrm>
        </p:grpSpPr>
        <p:grpSp>
          <p:nvGrpSpPr>
            <p:cNvPr id="16" name="4"/>
            <p:cNvGrpSpPr/>
            <p:nvPr/>
          </p:nvGrpSpPr>
          <p:grpSpPr>
            <a:xfrm>
              <a:off x="6401692" y="751541"/>
              <a:ext cx="4185762" cy="1104079"/>
              <a:chOff x="6988950" y="633706"/>
              <a:chExt cx="4185762" cy="110407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988950" y="633706"/>
                <a:ext cx="14705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sz="2000" b="1" dirty="0" smtClean="0">
                    <a:solidFill>
                      <a:srgbClr val="B02434"/>
                    </a:solidFill>
                    <a:latin typeface="+mn-lt"/>
                    <a:ea typeface="+mn-ea"/>
                    <a:cs typeface="+mn-ea"/>
                    <a:sym typeface="+mn-lt"/>
                  </a:rPr>
                  <a:t>ĐẶT VẤN ĐỀ</a:t>
                </a:r>
                <a:endParaRPr lang="zh-CN" altLang="en-US" sz="2000" b="1" dirty="0">
                  <a:solidFill>
                    <a:srgbClr val="B0243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flipH="1">
                <a:off x="7023944" y="1085299"/>
                <a:ext cx="4150768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1400" kern="0" dirty="0" err="1" smtClean="0">
                    <a:cs typeface="+mn-ea"/>
                    <a:sym typeface="+mn-lt"/>
                  </a:rPr>
                  <a:t>Bài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toán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Knapsack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và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các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cách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tiếp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cận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bài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toán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hiện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nay </a:t>
                </a:r>
                <a:endParaRPr lang="zh-CN" altLang="en-US" sz="1400" kern="0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: 圆角 1"/>
            <p:cNvSpPr/>
            <p:nvPr/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8029" y="96161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81645" y="2917315"/>
            <a:ext cx="5185751" cy="1104079"/>
            <a:chOff x="5401703" y="751541"/>
            <a:chExt cx="5185751" cy="1104079"/>
          </a:xfrm>
        </p:grpSpPr>
        <p:grpSp>
          <p:nvGrpSpPr>
            <p:cNvPr id="22" name="4"/>
            <p:cNvGrpSpPr/>
            <p:nvPr/>
          </p:nvGrpSpPr>
          <p:grpSpPr>
            <a:xfrm>
              <a:off x="6401692" y="751541"/>
              <a:ext cx="4185762" cy="1104079"/>
              <a:chOff x="6988950" y="633706"/>
              <a:chExt cx="4185762" cy="110407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988950" y="633706"/>
                <a:ext cx="180389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sz="2000" b="1" dirty="0" smtClean="0">
                    <a:solidFill>
                      <a:srgbClr val="1D3259"/>
                    </a:solidFill>
                    <a:latin typeface="+mn-lt"/>
                    <a:ea typeface="+mn-ea"/>
                    <a:cs typeface="+mn-ea"/>
                    <a:sym typeface="+mn-lt"/>
                  </a:rPr>
                  <a:t>CÁCH TIẾP CẬN</a:t>
                </a:r>
                <a:endParaRPr lang="zh-CN" altLang="en-US" sz="2000" b="1" dirty="0">
                  <a:solidFill>
                    <a:srgbClr val="1D3259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flipH="1">
                <a:off x="7023944" y="1085299"/>
                <a:ext cx="4150768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1400" kern="0" dirty="0" err="1" smtClean="0">
                    <a:cs typeface="+mn-ea"/>
                    <a:sym typeface="+mn-lt"/>
                  </a:rPr>
                  <a:t>Trình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bày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giải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thuật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GA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để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tìm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lời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giải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tối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ưu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cho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bài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toán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Knapsack</a:t>
                </a:r>
                <a:endParaRPr lang="zh-CN" altLang="en-US" sz="1400" kern="0" dirty="0"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: 圆角 1"/>
            <p:cNvSpPr/>
            <p:nvPr/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dirty="0">
                <a:solidFill>
                  <a:srgbClr val="E2BA26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78029" y="96161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81645" y="3954296"/>
            <a:ext cx="5185751" cy="1104079"/>
            <a:chOff x="5401703" y="751541"/>
            <a:chExt cx="5185751" cy="1104079"/>
          </a:xfrm>
        </p:grpSpPr>
        <p:grpSp>
          <p:nvGrpSpPr>
            <p:cNvPr id="28" name="4"/>
            <p:cNvGrpSpPr/>
            <p:nvPr/>
          </p:nvGrpSpPr>
          <p:grpSpPr>
            <a:xfrm>
              <a:off x="6401692" y="751541"/>
              <a:ext cx="4185762" cy="1104079"/>
              <a:chOff x="6988950" y="633706"/>
              <a:chExt cx="4185762" cy="1104079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6988950" y="633706"/>
                <a:ext cx="176868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/>
                <a:r>
                  <a:rPr lang="en-US" altLang="zh-CN" sz="2000" b="1" dirty="0" smtClean="0">
                    <a:solidFill>
                      <a:srgbClr val="B02434"/>
                    </a:solidFill>
                    <a:latin typeface="+mn-lt"/>
                    <a:ea typeface="+mn-ea"/>
                    <a:cs typeface="+mn-ea"/>
                    <a:sym typeface="+mn-lt"/>
                  </a:rPr>
                  <a:t>THỰC NGHIỆM</a:t>
                </a:r>
                <a:endParaRPr lang="zh-CN" altLang="en-US" sz="2000" b="1" dirty="0">
                  <a:solidFill>
                    <a:srgbClr val="B0243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H="1">
                <a:off x="7023944" y="1085299"/>
                <a:ext cx="4150768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1400" kern="0" dirty="0" err="1" smtClean="0">
                    <a:cs typeface="+mn-ea"/>
                    <a:sym typeface="+mn-lt"/>
                  </a:rPr>
                  <a:t>Sử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dụng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thuật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toán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GA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giải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quyết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bài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toán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thực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nghiệm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và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đánh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giá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độ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hiệu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quả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của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thuật</a:t>
                </a:r>
                <a:r>
                  <a:rPr lang="en-US" altLang="zh-CN" sz="1400" kern="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1400" kern="0" dirty="0" err="1" smtClean="0">
                    <a:cs typeface="+mn-ea"/>
                    <a:sym typeface="+mn-lt"/>
                  </a:rPr>
                  <a:t>toán</a:t>
                </a:r>
                <a:endParaRPr lang="zh-CN" altLang="en-US" sz="1400" kern="0" dirty="0">
                  <a:cs typeface="+mn-ea"/>
                  <a:sym typeface="+mn-lt"/>
                </a:endParaRPr>
              </a:p>
            </p:txBody>
          </p:sp>
        </p:grpSp>
        <p:sp>
          <p:nvSpPr>
            <p:cNvPr id="29" name="矩形: 圆角 1"/>
            <p:cNvSpPr/>
            <p:nvPr/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78029" y="96161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171746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Bài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>
                <a:latin typeface="+mj-lt"/>
                <a:cs typeface="+mn-ea"/>
                <a:sym typeface="+mn-lt"/>
              </a:rPr>
              <a:t>Giả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sử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bạn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sắp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đi</a:t>
            </a:r>
            <a:r>
              <a:rPr lang="en-US" altLang="zh-CN" dirty="0">
                <a:latin typeface="+mj-lt"/>
                <a:cs typeface="+mn-ea"/>
                <a:sym typeface="+mn-lt"/>
              </a:rPr>
              <a:t> du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lịch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vào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cuối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tuần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này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và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balo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của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bạn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chỉ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có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thể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chứa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tối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đa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j-lt"/>
                <a:cs typeface="+mn-ea"/>
                <a:sym typeface="+mn-lt"/>
              </a:rPr>
              <a:t>5kg</a:t>
            </a:r>
            <a:r>
              <a:rPr lang="en-US" altLang="zh-CN" dirty="0">
                <a:latin typeface="+mj-lt"/>
                <a:cs typeface="+mn-ea"/>
                <a:sym typeface="+mn-lt"/>
              </a:rPr>
              <a:t>,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vậy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làm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thế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nào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bạn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có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thể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mang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được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hành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lí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nặng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nhất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có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thể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mà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không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vượt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quá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sức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chứa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tối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đa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của</a:t>
            </a:r>
            <a:r>
              <a:rPr lang="en-US" altLang="zh-CN" dirty="0">
                <a:latin typeface="+mj-lt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j-lt"/>
                <a:cs typeface="+mn-ea"/>
                <a:sym typeface="+mn-lt"/>
              </a:rPr>
              <a:t>balo</a:t>
            </a:r>
            <a:r>
              <a:rPr lang="en-US" altLang="zh-CN" dirty="0">
                <a:latin typeface="+mj-lt"/>
                <a:cs typeface="+mn-ea"/>
                <a:sym typeface="+mn-lt"/>
              </a:rPr>
              <a:t>?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1844"/>
              </p:ext>
            </p:extLst>
          </p:nvPr>
        </p:nvGraphicFramePr>
        <p:xfrm>
          <a:off x="5183188" y="987425"/>
          <a:ext cx="617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Chai </a:t>
                      </a:r>
                      <a:r>
                        <a:rPr lang="en-US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Kẹ</a:t>
                      </a:r>
                      <a:r>
                        <a:rPr lang="en-US" baseline="0" dirty="0" err="1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 </a:t>
                      </a:r>
                      <a:r>
                        <a:rPr lang="en-US" dirty="0" err="1" smtClean="0"/>
                        <a:t>nghe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Đèn</a:t>
                      </a:r>
                      <a:r>
                        <a:rPr lang="en-US" baseline="0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Mũ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Giày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giấy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Hộp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ăn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nhòm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6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6096001" y="1863027"/>
            <a:ext cx="6095332" cy="2917383"/>
          </a:xfrm>
          <a:prstGeom prst="rect">
            <a:avLst/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898" dirty="0">
              <a:cs typeface="+mn-ea"/>
              <a:sym typeface="+mn-lt"/>
            </a:endParaRPr>
          </a:p>
        </p:txBody>
      </p:sp>
      <p:sp>
        <p:nvSpPr>
          <p:cNvPr id="31" name="TextBox 40"/>
          <p:cNvSpPr txBox="1"/>
          <p:nvPr/>
        </p:nvSpPr>
        <p:spPr>
          <a:xfrm>
            <a:off x="6415465" y="4978078"/>
            <a:ext cx="5229824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094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Bài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toán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đưa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ra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kết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quả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với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cân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nặng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tối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đa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có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thể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mang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là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4.965 kg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với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thời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gian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chạy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thuật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toán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là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7.987s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với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điều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kiện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dừng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khi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chương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trình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xử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lí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được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2000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thế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quần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thể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6415465" y="2860053"/>
            <a:ext cx="542659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spc="300" dirty="0" err="1" smtClean="0">
                <a:solidFill>
                  <a:schemeClr val="bg1"/>
                </a:solidFill>
                <a:cs typeface="+mn-ea"/>
                <a:sym typeface="+mn-lt"/>
              </a:rPr>
              <a:t>Thực</a:t>
            </a:r>
            <a:r>
              <a:rPr lang="en-US" altLang="zh-CN" sz="6000" spc="3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6000" spc="300" dirty="0" err="1" smtClean="0">
                <a:solidFill>
                  <a:schemeClr val="bg1"/>
                </a:solidFill>
                <a:cs typeface="+mn-ea"/>
                <a:sym typeface="+mn-lt"/>
              </a:rPr>
              <a:t>nghiệm</a:t>
            </a:r>
            <a:endParaRPr lang="zh-CN" altLang="en-US" sz="6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532"/>
            <a:ext cx="6096001" cy="40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3632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Nhận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xét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Nếu</a:t>
            </a:r>
            <a:r>
              <a:rPr lang="en-US" dirty="0" smtClean="0">
                <a:latin typeface="+mj-lt"/>
              </a:rPr>
              <a:t> so </a:t>
            </a:r>
            <a:r>
              <a:rPr lang="en-US" dirty="0" err="1" smtClean="0">
                <a:latin typeface="+mj-lt"/>
              </a:rPr>
              <a:t>sánh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tiếp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cận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duyệt</a:t>
            </a:r>
            <a:r>
              <a:rPr lang="en-US" dirty="0" smtClean="0">
                <a:latin typeface="+mj-lt"/>
              </a:rPr>
              <a:t> qua </a:t>
            </a:r>
            <a:r>
              <a:rPr lang="en-US" dirty="0" err="1" smtClean="0">
                <a:latin typeface="+mj-lt"/>
              </a:rPr>
              <a:t>tất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trường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hợp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xảy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máy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tới</a:t>
            </a:r>
            <a:r>
              <a:rPr lang="en-US" dirty="0" smtClean="0">
                <a:latin typeface="+mj-lt"/>
              </a:rPr>
              <a:t> 1048576 </a:t>
            </a:r>
            <a:r>
              <a:rPr lang="en-US" dirty="0" err="1" smtClean="0">
                <a:latin typeface="+mj-lt"/>
              </a:rPr>
              <a:t>thế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ưu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Sử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dụng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GA </a:t>
            </a:r>
            <a:r>
              <a:rPr lang="en-US" dirty="0" err="1" smtClean="0">
                <a:latin typeface="+mj-lt"/>
              </a:rPr>
              <a:t>đưa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ưu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điệu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dừng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2000 </a:t>
            </a:r>
            <a:r>
              <a:rPr lang="en-US" dirty="0" err="1" smtClean="0">
                <a:latin typeface="+mj-lt"/>
              </a:rPr>
              <a:t>thế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100 </a:t>
            </a:r>
            <a:r>
              <a:rPr lang="en-US" dirty="0" err="1" smtClean="0">
                <a:latin typeface="+mj-lt"/>
              </a:rPr>
              <a:t>phần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tử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Tuy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nhiên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vẫn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thêm</a:t>
            </a:r>
            <a:r>
              <a:rPr lang="en-US" dirty="0" smtClean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  <p:sp>
        <p:nvSpPr>
          <p:cNvPr id="5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6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thúc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hữu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cùng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nhất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best_solution_maximum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err="1" smtClean="0">
                <a:latin typeface="+mj-lt"/>
              </a:rPr>
              <a:t>Best_solution_maximum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đủ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lớn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đảm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bảo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đủ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triển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hơn</a:t>
            </a:r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19" y="3992777"/>
            <a:ext cx="6938963" cy="2319123"/>
          </a:xfrm>
          <a:prstGeom prst="rect">
            <a:avLst/>
          </a:prstGeom>
        </p:spPr>
      </p:pic>
      <p:sp>
        <p:nvSpPr>
          <p:cNvPr id="8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05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Thủ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tục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lọc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tử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lượng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vượt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lượng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thích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fitness_value</a:t>
            </a:r>
            <a:r>
              <a:rPr lang="en-US" dirty="0" smtClean="0">
                <a:latin typeface="+mj-lt"/>
              </a:rPr>
              <a:t> = 0, </a:t>
            </a:r>
            <a:r>
              <a:rPr lang="en-US" dirty="0" err="1" smtClean="0">
                <a:latin typeface="+mj-lt"/>
              </a:rPr>
              <a:t>vậy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chúng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loại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bỏ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khỏi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lọc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giúp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kiểu</a:t>
            </a:r>
            <a:r>
              <a:rPr lang="en-US" dirty="0" smtClean="0">
                <a:latin typeface="+mj-lt"/>
              </a:rPr>
              <a:t> gen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hơn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Sắp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xếp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theo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thích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Sau </a:t>
            </a:r>
            <a:r>
              <a:rPr lang="en-US" dirty="0" err="1" smtClean="0">
                <a:latin typeface="+mj-lt"/>
              </a:rPr>
              <a:t>khi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chéo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dị</a:t>
            </a:r>
            <a:r>
              <a:rPr lang="en-US" dirty="0" smtClean="0">
                <a:latin typeface="+mj-lt"/>
              </a:rPr>
              <a:t>, ta </a:t>
            </a:r>
            <a:r>
              <a:rPr lang="en-US" dirty="0" err="1" smtClean="0">
                <a:latin typeface="+mj-lt"/>
              </a:rPr>
              <a:t>sắp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xếp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con </a:t>
            </a:r>
            <a:r>
              <a:rPr lang="en-US" dirty="0" err="1" smtClean="0">
                <a:latin typeface="+mj-lt"/>
              </a:rPr>
              <a:t>mới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bố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mẹ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theo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thứ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thích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tránh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thay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đổi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thích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cao</a:t>
            </a:r>
            <a:r>
              <a:rPr lang="en-US" dirty="0" smtClean="0">
                <a:latin typeface="+mj-lt"/>
              </a:rPr>
              <a:t> (elitism)</a:t>
            </a:r>
            <a:endParaRPr lang="en-US" dirty="0">
              <a:latin typeface="+mj-lt"/>
            </a:endParaRPr>
          </a:p>
        </p:txBody>
      </p:sp>
      <p:sp>
        <p:nvSpPr>
          <p:cNvPr id="7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Thủ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tục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lọc</a:t>
            </a:r>
            <a:endParaRPr lang="en-US" dirty="0">
              <a:latin typeface="+mj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62" y="2679700"/>
            <a:ext cx="5960514" cy="3175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Sắp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xếp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theo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thích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</a:t>
            </a:r>
            <a:endParaRPr lang="en-US" dirty="0">
              <a:latin typeface="+mj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05076"/>
            <a:ext cx="6019800" cy="3349624"/>
          </a:xfrm>
          <a:prstGeom prst="rect">
            <a:avLst/>
          </a:prstGeom>
        </p:spPr>
      </p:pic>
      <p:sp>
        <p:nvSpPr>
          <p:cNvPr id="7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thiện</a:t>
            </a:r>
            <a:endParaRPr lang="en-US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818"/>
          <a:stretch/>
        </p:blipFill>
        <p:spPr>
          <a:xfrm>
            <a:off x="7200899" y="3783013"/>
            <a:ext cx="4405313" cy="20859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9421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Ở </a:t>
            </a:r>
            <a:r>
              <a:rPr lang="en-US" sz="2200" dirty="0" err="1" smtClean="0">
                <a:latin typeface="+mj-lt"/>
              </a:rPr>
              <a:t>mỗi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thế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hệ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thể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không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phù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hợp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sẽ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được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loại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bỏ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khỏi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quần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thể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giúp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giảm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tỉ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lệ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đột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biến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và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lai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chéo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tạo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ra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thể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không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phù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hợp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khác</a:t>
            </a:r>
            <a:endParaRPr lang="en-US" sz="2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Do </a:t>
            </a:r>
            <a:r>
              <a:rPr lang="en-US" sz="2200" dirty="0" err="1">
                <a:latin typeface="+mj-lt"/>
              </a:rPr>
              <a:t>việc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giữ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lại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những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độ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thích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nghi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cao</a:t>
            </a:r>
            <a:r>
              <a:rPr lang="en-US" sz="2200" dirty="0">
                <a:latin typeface="+mj-lt"/>
              </a:rPr>
              <a:t> ở </a:t>
            </a:r>
            <a:r>
              <a:rPr lang="en-US" sz="2200" dirty="0" err="1">
                <a:latin typeface="+mj-lt"/>
              </a:rPr>
              <a:t>các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thế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hệ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chương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trình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dễ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cải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thiện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độ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thích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nghi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lời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giải</a:t>
            </a:r>
            <a:r>
              <a:rPr lang="en-US" sz="2200" dirty="0">
                <a:latin typeface="+mj-lt"/>
              </a:rPr>
              <a:t> qua </a:t>
            </a:r>
            <a:r>
              <a:rPr lang="en-US" sz="2200" dirty="0" err="1">
                <a:latin typeface="+mj-lt"/>
              </a:rPr>
              <a:t>từng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thế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hệ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và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nhanh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chóng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tìm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độ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thích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nghi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nhất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lời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giải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tối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ưu</a:t>
            </a:r>
            <a:r>
              <a:rPr lang="en-US" sz="2200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457200"/>
            <a:ext cx="4597400" cy="3062197"/>
          </a:xfrm>
          <a:prstGeom prst="rect">
            <a:avLst/>
          </a:prstGeom>
        </p:spPr>
      </p:pic>
      <p:sp>
        <p:nvSpPr>
          <p:cNvPr id="7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74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9780587" y="1435622"/>
            <a:ext cx="479425" cy="479425"/>
          </a:xfrm>
          <a:custGeom>
            <a:avLst/>
            <a:gdLst>
              <a:gd name="T0" fmla="*/ 302 w 302"/>
              <a:gd name="T1" fmla="*/ 302 h 302"/>
              <a:gd name="T2" fmla="*/ 0 w 302"/>
              <a:gd name="T3" fmla="*/ 0 h 302"/>
              <a:gd name="T4" fmla="*/ 0 w 302"/>
              <a:gd name="T5" fmla="*/ 302 h 302"/>
              <a:gd name="T6" fmla="*/ 302 w 302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" h="302">
                <a:moveTo>
                  <a:pt x="302" y="302"/>
                </a:moveTo>
                <a:lnTo>
                  <a:pt x="0" y="0"/>
                </a:lnTo>
                <a:lnTo>
                  <a:pt x="0" y="302"/>
                </a:lnTo>
                <a:lnTo>
                  <a:pt x="302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0" y="-3175"/>
            <a:ext cx="2668588" cy="2667000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12738" y="1131888"/>
            <a:ext cx="3062288" cy="1531938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617663" y="4689475"/>
            <a:ext cx="566738" cy="1138238"/>
          </a:xfrm>
          <a:custGeom>
            <a:avLst/>
            <a:gdLst>
              <a:gd name="T0" fmla="*/ 357 w 357"/>
              <a:gd name="T1" fmla="*/ 717 h 717"/>
              <a:gd name="T2" fmla="*/ 357 w 357"/>
              <a:gd name="T3" fmla="*/ 0 h 717"/>
              <a:gd name="T4" fmla="*/ 0 w 357"/>
              <a:gd name="T5" fmla="*/ 360 h 717"/>
              <a:gd name="T6" fmla="*/ 357 w 357"/>
              <a:gd name="T7" fmla="*/ 71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7">
                <a:moveTo>
                  <a:pt x="357" y="717"/>
                </a:moveTo>
                <a:lnTo>
                  <a:pt x="357" y="0"/>
                </a:lnTo>
                <a:lnTo>
                  <a:pt x="0" y="360"/>
                </a:lnTo>
                <a:lnTo>
                  <a:pt x="357" y="717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978025" y="434975"/>
            <a:ext cx="566738" cy="1141413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58788" y="2851150"/>
            <a:ext cx="2119313" cy="1057275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4450" y="5391150"/>
            <a:ext cx="2911475" cy="1457325"/>
          </a:xfrm>
          <a:custGeom>
            <a:avLst/>
            <a:gdLst>
              <a:gd name="T0" fmla="*/ 0 w 1834"/>
              <a:gd name="T1" fmla="*/ 918 h 918"/>
              <a:gd name="T2" fmla="*/ 1834 w 1834"/>
              <a:gd name="T3" fmla="*/ 918 h 918"/>
              <a:gd name="T4" fmla="*/ 918 w 1834"/>
              <a:gd name="T5" fmla="*/ 0 h 918"/>
              <a:gd name="T6" fmla="*/ 0 w 1834"/>
              <a:gd name="T7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4" h="918">
                <a:moveTo>
                  <a:pt x="0" y="918"/>
                </a:moveTo>
                <a:lnTo>
                  <a:pt x="1834" y="918"/>
                </a:lnTo>
                <a:lnTo>
                  <a:pt x="918" y="0"/>
                </a:lnTo>
                <a:lnTo>
                  <a:pt x="0" y="918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0" y="2663825"/>
            <a:ext cx="1978025" cy="3954463"/>
          </a:xfrm>
          <a:custGeom>
            <a:avLst/>
            <a:gdLst>
              <a:gd name="T0" fmla="*/ 0 w 1246"/>
              <a:gd name="T1" fmla="*/ 0 h 2491"/>
              <a:gd name="T2" fmla="*/ 0 w 1246"/>
              <a:gd name="T3" fmla="*/ 2491 h 2491"/>
              <a:gd name="T4" fmla="*/ 1246 w 1246"/>
              <a:gd name="T5" fmla="*/ 1246 h 2491"/>
              <a:gd name="T6" fmla="*/ 0 w 1246"/>
              <a:gd name="T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491">
                <a:moveTo>
                  <a:pt x="0" y="0"/>
                </a:moveTo>
                <a:lnTo>
                  <a:pt x="0" y="2491"/>
                </a:lnTo>
                <a:lnTo>
                  <a:pt x="1246" y="1246"/>
                </a:lnTo>
                <a:lnTo>
                  <a:pt x="0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580437" y="3697"/>
            <a:ext cx="3611563" cy="180657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8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8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886949" y="273572"/>
            <a:ext cx="2305050" cy="461327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9934574" y="2872310"/>
            <a:ext cx="1512888" cy="3032125"/>
          </a:xfrm>
          <a:custGeom>
            <a:avLst/>
            <a:gdLst>
              <a:gd name="T0" fmla="*/ 0 w 953"/>
              <a:gd name="T1" fmla="*/ 1910 h 1910"/>
              <a:gd name="T2" fmla="*/ 0 w 953"/>
              <a:gd name="T3" fmla="*/ 0 h 1910"/>
              <a:gd name="T4" fmla="*/ 953 w 953"/>
              <a:gd name="T5" fmla="*/ 954 h 1910"/>
              <a:gd name="T6" fmla="*/ 0 w 953"/>
              <a:gd name="T7" fmla="*/ 191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3" h="1910">
                <a:moveTo>
                  <a:pt x="0" y="1910"/>
                </a:moveTo>
                <a:lnTo>
                  <a:pt x="0" y="0"/>
                </a:lnTo>
                <a:lnTo>
                  <a:pt x="953" y="954"/>
                </a:lnTo>
                <a:lnTo>
                  <a:pt x="0" y="191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917657" y="2383052"/>
            <a:ext cx="8436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300" dirty="0">
                <a:solidFill>
                  <a:srgbClr val="B02434"/>
                </a:solidFill>
                <a:cs typeface="+mn-ea"/>
                <a:sym typeface="+mn-lt"/>
              </a:rPr>
              <a:t>THANKS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7204" y="4818671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19998" y="4818671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67216" y="4818637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39416" y="4818671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24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09243" y="4813538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D325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6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1C8CA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extBox 3">
            <a:hlinkClick r:id="rId3"/>
            <a:extLst>
              <a:ext uri="{FF2B5EF4-FFF2-40B4-BE49-F238E27FC236}">
                <a16:creationId xmlns:a16="http://schemas.microsoft.com/office/drawing/2014/main" xmlns="" id="{FCAD2B22-25D8-1DFF-EE55-5EC53ABED649}"/>
              </a:ext>
            </a:extLst>
          </p:cNvPr>
          <p:cNvSpPr txBox="1"/>
          <p:nvPr/>
        </p:nvSpPr>
        <p:spPr>
          <a:xfrm>
            <a:off x="3353652" y="661828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3850"/>
      </p:ext>
    </p:extLst>
  </p:cSld>
  <p:clrMapOvr>
    <a:masterClrMapping/>
  </p:clrMapOvr>
  <p:transition spd="med" advClick="0" advTm="500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8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0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0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0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0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0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0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1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1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175376" y="1793293"/>
            <a:ext cx="597765" cy="599750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1633954" y="5836641"/>
            <a:ext cx="462722" cy="92147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 flipV="1">
            <a:off x="1598095" y="5276961"/>
            <a:ext cx="394932" cy="396244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 flipV="1">
            <a:off x="62979" y="2393043"/>
            <a:ext cx="305712" cy="608798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flipH="1" flipV="1">
            <a:off x="0" y="5364870"/>
            <a:ext cx="2984948" cy="1493130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 flipV="1">
            <a:off x="1" y="2823400"/>
            <a:ext cx="1905118" cy="3812860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 flipV="1">
            <a:off x="2488604" y="2708175"/>
            <a:ext cx="1015660" cy="653564"/>
          </a:xfrm>
          <a:prstGeom prst="triangle">
            <a:avLst/>
          </a:pr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dirty="0">
              <a:solidFill>
                <a:srgbClr val="E2BA26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29743" y="2527124"/>
            <a:ext cx="363676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 err="1" smtClean="0">
                <a:solidFill>
                  <a:srgbClr val="1D3259"/>
                </a:solidFill>
                <a:cs typeface="+mn-ea"/>
                <a:sym typeface="+mn-lt"/>
              </a:rPr>
              <a:t>Đặt</a:t>
            </a:r>
            <a:r>
              <a:rPr lang="en-US" altLang="zh-CN" sz="6000" b="1" dirty="0" smtClean="0">
                <a:solidFill>
                  <a:srgbClr val="1D3259"/>
                </a:solidFill>
                <a:cs typeface="+mn-ea"/>
                <a:sym typeface="+mn-lt"/>
              </a:rPr>
              <a:t> </a:t>
            </a:r>
            <a:r>
              <a:rPr lang="en-US" altLang="zh-CN" sz="6000" b="1" dirty="0" err="1" smtClean="0">
                <a:solidFill>
                  <a:srgbClr val="1D3259"/>
                </a:solidFill>
                <a:cs typeface="+mn-ea"/>
                <a:sym typeface="+mn-lt"/>
              </a:rPr>
              <a:t>vấn</a:t>
            </a:r>
            <a:r>
              <a:rPr lang="en-US" altLang="zh-CN" sz="6000" b="1" dirty="0" smtClean="0">
                <a:solidFill>
                  <a:srgbClr val="1D3259"/>
                </a:solidFill>
                <a:cs typeface="+mn-ea"/>
                <a:sym typeface="+mn-lt"/>
              </a:rPr>
              <a:t> </a:t>
            </a:r>
            <a:r>
              <a:rPr lang="en-US" altLang="zh-CN" sz="6000" b="1" dirty="0" err="1" smtClean="0">
                <a:solidFill>
                  <a:srgbClr val="1D3259"/>
                </a:solidFill>
                <a:cs typeface="+mn-ea"/>
                <a:sym typeface="+mn-lt"/>
              </a:rPr>
              <a:t>đề</a:t>
            </a:r>
            <a:endParaRPr lang="zh-CN" altLang="en-US" sz="6000" b="1" dirty="0">
              <a:solidFill>
                <a:srgbClr val="1D325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9743" y="3542787"/>
            <a:ext cx="394261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Bài</a:t>
            </a:r>
            <a:r>
              <a:rPr lang="en-US" altLang="zh-CN" sz="4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toán</a:t>
            </a:r>
            <a:r>
              <a:rPr lang="en-US" altLang="zh-CN" sz="4000" dirty="0" smtClean="0">
                <a:solidFill>
                  <a:srgbClr val="B02434"/>
                </a:solidFill>
                <a:cs typeface="+mn-ea"/>
                <a:sym typeface="+mn-lt"/>
              </a:rPr>
              <a:t> Knapsack</a:t>
            </a:r>
            <a:endParaRPr lang="zh-CN" altLang="en-US" sz="4000" dirty="0">
              <a:solidFill>
                <a:srgbClr val="B02434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48793" y="4288182"/>
            <a:ext cx="625803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Giả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sử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sắp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đi</a:t>
            </a:r>
            <a:r>
              <a:rPr lang="en-US" altLang="zh-CN" dirty="0" smtClean="0">
                <a:cs typeface="+mn-ea"/>
                <a:sym typeface="+mn-lt"/>
              </a:rPr>
              <a:t> du </a:t>
            </a:r>
            <a:r>
              <a:rPr lang="en-US" altLang="zh-CN" dirty="0" err="1" smtClean="0">
                <a:cs typeface="+mn-ea"/>
                <a:sym typeface="+mn-lt"/>
              </a:rPr>
              <a:t>lịch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và</a:t>
            </a:r>
            <a:r>
              <a:rPr lang="en-US" altLang="zh-CN" dirty="0" err="1" smtClean="0">
                <a:cs typeface="+mn-ea"/>
                <a:sym typeface="+mn-lt"/>
              </a:rPr>
              <a:t>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cuối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tuần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này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và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balo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của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chỉ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có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chứa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tối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đa</a:t>
            </a:r>
            <a:r>
              <a:rPr lang="en-US" altLang="zh-CN" dirty="0" smtClean="0">
                <a:cs typeface="+mn-ea"/>
                <a:sym typeface="+mn-lt"/>
              </a:rPr>
              <a:t> 3kg, </a:t>
            </a:r>
            <a:r>
              <a:rPr lang="en-US" altLang="zh-CN" dirty="0" err="1" smtClean="0">
                <a:cs typeface="+mn-ea"/>
                <a:sym typeface="+mn-lt"/>
              </a:rPr>
              <a:t>vậy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làm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thế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nào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có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mang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được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hành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lí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nặng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nhất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có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mà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không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vượt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quá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sức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chứa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tối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đa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của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balo</a:t>
            </a:r>
            <a:r>
              <a:rPr lang="en-US" altLang="zh-CN" dirty="0">
                <a:cs typeface="+mn-ea"/>
                <a:sym typeface="+mn-lt"/>
              </a:rPr>
              <a:t>?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2989292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02434"/>
                </a:solidFill>
                <a:latin typeface="+mj-lt"/>
              </a:rPr>
              <a:t>Các</a:t>
            </a:r>
            <a:r>
              <a:rPr lang="en-US" dirty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vật</a:t>
            </a:r>
            <a:r>
              <a:rPr lang="en-US" dirty="0" smtClean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dụng</a:t>
            </a:r>
            <a:r>
              <a:rPr lang="en-US" dirty="0" smtClean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có</a:t>
            </a:r>
            <a:r>
              <a:rPr lang="en-US" dirty="0" smtClean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thể</a:t>
            </a:r>
            <a:r>
              <a:rPr lang="en-US" dirty="0" smtClean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mang</a:t>
            </a:r>
            <a:r>
              <a:rPr lang="en-US" dirty="0" smtClean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bao</a:t>
            </a:r>
            <a:r>
              <a:rPr lang="en-US" dirty="0" smtClean="0">
                <a:solidFill>
                  <a:srgbClr val="B02434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B02434"/>
                </a:solidFill>
                <a:latin typeface="+mj-lt"/>
              </a:rPr>
              <a:t>gồm</a:t>
            </a:r>
            <a:endParaRPr lang="en-US" dirty="0">
              <a:solidFill>
                <a:srgbClr val="B02434"/>
              </a:solidFill>
              <a:latin typeface="+mj-lt"/>
            </a:endParaRPr>
          </a:p>
        </p:txBody>
      </p:sp>
      <p:sp>
        <p:nvSpPr>
          <p:cNvPr id="4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1026" name="Picture 2" descr="How to Pack a Travel Backp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25" y="1825625"/>
            <a:ext cx="77293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7050" y="2580442"/>
            <a:ext cx="801199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Camera  </a:t>
            </a:r>
          </a:p>
          <a:p>
            <a:pPr algn="ctr"/>
            <a:r>
              <a:rPr lang="en-US" sz="1400" b="1" dirty="0" smtClean="0">
                <a:latin typeface="+mj-lt"/>
              </a:rPr>
              <a:t>0.3kg</a:t>
            </a:r>
            <a:endParaRPr lang="en-US" sz="1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7926" y="4514642"/>
            <a:ext cx="71895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Laptop</a:t>
            </a:r>
          </a:p>
          <a:p>
            <a:pPr algn="ctr"/>
            <a:r>
              <a:rPr lang="en-US" sz="1400" b="1" dirty="0" smtClean="0">
                <a:latin typeface="+mj-lt"/>
              </a:rPr>
              <a:t>1.5 kg</a:t>
            </a:r>
            <a:endParaRPr lang="en-US" sz="1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6536" y="3774869"/>
            <a:ext cx="106185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Headphone</a:t>
            </a:r>
          </a:p>
          <a:p>
            <a:pPr algn="ctr"/>
            <a:r>
              <a:rPr lang="en-US" sz="1400" b="1" dirty="0" smtClean="0">
                <a:latin typeface="+mj-lt"/>
              </a:rPr>
              <a:t>0.25 kg</a:t>
            </a:r>
            <a:endParaRPr lang="en-US" sz="1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0924" y="2989040"/>
            <a:ext cx="98565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Bình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nước</a:t>
            </a:r>
            <a:endParaRPr lang="en-US" sz="1400" b="1" dirty="0" smtClean="0">
              <a:latin typeface="+mj-lt"/>
            </a:endParaRPr>
          </a:p>
          <a:p>
            <a:pPr algn="ctr"/>
            <a:r>
              <a:rPr lang="en-US" sz="1400" b="1" dirty="0" smtClean="0">
                <a:latin typeface="+mj-lt"/>
              </a:rPr>
              <a:t>1kg</a:t>
            </a:r>
            <a:endParaRPr lang="en-US" sz="1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8726" y="2852321"/>
            <a:ext cx="87630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Quần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áo</a:t>
            </a:r>
            <a:r>
              <a:rPr lang="en-US" sz="1400" b="1" dirty="0" smtClean="0">
                <a:latin typeface="+mj-lt"/>
              </a:rPr>
              <a:t>  </a:t>
            </a:r>
          </a:p>
          <a:p>
            <a:pPr algn="ctr"/>
            <a:r>
              <a:rPr lang="en-US" sz="1400" b="1" dirty="0" smtClean="0">
                <a:latin typeface="+mj-lt"/>
              </a:rPr>
              <a:t>0.25 kg</a:t>
            </a:r>
            <a:endParaRPr lang="en-US" sz="14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7625" y="4969297"/>
            <a:ext cx="1093299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Bộ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dụng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cụ</a:t>
            </a:r>
            <a:r>
              <a:rPr lang="en-US" sz="1400" b="1" dirty="0" smtClean="0">
                <a:latin typeface="+mj-lt"/>
              </a:rPr>
              <a:t> </a:t>
            </a:r>
          </a:p>
          <a:p>
            <a:pPr algn="ctr"/>
            <a:r>
              <a:rPr lang="en-US" sz="1400" b="1" dirty="0" smtClean="0">
                <a:latin typeface="+mj-lt"/>
              </a:rPr>
              <a:t>0.3 kg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3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86877"/>
            <a:ext cx="4229100" cy="418211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duyệt</a:t>
            </a:r>
            <a:r>
              <a:rPr lang="en-US" dirty="0" smtClean="0">
                <a:latin typeface="+mj-lt"/>
              </a:rPr>
              <a:t> qua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hợp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chúng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dễ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dàng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tìm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ưu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bao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gồm</a:t>
            </a:r>
            <a:r>
              <a:rPr lang="en-US" dirty="0" smtClean="0">
                <a:latin typeface="+mj-lt"/>
              </a:rPr>
              <a:t>: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Laptop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Bình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nước</a:t>
            </a:r>
            <a:endParaRPr lang="en-US" dirty="0" smtClean="0">
              <a:latin typeface="+mj-lt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Headphone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Quần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áo</a:t>
            </a:r>
            <a:endParaRPr lang="en-US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tiếp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cận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chúng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dễ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dàng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tìm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những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phép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giản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Nếu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việc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máy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thì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sẽ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đa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64 </a:t>
            </a:r>
            <a:r>
              <a:rPr lang="en-US" dirty="0" err="1" smtClean="0">
                <a:latin typeface="+mj-lt"/>
              </a:rPr>
              <a:t>phép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thử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tương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đương</a:t>
            </a:r>
            <a:r>
              <a:rPr lang="en-US" dirty="0" smtClean="0">
                <a:latin typeface="+mj-lt"/>
              </a:rPr>
              <a:t> 0.0000064s)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endParaRPr lang="en-US" dirty="0" smtClean="0">
              <a:latin typeface="+mj-lt"/>
            </a:endParaRPr>
          </a:p>
        </p:txBody>
      </p:sp>
      <p:pic>
        <p:nvPicPr>
          <p:cNvPr id="6" name="Picture 2" descr="How to Pack a Travel Backp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86877"/>
            <a:ext cx="617220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83226" y="3917742"/>
            <a:ext cx="71895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Laptop</a:t>
            </a:r>
          </a:p>
          <a:p>
            <a:pPr algn="ctr"/>
            <a:r>
              <a:rPr lang="en-US" sz="1400" b="1" dirty="0" smtClean="0">
                <a:latin typeface="+mj-lt"/>
              </a:rPr>
              <a:t>1.5 kg</a:t>
            </a:r>
            <a:endParaRPr lang="en-US" sz="1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9336" y="3237158"/>
            <a:ext cx="106185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Headphone</a:t>
            </a:r>
          </a:p>
          <a:p>
            <a:pPr algn="ctr"/>
            <a:r>
              <a:rPr lang="en-US" sz="1400" b="1" dirty="0" smtClean="0">
                <a:latin typeface="+mj-lt"/>
              </a:rPr>
              <a:t>0.25 kg</a:t>
            </a:r>
            <a:endParaRPr lang="en-US" sz="1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4076" y="2540700"/>
            <a:ext cx="98565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Bình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nước</a:t>
            </a:r>
            <a:endParaRPr lang="en-US" sz="1400" b="1" dirty="0" smtClean="0">
              <a:latin typeface="+mj-lt"/>
            </a:endParaRPr>
          </a:p>
          <a:p>
            <a:pPr algn="ctr"/>
            <a:r>
              <a:rPr lang="en-US" sz="1400" b="1" dirty="0" smtClean="0">
                <a:latin typeface="+mj-lt"/>
              </a:rPr>
              <a:t>1kg</a:t>
            </a:r>
            <a:endParaRPr lang="en-US" sz="1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026" y="2543920"/>
            <a:ext cx="876300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Quần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áo</a:t>
            </a:r>
            <a:r>
              <a:rPr lang="en-US" sz="1400" b="1" dirty="0" smtClean="0">
                <a:latin typeface="+mj-lt"/>
              </a:rPr>
              <a:t>  </a:t>
            </a:r>
          </a:p>
          <a:p>
            <a:pPr algn="ctr"/>
            <a:r>
              <a:rPr lang="en-US" sz="1400" b="1" dirty="0" smtClean="0">
                <a:latin typeface="+mj-lt"/>
              </a:rPr>
              <a:t>0.25 kg</a:t>
            </a:r>
            <a:endParaRPr lang="en-US" sz="14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3674" y="2854288"/>
            <a:ext cx="878264" cy="101566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TỔNG CỘNG</a:t>
            </a:r>
          </a:p>
          <a:p>
            <a:pPr algn="ctr"/>
            <a:r>
              <a:rPr lang="en-US" sz="2000" b="1" dirty="0" smtClean="0">
                <a:latin typeface="+mj-lt"/>
              </a:rPr>
              <a:t>3 KG</a:t>
            </a:r>
            <a:endParaRPr lang="en-US" sz="2000" b="1" dirty="0">
              <a:latin typeface="+mj-lt"/>
            </a:endParaRPr>
          </a:p>
        </p:txBody>
      </p:sp>
      <p:sp>
        <p:nvSpPr>
          <p:cNvPr id="12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96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175376" y="1793293"/>
            <a:ext cx="597765" cy="599750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1633954" y="5836641"/>
            <a:ext cx="462722" cy="92147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 flipV="1">
            <a:off x="1598095" y="5276961"/>
            <a:ext cx="394932" cy="396244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 flipV="1">
            <a:off x="62979" y="2393043"/>
            <a:ext cx="305712" cy="608798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flipH="1" flipV="1">
            <a:off x="0" y="5364870"/>
            <a:ext cx="2984948" cy="1493130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 flipV="1">
            <a:off x="1" y="2823400"/>
            <a:ext cx="1905118" cy="3812860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1365" y="622942"/>
            <a:ext cx="532376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rgbClr val="1D3259"/>
                </a:solidFill>
                <a:cs typeface="+mn-ea"/>
                <a:sym typeface="+mn-lt"/>
              </a:rPr>
              <a:t>CÂU HỎI ĐẶT RA</a:t>
            </a:r>
            <a:endParaRPr lang="zh-CN" altLang="en-US" sz="6000" dirty="0">
              <a:solidFill>
                <a:srgbClr val="1D325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05119" y="1959690"/>
            <a:ext cx="6672649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Nếu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chiếc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túi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có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thể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chứa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tối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đa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100kg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và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chúng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ta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có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thể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mang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thêm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30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loại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đồ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khác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có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trọng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lượng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từ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0 </a:t>
            </a:r>
            <a:r>
              <a:rPr lang="en-US" altLang="zh-CN" sz="3000" dirty="0" err="1" smtClean="0">
                <a:solidFill>
                  <a:srgbClr val="B02434"/>
                </a:solidFill>
                <a:cs typeface="+mn-ea"/>
                <a:sym typeface="+mn-lt"/>
              </a:rPr>
              <a:t>đến</a:t>
            </a:r>
            <a:r>
              <a:rPr lang="en-US" altLang="zh-CN" sz="3000" dirty="0" smtClean="0">
                <a:solidFill>
                  <a:srgbClr val="B02434"/>
                </a:solidFill>
                <a:cs typeface="+mn-ea"/>
                <a:sym typeface="+mn-lt"/>
              </a:rPr>
              <a:t> 20kg</a:t>
            </a:r>
            <a:endParaRPr lang="zh-CN" altLang="en-US" sz="3000" dirty="0">
              <a:solidFill>
                <a:srgbClr val="B02434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50396" y="3772640"/>
            <a:ext cx="625803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Khi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này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en-US" altLang="zh-CN" dirty="0" err="1" smtClean="0">
                <a:cs typeface="+mn-ea"/>
                <a:sym typeface="+mn-lt"/>
              </a:rPr>
              <a:t>chúng</a:t>
            </a:r>
            <a:r>
              <a:rPr lang="en-US" altLang="zh-CN" dirty="0" smtClean="0">
                <a:cs typeface="+mn-ea"/>
                <a:sym typeface="+mn-lt"/>
              </a:rPr>
              <a:t> ta </a:t>
            </a:r>
            <a:r>
              <a:rPr lang="en-US" altLang="zh-CN" dirty="0" err="1" smtClean="0">
                <a:cs typeface="+mn-ea"/>
                <a:sym typeface="+mn-lt"/>
              </a:rPr>
              <a:t>sẽ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không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còn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dễ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dàng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tìm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ra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đáp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tối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ưu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cho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bài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toán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nữa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en-US" altLang="zh-CN" dirty="0" err="1" smtClean="0">
                <a:cs typeface="+mn-ea"/>
                <a:sym typeface="+mn-lt"/>
              </a:rPr>
              <a:t>còn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nếu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giao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cho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máy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tính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thực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hiện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công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việc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theo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phương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đã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nêu</a:t>
            </a:r>
            <a:r>
              <a:rPr lang="en-US" altLang="zh-CN" dirty="0" smtClean="0">
                <a:cs typeface="+mn-ea"/>
                <a:sym typeface="+mn-lt"/>
              </a:rPr>
              <a:t>, </a:t>
            </a:r>
            <a:r>
              <a:rPr lang="en-US" altLang="zh-CN" dirty="0" err="1" smtClean="0">
                <a:cs typeface="+mn-ea"/>
                <a:sym typeface="+mn-lt"/>
              </a:rPr>
              <a:t>máy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tính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có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mất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tới</a:t>
            </a:r>
            <a:r>
              <a:rPr lang="en-US" altLang="zh-CN" dirty="0" smtClean="0">
                <a:cs typeface="+mn-ea"/>
                <a:sym typeface="+mn-lt"/>
              </a:rPr>
              <a:t> 687s </a:t>
            </a:r>
            <a:r>
              <a:rPr lang="en-US" altLang="zh-CN" dirty="0" err="1" smtClean="0">
                <a:cs typeface="+mn-ea"/>
                <a:sym typeface="+mn-lt"/>
              </a:rPr>
              <a:t>để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tìm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ra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lời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giả</a:t>
            </a:r>
            <a:r>
              <a:rPr lang="en-US" altLang="zh-CN" dirty="0" err="1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tối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ưu</a:t>
            </a:r>
            <a:r>
              <a:rPr lang="en-US" altLang="zh-CN" dirty="0" smtClean="0">
                <a:cs typeface="+mn-ea"/>
                <a:sym typeface="+mn-lt"/>
              </a:rPr>
              <a:t>.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268813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6250" y="1231900"/>
            <a:ext cx="8699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 smtClean="0"/>
              <a:t>Nhận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xét</a:t>
            </a:r>
            <a:r>
              <a:rPr lang="en-US" sz="3000" b="1" dirty="0" smtClean="0"/>
              <a:t>: 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sức</a:t>
            </a:r>
            <a:r>
              <a:rPr lang="en-US" sz="2500" dirty="0" smtClean="0"/>
              <a:t> </a:t>
            </a:r>
            <a:r>
              <a:rPr lang="en-US" sz="2500" dirty="0" err="1" smtClean="0"/>
              <a:t>chứa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dirty="0" err="1" smtClean="0"/>
              <a:t>balo</a:t>
            </a:r>
            <a:r>
              <a:rPr lang="en-US" sz="2500" dirty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số</a:t>
            </a:r>
            <a:r>
              <a:rPr lang="en-US" sz="2500" dirty="0" smtClean="0"/>
              <a:t> </a:t>
            </a:r>
            <a:r>
              <a:rPr lang="en-US" sz="2500" dirty="0" err="1" smtClean="0"/>
              <a:t>lượng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món</a:t>
            </a:r>
            <a:r>
              <a:rPr lang="en-US" sz="2500" dirty="0" smtClean="0"/>
              <a:t> </a:t>
            </a:r>
            <a:r>
              <a:rPr lang="en-US" sz="2500" dirty="0" err="1" smtClean="0"/>
              <a:t>đồ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mang</a:t>
            </a:r>
            <a:r>
              <a:rPr lang="en-US" sz="2500" dirty="0" smtClean="0"/>
              <a:t> </a:t>
            </a:r>
            <a:r>
              <a:rPr lang="en-US" sz="2500" dirty="0" err="1" smtClean="0"/>
              <a:t>càng</a:t>
            </a:r>
            <a:r>
              <a:rPr lang="en-US" sz="2500" dirty="0" smtClean="0"/>
              <a:t> </a:t>
            </a:r>
            <a:r>
              <a:rPr lang="en-US" sz="2500" dirty="0" err="1" smtClean="0"/>
              <a:t>tăng</a:t>
            </a:r>
            <a:r>
              <a:rPr lang="en-US" sz="2500" dirty="0" smtClean="0"/>
              <a:t>, </a:t>
            </a:r>
            <a:r>
              <a:rPr lang="en-US" sz="2500" dirty="0" err="1" smtClean="0"/>
              <a:t>thời</a:t>
            </a:r>
            <a:r>
              <a:rPr lang="en-US" sz="2500" dirty="0" smtClean="0"/>
              <a:t> </a:t>
            </a:r>
            <a:r>
              <a:rPr lang="en-US" sz="2500" dirty="0" err="1" smtClean="0"/>
              <a:t>gian</a:t>
            </a:r>
            <a:r>
              <a:rPr lang="en-US" sz="2500" dirty="0" smtClean="0"/>
              <a:t> </a:t>
            </a:r>
            <a:r>
              <a:rPr lang="en-US" sz="2500" dirty="0" err="1" smtClean="0"/>
              <a:t>máy</a:t>
            </a:r>
            <a:r>
              <a:rPr lang="en-US" sz="2500" dirty="0" smtClean="0"/>
              <a:t> </a:t>
            </a:r>
            <a:r>
              <a:rPr lang="en-US" sz="2500" dirty="0" err="1" smtClean="0"/>
              <a:t>tính</a:t>
            </a:r>
            <a:r>
              <a:rPr lang="en-US" sz="2500" dirty="0" smtClean="0"/>
              <a:t> </a:t>
            </a:r>
            <a:r>
              <a:rPr lang="en-US" sz="2500" dirty="0" err="1" smtClean="0"/>
              <a:t>chạy</a:t>
            </a:r>
            <a:r>
              <a:rPr lang="en-US" sz="2500" dirty="0" smtClean="0"/>
              <a:t> </a:t>
            </a:r>
            <a:r>
              <a:rPr lang="en-US" sz="2500" dirty="0" err="1" smtClean="0"/>
              <a:t>theo</a:t>
            </a:r>
            <a:r>
              <a:rPr lang="en-US" sz="2500" dirty="0" smtClean="0"/>
              <a:t> </a:t>
            </a:r>
            <a:r>
              <a:rPr lang="en-US" sz="2500" dirty="0" err="1" smtClean="0"/>
              <a:t>thuật</a:t>
            </a:r>
            <a:r>
              <a:rPr lang="en-US" sz="2500" dirty="0" smtClean="0"/>
              <a:t> </a:t>
            </a:r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đã</a:t>
            </a:r>
            <a:r>
              <a:rPr lang="en-US" sz="2500" dirty="0" smtClean="0"/>
              <a:t> </a:t>
            </a:r>
            <a:r>
              <a:rPr lang="en-US" sz="2500" dirty="0" err="1" smtClean="0"/>
              <a:t>nêu</a:t>
            </a:r>
            <a:r>
              <a:rPr lang="en-US" sz="2500" dirty="0" smtClean="0"/>
              <a:t>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tăng</a:t>
            </a:r>
            <a:r>
              <a:rPr lang="en-US" sz="2500" dirty="0" smtClean="0"/>
              <a:t> </a:t>
            </a:r>
            <a:r>
              <a:rPr lang="en-US" sz="2500" dirty="0" err="1" smtClean="0"/>
              <a:t>theo</a:t>
            </a:r>
            <a:r>
              <a:rPr lang="en-US" sz="2500" dirty="0" smtClean="0"/>
              <a:t> </a:t>
            </a:r>
            <a:r>
              <a:rPr lang="en-US" sz="2500" dirty="0" err="1" smtClean="0"/>
              <a:t>cấp</a:t>
            </a:r>
            <a:r>
              <a:rPr lang="en-US" sz="2500" dirty="0" smtClean="0"/>
              <a:t> </a:t>
            </a:r>
            <a:r>
              <a:rPr lang="en-US" sz="2500" dirty="0" err="1" smtClean="0"/>
              <a:t>số</a:t>
            </a:r>
            <a:r>
              <a:rPr lang="en-US" sz="2500" dirty="0" smtClean="0"/>
              <a:t> </a:t>
            </a:r>
            <a:r>
              <a:rPr lang="en-US" sz="2500" dirty="0" err="1" smtClean="0"/>
              <a:t>nhân</a:t>
            </a:r>
            <a:r>
              <a:rPr lang="en-US" sz="25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Calibri" panose="020F0502020204030204" pitchFamily="34" charset="0"/>
              <a:buChar char="⁻"/>
            </a:pP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số</a:t>
            </a:r>
            <a:r>
              <a:rPr lang="en-US" sz="2500" dirty="0" smtClean="0"/>
              <a:t> </a:t>
            </a:r>
            <a:r>
              <a:rPr lang="en-US" sz="2500" dirty="0" err="1" smtClean="0"/>
              <a:t>lượng</a:t>
            </a:r>
            <a:r>
              <a:rPr lang="en-US" sz="2500" dirty="0" smtClean="0"/>
              <a:t> </a:t>
            </a:r>
            <a:r>
              <a:rPr lang="en-US" sz="2500" dirty="0" err="1" smtClean="0"/>
              <a:t>món</a:t>
            </a:r>
            <a:r>
              <a:rPr lang="en-US" sz="2500" dirty="0" smtClean="0"/>
              <a:t> </a:t>
            </a:r>
            <a:r>
              <a:rPr lang="en-US" sz="2500" dirty="0" err="1" smtClean="0"/>
              <a:t>đồ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mang</a:t>
            </a:r>
            <a:r>
              <a:rPr lang="en-US" sz="2500" dirty="0" smtClean="0"/>
              <a:t> </a:t>
            </a:r>
            <a:r>
              <a:rPr lang="en-US" sz="2500" dirty="0" err="1" smtClean="0"/>
              <a:t>theo</a:t>
            </a:r>
            <a:r>
              <a:rPr lang="en-US" sz="2500" dirty="0" smtClean="0"/>
              <a:t> </a:t>
            </a:r>
            <a:r>
              <a:rPr lang="en-US" sz="2500" dirty="0" err="1" smtClean="0"/>
              <a:t>là</a:t>
            </a:r>
            <a:r>
              <a:rPr lang="en-US" sz="2500" dirty="0" smtClean="0"/>
              <a:t> 80,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mất</a:t>
            </a:r>
            <a:r>
              <a:rPr lang="en-US" sz="2500" dirty="0" smtClean="0"/>
              <a:t> </a:t>
            </a:r>
            <a:r>
              <a:rPr lang="en-US" sz="2500" dirty="0" err="1" smtClean="0"/>
              <a:t>tới</a:t>
            </a:r>
            <a:r>
              <a:rPr lang="en-US" sz="2500" dirty="0" smtClean="0"/>
              <a:t> </a:t>
            </a:r>
            <a:r>
              <a:rPr lang="en-US" sz="2500" dirty="0" err="1" smtClean="0"/>
              <a:t>hơn</a:t>
            </a:r>
            <a:r>
              <a:rPr lang="en-US" sz="2500" dirty="0" smtClean="0"/>
              <a:t> 343 581 000 </a:t>
            </a:r>
            <a:r>
              <a:rPr lang="en-US" sz="2500" dirty="0" err="1" smtClean="0"/>
              <a:t>triệu</a:t>
            </a:r>
            <a:r>
              <a:rPr lang="en-US" sz="2500" dirty="0" smtClean="0"/>
              <a:t> </a:t>
            </a:r>
            <a:r>
              <a:rPr lang="en-US" sz="2500" dirty="0" err="1" smtClean="0"/>
              <a:t>năm</a:t>
            </a:r>
            <a:r>
              <a:rPr lang="en-US" sz="2500" dirty="0" smtClean="0"/>
              <a:t> </a:t>
            </a:r>
            <a:r>
              <a:rPr lang="en-US" sz="2500" dirty="0" err="1" smtClean="0"/>
              <a:t>để</a:t>
            </a:r>
            <a:r>
              <a:rPr lang="en-US" sz="2500" dirty="0" smtClean="0"/>
              <a:t> </a:t>
            </a:r>
            <a:r>
              <a:rPr lang="en-US" sz="2500" dirty="0" err="1" smtClean="0"/>
              <a:t>máy</a:t>
            </a:r>
            <a:r>
              <a:rPr lang="en-US" sz="2500" dirty="0" smtClean="0"/>
              <a:t> </a:t>
            </a:r>
            <a:r>
              <a:rPr lang="en-US" sz="2500" dirty="0" err="1" smtClean="0"/>
              <a:t>tính</a:t>
            </a:r>
            <a:r>
              <a:rPr lang="en-US" sz="2500" dirty="0" smtClean="0"/>
              <a:t> </a:t>
            </a:r>
            <a:r>
              <a:rPr lang="en-US" sz="2500" dirty="0" err="1" smtClean="0"/>
              <a:t>tìm</a:t>
            </a:r>
            <a:r>
              <a:rPr lang="en-US" sz="2500" dirty="0" smtClean="0"/>
              <a:t> </a:t>
            </a:r>
            <a:r>
              <a:rPr lang="en-US" sz="2500" dirty="0" err="1" smtClean="0"/>
              <a:t>ra</a:t>
            </a:r>
            <a:r>
              <a:rPr lang="en-US" sz="2500" dirty="0" smtClean="0"/>
              <a:t> </a:t>
            </a:r>
            <a:r>
              <a:rPr lang="en-US" sz="2500" dirty="0" err="1" smtClean="0"/>
              <a:t>lời</a:t>
            </a:r>
            <a:r>
              <a:rPr lang="en-US" sz="2500" dirty="0" smtClean="0"/>
              <a:t> </a:t>
            </a:r>
            <a:r>
              <a:rPr lang="en-US" sz="2500" dirty="0" err="1" smtClean="0"/>
              <a:t>giải</a:t>
            </a:r>
            <a:r>
              <a:rPr lang="en-US" sz="2500" dirty="0" smtClean="0"/>
              <a:t> </a:t>
            </a:r>
            <a:r>
              <a:rPr lang="en-US" sz="2500" dirty="0" err="1" smtClean="0"/>
              <a:t>tối</a:t>
            </a:r>
            <a:r>
              <a:rPr lang="en-US" sz="2500" dirty="0" smtClean="0"/>
              <a:t> </a:t>
            </a:r>
            <a:r>
              <a:rPr lang="en-US" sz="2500" dirty="0" err="1" smtClean="0"/>
              <a:t>ưu</a:t>
            </a:r>
            <a:r>
              <a:rPr lang="en-US" sz="2500" dirty="0" smtClean="0"/>
              <a:t>.</a:t>
            </a:r>
            <a:endParaRPr lang="en-US" sz="2500" b="1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 err="1" smtClean="0"/>
              <a:t>Kết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luận</a:t>
            </a:r>
            <a:r>
              <a:rPr lang="en-US" sz="3000" b="1" dirty="0" smtClean="0"/>
              <a:t>: </a:t>
            </a:r>
            <a:r>
              <a:rPr lang="en-US" sz="2500" dirty="0" err="1" smtClean="0"/>
              <a:t>cần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một</a:t>
            </a:r>
            <a:r>
              <a:rPr lang="en-US" sz="2500" dirty="0" smtClean="0"/>
              <a:t> </a:t>
            </a:r>
            <a:r>
              <a:rPr lang="en-US" sz="2500" dirty="0" err="1" smtClean="0"/>
              <a:t>thuật</a:t>
            </a:r>
            <a:r>
              <a:rPr lang="en-US" sz="2500" dirty="0" smtClean="0"/>
              <a:t> </a:t>
            </a:r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tối</a:t>
            </a:r>
            <a:r>
              <a:rPr lang="en-US" sz="2500" dirty="0" smtClean="0"/>
              <a:t> </a:t>
            </a:r>
            <a:r>
              <a:rPr lang="en-US" sz="2500" dirty="0" err="1" smtClean="0"/>
              <a:t>ưu</a:t>
            </a:r>
            <a:r>
              <a:rPr lang="en-US" sz="2500" dirty="0" smtClean="0"/>
              <a:t> </a:t>
            </a:r>
            <a:r>
              <a:rPr lang="en-US" sz="2500" dirty="0" err="1" smtClean="0"/>
              <a:t>hơn</a:t>
            </a:r>
            <a:r>
              <a:rPr lang="en-US" sz="2500" dirty="0" smtClean="0"/>
              <a:t> </a:t>
            </a:r>
            <a:r>
              <a:rPr lang="en-US" sz="2500" dirty="0" err="1" smtClean="0"/>
              <a:t>để</a:t>
            </a:r>
            <a:r>
              <a:rPr lang="en-US" sz="2500" dirty="0" smtClean="0"/>
              <a:t> </a:t>
            </a:r>
            <a:r>
              <a:rPr lang="en-US" sz="2500" dirty="0" err="1" smtClean="0"/>
              <a:t>tìm</a:t>
            </a:r>
            <a:r>
              <a:rPr lang="en-US" sz="2500" dirty="0" smtClean="0"/>
              <a:t> </a:t>
            </a:r>
            <a:r>
              <a:rPr lang="en-US" sz="2500" dirty="0" err="1" smtClean="0"/>
              <a:t>ra</a:t>
            </a:r>
            <a:r>
              <a:rPr lang="en-US" sz="2500" dirty="0" smtClean="0"/>
              <a:t> </a:t>
            </a:r>
            <a:r>
              <a:rPr lang="en-US" sz="2500" dirty="0" err="1" smtClean="0"/>
              <a:t>lời</a:t>
            </a:r>
            <a:r>
              <a:rPr lang="en-US" sz="2500" dirty="0" smtClean="0"/>
              <a:t> </a:t>
            </a:r>
            <a:r>
              <a:rPr lang="en-US" sz="2500" dirty="0" err="1" smtClean="0"/>
              <a:t>giải</a:t>
            </a:r>
            <a:r>
              <a:rPr lang="en-US" sz="2500" dirty="0" smtClean="0"/>
              <a:t> </a:t>
            </a:r>
            <a:r>
              <a:rPr lang="en-US" sz="2500" dirty="0" err="1" smtClean="0"/>
              <a:t>tối</a:t>
            </a:r>
            <a:r>
              <a:rPr lang="en-US" sz="2500" dirty="0" smtClean="0"/>
              <a:t> </a:t>
            </a:r>
            <a:r>
              <a:rPr lang="en-US" sz="2500" dirty="0" err="1" smtClean="0"/>
              <a:t>ưu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</a:t>
            </a:r>
            <a:r>
              <a:rPr lang="en-US" sz="2500" dirty="0" err="1" smtClean="0"/>
              <a:t>bài</a:t>
            </a:r>
            <a:r>
              <a:rPr lang="en-US" sz="2500" dirty="0" smtClean="0"/>
              <a:t> </a:t>
            </a:r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trên</a:t>
            </a:r>
            <a:r>
              <a:rPr lang="en-US" sz="25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 err="1" smtClean="0"/>
              <a:t>Hiện</a:t>
            </a:r>
            <a:r>
              <a:rPr lang="en-US" sz="2500" dirty="0" smtClean="0"/>
              <a:t> nay, </a:t>
            </a:r>
            <a:r>
              <a:rPr lang="en-US" sz="2500" dirty="0" err="1" smtClean="0"/>
              <a:t>còn</a:t>
            </a:r>
            <a:r>
              <a:rPr lang="en-US" sz="2500" dirty="0" smtClean="0"/>
              <a:t> </a:t>
            </a:r>
            <a:r>
              <a:rPr lang="en-US" sz="2500" dirty="0" err="1" smtClean="0"/>
              <a:t>nhiều</a:t>
            </a:r>
            <a:r>
              <a:rPr lang="en-US" sz="2500" dirty="0" smtClean="0"/>
              <a:t> </a:t>
            </a:r>
            <a:r>
              <a:rPr lang="en-US" sz="2500" dirty="0" err="1" smtClean="0"/>
              <a:t>phương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pháp</a:t>
            </a:r>
            <a:r>
              <a:rPr lang="en-US" sz="2500" dirty="0" smtClean="0"/>
              <a:t> </a:t>
            </a:r>
            <a:r>
              <a:rPr lang="en-US" sz="2500" dirty="0" err="1" smtClean="0"/>
              <a:t>tiếp</a:t>
            </a:r>
            <a:r>
              <a:rPr lang="en-US" sz="2500" dirty="0" smtClean="0"/>
              <a:t> </a:t>
            </a:r>
            <a:r>
              <a:rPr lang="en-US" sz="2500" dirty="0" err="1" smtClean="0"/>
              <a:t>cận</a:t>
            </a:r>
            <a:r>
              <a:rPr lang="en-US" sz="2500" dirty="0" smtClean="0"/>
              <a:t> </a:t>
            </a:r>
            <a:r>
              <a:rPr lang="en-US" sz="2500" dirty="0" err="1" smtClean="0"/>
              <a:t>bài</a:t>
            </a:r>
            <a:r>
              <a:rPr lang="en-US" sz="2500" dirty="0" smtClean="0"/>
              <a:t> </a:t>
            </a:r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này</a:t>
            </a:r>
            <a:r>
              <a:rPr lang="en-US" sz="2500" dirty="0" smtClean="0"/>
              <a:t> </a:t>
            </a:r>
            <a:r>
              <a:rPr lang="en-US" sz="2500" dirty="0" err="1" smtClean="0"/>
              <a:t>như</a:t>
            </a:r>
            <a:r>
              <a:rPr lang="en-US" sz="2500" dirty="0" smtClean="0"/>
              <a:t> </a:t>
            </a:r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Heuristic </a:t>
            </a:r>
            <a:r>
              <a:rPr lang="en-US" sz="2500" dirty="0" err="1" smtClean="0"/>
              <a:t>cấu</a:t>
            </a:r>
            <a:r>
              <a:rPr lang="en-US" sz="2500" dirty="0" smtClean="0"/>
              <a:t> </a:t>
            </a:r>
            <a:r>
              <a:rPr lang="en-US" sz="2500" dirty="0" err="1" smtClean="0"/>
              <a:t>trúc</a:t>
            </a:r>
            <a:r>
              <a:rPr lang="en-US" sz="2500" dirty="0" smtClean="0"/>
              <a:t>, Local search, Genetic Algorithm</a:t>
            </a:r>
          </a:p>
          <a:p>
            <a:r>
              <a:rPr lang="en-US" sz="3000" b="1" dirty="0" smtClean="0"/>
              <a:t>→ </a:t>
            </a:r>
            <a:r>
              <a:rPr lang="en-US" sz="3000" b="1" dirty="0" err="1" smtClean="0"/>
              <a:t>Sử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dụng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thuật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toán</a:t>
            </a:r>
            <a:r>
              <a:rPr lang="en-US" sz="3000" b="1" dirty="0" smtClean="0"/>
              <a:t> di </a:t>
            </a:r>
            <a:r>
              <a:rPr lang="en-US" sz="3000" b="1" dirty="0" err="1" smtClean="0"/>
              <a:t>truyền</a:t>
            </a:r>
            <a:r>
              <a:rPr lang="en-US" sz="3000" b="1" dirty="0" smtClean="0"/>
              <a:t> (Genetic Algorithm)</a:t>
            </a:r>
            <a:endParaRPr lang="en-US" sz="3000" b="1" dirty="0"/>
          </a:p>
        </p:txBody>
      </p:sp>
      <p:sp>
        <p:nvSpPr>
          <p:cNvPr id="3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2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9175376" y="1793293"/>
            <a:ext cx="597765" cy="599750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1633954" y="5836641"/>
            <a:ext cx="462722" cy="92147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 flipV="1">
            <a:off x="1598095" y="5276961"/>
            <a:ext cx="394932" cy="396244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 flipV="1">
            <a:off x="62979" y="2393043"/>
            <a:ext cx="305712" cy="608798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flipH="1" flipV="1">
            <a:off x="0" y="5364870"/>
            <a:ext cx="2984948" cy="1493130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H="1" flipV="1">
            <a:off x="1" y="2823400"/>
            <a:ext cx="1905118" cy="3812860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 flipV="1">
            <a:off x="2488604" y="2708175"/>
            <a:ext cx="1015660" cy="653564"/>
          </a:xfrm>
          <a:prstGeom prst="triangle">
            <a:avLst/>
          </a:prstGeom>
          <a:solidFill>
            <a:srgbClr val="1D3259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dirty="0">
              <a:solidFill>
                <a:srgbClr val="E2BA26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29743" y="2527124"/>
            <a:ext cx="60068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 smtClean="0">
                <a:solidFill>
                  <a:srgbClr val="1D3259"/>
                </a:solidFill>
                <a:cs typeface="+mn-ea"/>
                <a:sym typeface="+mn-lt"/>
              </a:rPr>
              <a:t>Genetic Algorithm</a:t>
            </a:r>
            <a:endParaRPr lang="zh-CN" altLang="en-US" sz="6000" b="1" dirty="0">
              <a:solidFill>
                <a:srgbClr val="1D325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9743" y="3542787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Thuật</a:t>
            </a:r>
            <a:r>
              <a:rPr lang="en-US" altLang="zh-CN" sz="4000" dirty="0" smtClean="0">
                <a:solidFill>
                  <a:srgbClr val="B02434"/>
                </a:solidFill>
                <a:cs typeface="+mn-ea"/>
                <a:sym typeface="+mn-lt"/>
              </a:rPr>
              <a:t> </a:t>
            </a:r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toán</a:t>
            </a:r>
            <a:r>
              <a:rPr lang="en-US" altLang="zh-CN" sz="4000" dirty="0" smtClean="0">
                <a:solidFill>
                  <a:srgbClr val="B02434"/>
                </a:solidFill>
                <a:cs typeface="+mn-ea"/>
                <a:sym typeface="+mn-lt"/>
              </a:rPr>
              <a:t> di </a:t>
            </a:r>
            <a:r>
              <a:rPr lang="en-US" altLang="zh-CN" sz="4000" dirty="0" err="1" smtClean="0">
                <a:solidFill>
                  <a:srgbClr val="B02434"/>
                </a:solidFill>
                <a:cs typeface="+mn-ea"/>
                <a:sym typeface="+mn-lt"/>
              </a:rPr>
              <a:t>truyền</a:t>
            </a:r>
            <a:endParaRPr lang="zh-CN" altLang="en-US" sz="4000" dirty="0">
              <a:solidFill>
                <a:srgbClr val="B02434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48793" y="4288182"/>
            <a:ext cx="625803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Phương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pháp</a:t>
            </a:r>
            <a:r>
              <a:rPr lang="en-US" altLang="zh-CN" dirty="0" smtClean="0">
                <a:cs typeface="+mn-ea"/>
                <a:sym typeface="+mn-lt"/>
              </a:rPr>
              <a:t> metaheuristic </a:t>
            </a:r>
            <a:r>
              <a:rPr lang="en-US" altLang="zh-CN" dirty="0" err="1" smtClean="0">
                <a:cs typeface="+mn-ea"/>
                <a:sym typeface="+mn-lt"/>
              </a:rPr>
              <a:t>mô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phỏng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theo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quá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trình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tiến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hóa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tự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thích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nghi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của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các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quần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sinh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học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dựa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trên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học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thuyết</a:t>
            </a:r>
            <a:r>
              <a:rPr lang="en-US" altLang="zh-CN" dirty="0" smtClean="0">
                <a:cs typeface="+mn-ea"/>
                <a:sym typeface="+mn-lt"/>
              </a:rPr>
              <a:t> Darwin </a:t>
            </a:r>
            <a:r>
              <a:rPr lang="en-US" altLang="zh-CN" dirty="0" err="1" smtClean="0">
                <a:cs typeface="+mn-ea"/>
                <a:sym typeface="+mn-lt"/>
              </a:rPr>
              <a:t>để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tìm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lời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giải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các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bài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toán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tối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ưu</a:t>
            </a:r>
            <a:r>
              <a:rPr lang="en-US" altLang="zh-CN" dirty="0" smtClean="0">
                <a:cs typeface="+mn-ea"/>
                <a:sym typeface="+mn-lt"/>
              </a:rPr>
              <a:t>.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324648"/>
      </p:ext>
    </p:extLst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259"/>
                </a:solidFill>
                <a:latin typeface="+mj-lt"/>
              </a:rPr>
              <a:t>LƯỢC ĐỒ THUẬT TOÁN GA</a:t>
            </a:r>
            <a:endParaRPr lang="en-US" dirty="0">
              <a:solidFill>
                <a:srgbClr val="1D325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indent="0">
              <a:buNone/>
            </a:pPr>
            <a:r>
              <a:rPr lang="en-US" b="1" dirty="0" smtClean="0">
                <a:latin typeface="+mj-lt"/>
              </a:rPr>
              <a:t>Procedure GA</a:t>
            </a:r>
          </a:p>
          <a:p>
            <a:pPr marL="914400" indent="0">
              <a:buNone/>
            </a:pPr>
            <a:r>
              <a:rPr lang="en-US" b="1" dirty="0" smtClean="0">
                <a:latin typeface="+mj-lt"/>
              </a:rPr>
              <a:t>Begin</a:t>
            </a:r>
          </a:p>
          <a:p>
            <a:pPr marL="914400" lvl="1" indent="0">
              <a:buNone/>
            </a:pPr>
            <a:r>
              <a:rPr lang="en-US" dirty="0" smtClean="0">
                <a:latin typeface="+mj-lt"/>
              </a:rPr>
              <a:t>	t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←0;</a:t>
            </a:r>
          </a:p>
          <a:p>
            <a:pPr marL="914400" lvl="1" indent="0">
              <a:buNone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	Spawn P(t);</a:t>
            </a:r>
          </a:p>
          <a:p>
            <a:pPr marL="914400" lvl="1" indent="0">
              <a:buNone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	Evaluate P(t);</a:t>
            </a:r>
          </a:p>
          <a:p>
            <a:pPr marL="914400" lvl="1" indent="0">
              <a:buNone/>
            </a:pPr>
            <a:r>
              <a:rPr lang="en-US" b="1" dirty="0" smtClean="0">
                <a:latin typeface="+mj-lt"/>
                <a:cs typeface="Calibri" panose="020F0502020204030204" pitchFamily="34" charset="0"/>
              </a:rPr>
              <a:t>	Repeat</a:t>
            </a:r>
          </a:p>
          <a:p>
            <a:pPr marL="914400" lvl="1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	</a:t>
            </a:r>
            <a:r>
              <a:rPr lang="en-US" dirty="0" err="1" smtClean="0">
                <a:latin typeface="+mj-lt"/>
              </a:rPr>
              <a:t>t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←t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+ 1;</a:t>
            </a:r>
          </a:p>
          <a:p>
            <a:pPr marL="914400" lvl="1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	Select Q(t) from P(t – 1);</a:t>
            </a:r>
          </a:p>
          <a:p>
            <a:pPr marL="914400" lvl="1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	Reproduce P(t) from Q(t);</a:t>
            </a:r>
          </a:p>
          <a:p>
            <a:pPr marL="914400" lvl="1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	Evaluate P(t) and select best solution;</a:t>
            </a:r>
          </a:p>
          <a:p>
            <a:pPr marL="914400" lvl="1" indent="0">
              <a:buNone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	Until </a:t>
            </a:r>
            <a:r>
              <a:rPr lang="en-US" dirty="0" err="1" smtClean="0">
                <a:latin typeface="+mj-lt"/>
                <a:cs typeface="Calibri" panose="020F0502020204030204" pitchFamily="34" charset="0"/>
              </a:rPr>
              <a:t>termination_condition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</a:p>
          <a:p>
            <a:pPr marL="914400" lvl="1" indent="0">
              <a:buNone/>
            </a:pPr>
            <a:r>
              <a:rPr lang="en-US" dirty="0" smtClean="0">
                <a:latin typeface="+mj-lt"/>
                <a:cs typeface="Calibri" panose="020F0502020204030204" pitchFamily="34" charset="0"/>
              </a:rPr>
              <a:t>	Represent best solutions;</a:t>
            </a:r>
          </a:p>
          <a:p>
            <a:pPr marL="914400" lvl="1" indent="0">
              <a:buNone/>
            </a:pPr>
            <a:r>
              <a:rPr lang="en-US" b="1" dirty="0" smtClean="0">
                <a:latin typeface="+mj-lt"/>
                <a:cs typeface="Calibri" panose="020F0502020204030204" pitchFamily="34" charset="0"/>
              </a:rPr>
              <a:t>End;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  <a:cs typeface="Calibri" panose="020F0502020204030204" pitchFamily="34" charset="0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等腰三角形 2"/>
          <p:cNvSpPr/>
          <p:nvPr/>
        </p:nvSpPr>
        <p:spPr bwMode="auto">
          <a:xfrm flipV="1">
            <a:off x="5776536" y="188"/>
            <a:ext cx="638929" cy="355999"/>
          </a:xfrm>
          <a:prstGeom prst="triangle">
            <a:avLst>
              <a:gd name="adj" fmla="val 49494"/>
            </a:avLst>
          </a:prstGeom>
          <a:solidFill>
            <a:srgbClr val="B0243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707" dirty="0">
              <a:solidFill>
                <a:prstClr val="white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1626</Words>
  <Application>Microsoft Office PowerPoint</Application>
  <PresentationFormat>Widescreen</PresentationFormat>
  <Paragraphs>193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宋体</vt:lpstr>
      <vt:lpstr>Arial</vt:lpstr>
      <vt:lpstr>Calibri</vt:lpstr>
      <vt:lpstr>inpin heiti</vt:lpstr>
      <vt:lpstr>Tahoma</vt:lpstr>
      <vt:lpstr>方正细谭黑简体</vt:lpstr>
      <vt:lpstr>www.freeppt7.com</vt:lpstr>
      <vt:lpstr>www.jpppt.com</vt:lpstr>
      <vt:lpstr>PowerPoint Presentation</vt:lpstr>
      <vt:lpstr>PowerPoint Presentation</vt:lpstr>
      <vt:lpstr>PowerPoint Presentation</vt:lpstr>
      <vt:lpstr>Các vật dụng có thể mang bao gồm</vt:lpstr>
      <vt:lpstr>PowerPoint Presentation</vt:lpstr>
      <vt:lpstr>PowerPoint Presentation</vt:lpstr>
      <vt:lpstr>PowerPoint Presentation</vt:lpstr>
      <vt:lpstr>PowerPoint Presentation</vt:lpstr>
      <vt:lpstr>LƯỢC ĐỒ THUẬT TOÁN GA</vt:lpstr>
      <vt:lpstr>PowerPoint Presentation</vt:lpstr>
      <vt:lpstr>CHỌN CẤU TRÚC NST BIỂU DIỄN LỜI GIẢI</vt:lpstr>
      <vt:lpstr>KHỞI TẠO QUẦN THỂ BAN ĐẦU</vt:lpstr>
      <vt:lpstr>THỦ TỤC CHỌN LỌC </vt:lpstr>
      <vt:lpstr>KHỞI TẠO QUẦN THỂ BAN ĐẦU</vt:lpstr>
      <vt:lpstr>CÁC TOÁN TỬ DI TRUYỀN</vt:lpstr>
      <vt:lpstr>CÁC TOÁN TỬ DI TRUYỀN</vt:lpstr>
      <vt:lpstr>Cấu trúc tham số cho thuật toán</vt:lpstr>
      <vt:lpstr>Cấu trúc tham số cho thuật toán</vt:lpstr>
      <vt:lpstr>PowerPoint Presentation</vt:lpstr>
      <vt:lpstr>Bài toán</vt:lpstr>
      <vt:lpstr>PowerPoint Presentation</vt:lpstr>
      <vt:lpstr>Nhận xét</vt:lpstr>
      <vt:lpstr>Cải thiện thuật toán</vt:lpstr>
      <vt:lpstr>Cải thiện thuật toán</vt:lpstr>
      <vt:lpstr>Cải thiện thuật toán</vt:lpstr>
      <vt:lpstr>Kết quả sau khi cải thiện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Microsoft account</cp:lastModifiedBy>
  <cp:revision>54</cp:revision>
  <dcterms:created xsi:type="dcterms:W3CDTF">2017-10-14T15:20:39Z</dcterms:created>
  <dcterms:modified xsi:type="dcterms:W3CDTF">2023-03-02T16:42:32Z</dcterms:modified>
</cp:coreProperties>
</file>