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0" r:id="rId6"/>
    <p:sldId id="263" r:id="rId7"/>
    <p:sldId id="265" r:id="rId8"/>
    <p:sldId id="270" r:id="rId9"/>
    <p:sldId id="266" r:id="rId10"/>
    <p:sldId id="269" r:id="rId11"/>
    <p:sldId id="282" r:id="rId12"/>
    <p:sldId id="283" r:id="rId13"/>
    <p:sldId id="284" r:id="rId14"/>
    <p:sldId id="271" r:id="rId15"/>
    <p:sldId id="272" r:id="rId16"/>
    <p:sldId id="273" r:id="rId17"/>
    <p:sldId id="274" r:id="rId18"/>
    <p:sldId id="276" r:id="rId19"/>
    <p:sldId id="278" r:id="rId20"/>
    <p:sldId id="279" r:id="rId21"/>
    <p:sldId id="280" r:id="rId22"/>
    <p:sldId id="281"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3" d="100"/>
          <a:sy n="63" d="100"/>
        </p:scale>
        <p:origin x="8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B10BC64-4FE1-4D4B-9B1C-E9D95A71BB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FD075-87FC-448F-84EA-3613F0C8136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0BC64-4FE1-4D4B-9B1C-E9D95A71BB64}" type="slidenum">
              <a:rPr lang="en-US" smtClean="0"/>
              <a:t>‹#›</a:t>
            </a:fld>
            <a:endParaRPr lang="en-US"/>
          </a:p>
        </p:txBody>
      </p:sp>
    </p:spTree>
    <p:extLst>
      <p:ext uri="{BB962C8B-B14F-4D97-AF65-F5344CB8AC3E}">
        <p14:creationId xmlns:p14="http://schemas.microsoft.com/office/powerpoint/2010/main" val="310272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91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182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spTree>
    <p:extLst>
      <p:ext uri="{BB962C8B-B14F-4D97-AF65-F5344CB8AC3E}">
        <p14:creationId xmlns:p14="http://schemas.microsoft.com/office/powerpoint/2010/main" val="501845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697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008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618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97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spTree>
    <p:extLst>
      <p:ext uri="{BB962C8B-B14F-4D97-AF65-F5344CB8AC3E}">
        <p14:creationId xmlns:p14="http://schemas.microsoft.com/office/powerpoint/2010/main" val="288566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FD075-87FC-448F-84EA-3613F0C8136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0BC64-4FE1-4D4B-9B1C-E9D95A71BB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91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FD075-87FC-448F-84EA-3613F0C8136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0BC64-4FE1-4D4B-9B1C-E9D95A71BB64}" type="slidenum">
              <a:rPr lang="en-US" smtClean="0"/>
              <a:t>‹#›</a:t>
            </a:fld>
            <a:endParaRPr lang="en-US"/>
          </a:p>
        </p:txBody>
      </p:sp>
    </p:spTree>
    <p:extLst>
      <p:ext uri="{BB962C8B-B14F-4D97-AF65-F5344CB8AC3E}">
        <p14:creationId xmlns:p14="http://schemas.microsoft.com/office/powerpoint/2010/main" val="353933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FD075-87FC-448F-84EA-3613F0C8136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0BC64-4FE1-4D4B-9B1C-E9D95A71BB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820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5FD075-87FC-448F-84EA-3613F0C8136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0BC64-4FE1-4D4B-9B1C-E9D95A71BB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12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FD075-87FC-448F-84EA-3613F0C81363}"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0BC64-4FE1-4D4B-9B1C-E9D95A71BB64}" type="slidenum">
              <a:rPr lang="en-US" smtClean="0"/>
              <a:t>‹#›</a:t>
            </a:fld>
            <a:endParaRPr lang="en-US"/>
          </a:p>
        </p:txBody>
      </p:sp>
    </p:spTree>
    <p:extLst>
      <p:ext uri="{BB962C8B-B14F-4D97-AF65-F5344CB8AC3E}">
        <p14:creationId xmlns:p14="http://schemas.microsoft.com/office/powerpoint/2010/main" val="283048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FD075-87FC-448F-84EA-3613F0C8136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0BC64-4FE1-4D4B-9B1C-E9D95A71BB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00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FD075-87FC-448F-84EA-3613F0C8136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0BC64-4FE1-4D4B-9B1C-E9D95A71BB64}" type="slidenum">
              <a:rPr lang="en-US" smtClean="0"/>
              <a:t>‹#›</a:t>
            </a:fld>
            <a:endParaRPr lang="en-US"/>
          </a:p>
        </p:txBody>
      </p:sp>
    </p:spTree>
    <p:extLst>
      <p:ext uri="{BB962C8B-B14F-4D97-AF65-F5344CB8AC3E}">
        <p14:creationId xmlns:p14="http://schemas.microsoft.com/office/powerpoint/2010/main" val="339848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FD075-87FC-448F-84EA-3613F0C81363}" type="datetimeFigureOut">
              <a:rPr lang="en-US" smtClean="0"/>
              <a:t>1/26/2023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10BC64-4FE1-4D4B-9B1C-E9D95A71BB64}" type="slidenum">
              <a:rPr lang="en-US" smtClean="0"/>
              <a:t>‹#›</a:t>
            </a:fld>
            <a:endParaRPr lang="en-US"/>
          </a:p>
        </p:txBody>
      </p:sp>
    </p:spTree>
    <p:extLst>
      <p:ext uri="{BB962C8B-B14F-4D97-AF65-F5344CB8AC3E}">
        <p14:creationId xmlns:p14="http://schemas.microsoft.com/office/powerpoint/2010/main" val="124117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idden-markov.readthedocs.io/en/latest/tutorial.html#introdu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idden-markov.readthedocs.io/en/latest/tutorial.html#introdu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idden-markov.readthedocs.io/en/latest/tutorial.html#introduction"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hidden-markov.readthedocs.io/en/latest/tutorial.html#introdu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A9BC-C819-F976-B404-B0CF22CEF146}"/>
              </a:ext>
            </a:extLst>
          </p:cNvPr>
          <p:cNvSpPr>
            <a:spLocks noGrp="1"/>
          </p:cNvSpPr>
          <p:nvPr>
            <p:ph type="ctrTitle"/>
          </p:nvPr>
        </p:nvSpPr>
        <p:spPr/>
        <p:txBody>
          <a:bodyPr/>
          <a:lstStyle/>
          <a:p>
            <a:r>
              <a:rPr lang="en-US" sz="4000" dirty="0"/>
              <a:t>Application of HMM </a:t>
            </a:r>
            <a:br>
              <a:rPr lang="en-US" sz="4000" dirty="0"/>
            </a:br>
            <a:r>
              <a:rPr lang="en-US" sz="4000" dirty="0"/>
              <a:t>in Credit Card Fraud Detection</a:t>
            </a:r>
          </a:p>
        </p:txBody>
      </p:sp>
      <p:sp>
        <p:nvSpPr>
          <p:cNvPr id="3" name="Subtitle 2">
            <a:extLst>
              <a:ext uri="{FF2B5EF4-FFF2-40B4-BE49-F238E27FC236}">
                <a16:creationId xmlns:a16="http://schemas.microsoft.com/office/drawing/2014/main" id="{278407C2-152A-CA04-C1D3-51880EAA813F}"/>
              </a:ext>
            </a:extLst>
          </p:cNvPr>
          <p:cNvSpPr>
            <a:spLocks noGrp="1"/>
          </p:cNvSpPr>
          <p:nvPr>
            <p:ph type="subTitle" idx="1"/>
          </p:nvPr>
        </p:nvSpPr>
        <p:spPr/>
        <p:txBody>
          <a:bodyPr/>
          <a:lstStyle/>
          <a:p>
            <a:r>
              <a:rPr lang="en-US" dirty="0"/>
              <a:t>by Nguyen Dang Vu</a:t>
            </a:r>
          </a:p>
        </p:txBody>
      </p:sp>
    </p:spTree>
    <p:extLst>
      <p:ext uri="{BB962C8B-B14F-4D97-AF65-F5344CB8AC3E}">
        <p14:creationId xmlns:p14="http://schemas.microsoft.com/office/powerpoint/2010/main" val="56603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lnSpcReduction="10000"/>
          </a:bodyPr>
          <a:lstStyle/>
          <a:p>
            <a:pPr marL="0" indent="0">
              <a:buNone/>
            </a:pPr>
            <a:r>
              <a:rPr lang="en-US" dirty="0"/>
              <a:t>2. HMM in Fraud Detection Example</a:t>
            </a:r>
          </a:p>
          <a:p>
            <a:pPr marL="0" indent="0">
              <a:buNone/>
            </a:pPr>
            <a:r>
              <a:rPr lang="en-US" dirty="0"/>
              <a:t>	- State (</a:t>
            </a:r>
            <a:r>
              <a:rPr lang="en-US" b="1" dirty="0">
                <a:solidFill>
                  <a:srgbClr val="FF0000"/>
                </a:solidFill>
              </a:rPr>
              <a:t>be hidden</a:t>
            </a:r>
            <a:r>
              <a:rPr lang="en-US" dirty="0"/>
              <a:t>): rich, poor, middle,… (Based on customer segmentation, can find n state for optimization by trying)</a:t>
            </a:r>
          </a:p>
          <a:p>
            <a:pPr marL="0" indent="0">
              <a:buNone/>
            </a:pPr>
            <a:r>
              <a:rPr lang="en-US" dirty="0"/>
              <a:t>	- Observation: Amount (100, 200, 300,…) </a:t>
            </a:r>
            <a:r>
              <a:rPr lang="en-US" dirty="0">
                <a:sym typeface="Wingdings" panose="05000000000000000000" pitchFamily="2" charset="2"/>
              </a:rPr>
              <a:t> convert to low, high, middle by using intervals</a:t>
            </a:r>
            <a:r>
              <a:rPr lang="en-US" dirty="0"/>
              <a:t> </a:t>
            </a:r>
          </a:p>
          <a:p>
            <a:endParaRPr lang="en-US" dirty="0"/>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lnSpcReduction="10000"/>
          </a:bodyPr>
          <a:lstStyle/>
          <a:p>
            <a:pPr marL="0" indent="0" algn="ctr">
              <a:buNone/>
            </a:pPr>
            <a:r>
              <a:rPr lang="en-US" sz="1400" dirty="0"/>
              <a:t>Raw dataset </a:t>
            </a:r>
          </a:p>
        </p:txBody>
      </p:sp>
      <p:graphicFrame>
        <p:nvGraphicFramePr>
          <p:cNvPr id="6" name="Table 6">
            <a:extLst>
              <a:ext uri="{FF2B5EF4-FFF2-40B4-BE49-F238E27FC236}">
                <a16:creationId xmlns:a16="http://schemas.microsoft.com/office/drawing/2014/main" id="{5972372A-CF3B-B813-6222-976D1CA32029}"/>
              </a:ext>
            </a:extLst>
          </p:cNvPr>
          <p:cNvGraphicFramePr>
            <a:graphicFrameLocks noGrp="1"/>
          </p:cNvGraphicFramePr>
          <p:nvPr>
            <p:extLst>
              <p:ext uri="{D42A27DB-BD31-4B8C-83A1-F6EECF244321}">
                <p14:modId xmlns:p14="http://schemas.microsoft.com/office/powerpoint/2010/main" val="2942318810"/>
              </p:ext>
            </p:extLst>
          </p:nvPr>
        </p:nvGraphicFramePr>
        <p:xfrm>
          <a:off x="6257925" y="3171824"/>
          <a:ext cx="4635624" cy="2698628"/>
        </p:xfrm>
        <a:graphic>
          <a:graphicData uri="http://schemas.openxmlformats.org/drawingml/2006/table">
            <a:tbl>
              <a:tblPr firstRow="1" bandRow="1">
                <a:tableStyleId>{5C22544A-7EE6-4342-B048-85BDC9FD1C3A}</a:tableStyleId>
              </a:tblPr>
              <a:tblGrid>
                <a:gridCol w="1158906">
                  <a:extLst>
                    <a:ext uri="{9D8B030D-6E8A-4147-A177-3AD203B41FA5}">
                      <a16:colId xmlns:a16="http://schemas.microsoft.com/office/drawing/2014/main" val="2168476701"/>
                    </a:ext>
                  </a:extLst>
                </a:gridCol>
                <a:gridCol w="1158906">
                  <a:extLst>
                    <a:ext uri="{9D8B030D-6E8A-4147-A177-3AD203B41FA5}">
                      <a16:colId xmlns:a16="http://schemas.microsoft.com/office/drawing/2014/main" val="3390163188"/>
                    </a:ext>
                  </a:extLst>
                </a:gridCol>
                <a:gridCol w="1158906">
                  <a:extLst>
                    <a:ext uri="{9D8B030D-6E8A-4147-A177-3AD203B41FA5}">
                      <a16:colId xmlns:a16="http://schemas.microsoft.com/office/drawing/2014/main" val="233243562"/>
                    </a:ext>
                  </a:extLst>
                </a:gridCol>
                <a:gridCol w="1158906">
                  <a:extLst>
                    <a:ext uri="{9D8B030D-6E8A-4147-A177-3AD203B41FA5}">
                      <a16:colId xmlns:a16="http://schemas.microsoft.com/office/drawing/2014/main" val="1556940971"/>
                    </a:ext>
                  </a:extLst>
                </a:gridCol>
              </a:tblGrid>
              <a:tr h="674657">
                <a:tc>
                  <a:txBody>
                    <a:bodyPr/>
                    <a:lstStyle/>
                    <a:p>
                      <a:r>
                        <a:rPr lang="en-US" dirty="0"/>
                        <a:t>Customer ID</a:t>
                      </a:r>
                    </a:p>
                  </a:txBody>
                  <a:tcPr/>
                </a:tc>
                <a:tc>
                  <a:txBody>
                    <a:bodyPr/>
                    <a:lstStyle/>
                    <a:p>
                      <a:r>
                        <a:rPr lang="en-US" dirty="0"/>
                        <a:t>Date</a:t>
                      </a:r>
                    </a:p>
                  </a:txBody>
                  <a:tcPr/>
                </a:tc>
                <a:tc>
                  <a:txBody>
                    <a:bodyPr/>
                    <a:lstStyle/>
                    <a:p>
                      <a:r>
                        <a:rPr lang="en-US" dirty="0"/>
                        <a:t>Amount</a:t>
                      </a:r>
                    </a:p>
                  </a:txBody>
                  <a:tcPr/>
                </a:tc>
                <a:tc>
                  <a:txBody>
                    <a:bodyPr/>
                    <a:lstStyle/>
                    <a:p>
                      <a:r>
                        <a:rPr lang="en-US" dirty="0"/>
                        <a:t>Types</a:t>
                      </a:r>
                    </a:p>
                  </a:txBody>
                  <a:tcPr/>
                </a:tc>
                <a:extLst>
                  <a:ext uri="{0D108BD9-81ED-4DB2-BD59-A6C34878D82A}">
                    <a16:rowId xmlns:a16="http://schemas.microsoft.com/office/drawing/2014/main" val="3023777909"/>
                  </a:ext>
                </a:extLst>
              </a:tr>
              <a:tr h="674657">
                <a:tc>
                  <a:txBody>
                    <a:bodyPr/>
                    <a:lstStyle/>
                    <a:p>
                      <a:r>
                        <a:rPr lang="en-US" dirty="0"/>
                        <a:t>1</a:t>
                      </a:r>
                    </a:p>
                  </a:txBody>
                  <a:tcPr/>
                </a:tc>
                <a:tc>
                  <a:txBody>
                    <a:bodyPr/>
                    <a:lstStyle/>
                    <a:p>
                      <a:r>
                        <a:rPr lang="en-US" dirty="0"/>
                        <a:t>01/01</a:t>
                      </a:r>
                    </a:p>
                  </a:txBody>
                  <a:tcPr/>
                </a:tc>
                <a:tc>
                  <a:txBody>
                    <a:bodyPr/>
                    <a:lstStyle/>
                    <a:p>
                      <a:r>
                        <a:rPr lang="en-US" dirty="0"/>
                        <a:t>100</a:t>
                      </a:r>
                    </a:p>
                  </a:txBody>
                  <a:tcPr/>
                </a:tc>
                <a:tc>
                  <a:txBody>
                    <a:bodyPr/>
                    <a:lstStyle/>
                    <a:p>
                      <a:r>
                        <a:rPr lang="en-US" dirty="0"/>
                        <a:t>Electric Bill</a:t>
                      </a:r>
                    </a:p>
                  </a:txBody>
                  <a:tcPr/>
                </a:tc>
                <a:extLst>
                  <a:ext uri="{0D108BD9-81ED-4DB2-BD59-A6C34878D82A}">
                    <a16:rowId xmlns:a16="http://schemas.microsoft.com/office/drawing/2014/main" val="1384557957"/>
                  </a:ext>
                </a:extLst>
              </a:tr>
              <a:tr h="674657">
                <a:tc>
                  <a:txBody>
                    <a:bodyPr/>
                    <a:lstStyle/>
                    <a:p>
                      <a:r>
                        <a:rPr lang="en-US" dirty="0"/>
                        <a:t>1</a:t>
                      </a:r>
                    </a:p>
                  </a:txBody>
                  <a:tcPr/>
                </a:tc>
                <a:tc>
                  <a:txBody>
                    <a:bodyPr/>
                    <a:lstStyle/>
                    <a:p>
                      <a:r>
                        <a:rPr lang="en-US" dirty="0"/>
                        <a:t>01/03</a:t>
                      </a:r>
                    </a:p>
                  </a:txBody>
                  <a:tcPr/>
                </a:tc>
                <a:tc>
                  <a:txBody>
                    <a:bodyPr/>
                    <a:lstStyle/>
                    <a:p>
                      <a:r>
                        <a:rPr lang="en-US" dirty="0"/>
                        <a:t>700</a:t>
                      </a:r>
                    </a:p>
                  </a:txBody>
                  <a:tcPr/>
                </a:tc>
                <a:tc>
                  <a:txBody>
                    <a:bodyPr/>
                    <a:lstStyle/>
                    <a:p>
                      <a:r>
                        <a:rPr lang="en-US" dirty="0"/>
                        <a:t>House Rent</a:t>
                      </a:r>
                    </a:p>
                  </a:txBody>
                  <a:tcPr/>
                </a:tc>
                <a:extLst>
                  <a:ext uri="{0D108BD9-81ED-4DB2-BD59-A6C34878D82A}">
                    <a16:rowId xmlns:a16="http://schemas.microsoft.com/office/drawing/2014/main" val="316088591"/>
                  </a:ext>
                </a:extLst>
              </a:tr>
              <a:tr h="674657">
                <a:tc>
                  <a:txBody>
                    <a:bodyPr/>
                    <a:lstStyle/>
                    <a:p>
                      <a:r>
                        <a:rPr lang="en-US" dirty="0"/>
                        <a:t>2</a:t>
                      </a:r>
                    </a:p>
                  </a:txBody>
                  <a:tcPr/>
                </a:tc>
                <a:tc>
                  <a:txBody>
                    <a:bodyPr/>
                    <a:lstStyle/>
                    <a:p>
                      <a:r>
                        <a:rPr lang="en-US" dirty="0"/>
                        <a:t>01/01</a:t>
                      </a:r>
                    </a:p>
                  </a:txBody>
                  <a:tcPr/>
                </a:tc>
                <a:tc>
                  <a:txBody>
                    <a:bodyPr/>
                    <a:lstStyle/>
                    <a:p>
                      <a:r>
                        <a:rPr lang="en-US" dirty="0"/>
                        <a:t>600</a:t>
                      </a:r>
                    </a:p>
                  </a:txBody>
                  <a:tcPr/>
                </a:tc>
                <a:tc>
                  <a:txBody>
                    <a:bodyPr/>
                    <a:lstStyle/>
                    <a:p>
                      <a:r>
                        <a:rPr lang="en-US" dirty="0"/>
                        <a:t>Shopping</a:t>
                      </a:r>
                    </a:p>
                  </a:txBody>
                  <a:tcPr/>
                </a:tc>
                <a:extLst>
                  <a:ext uri="{0D108BD9-81ED-4DB2-BD59-A6C34878D82A}">
                    <a16:rowId xmlns:a16="http://schemas.microsoft.com/office/drawing/2014/main" val="3695322234"/>
                  </a:ext>
                </a:extLst>
              </a:tr>
            </a:tbl>
          </a:graphicData>
        </a:graphic>
      </p:graphicFrame>
    </p:spTree>
    <p:extLst>
      <p:ext uri="{BB962C8B-B14F-4D97-AF65-F5344CB8AC3E}">
        <p14:creationId xmlns:p14="http://schemas.microsoft.com/office/powerpoint/2010/main" val="389106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lnSpcReduction="10000"/>
          </a:bodyPr>
          <a:lstStyle/>
          <a:p>
            <a:pPr marL="0" indent="0">
              <a:buNone/>
            </a:pPr>
            <a:r>
              <a:rPr lang="en-US" dirty="0"/>
              <a:t>2. HMM in Fraud Detection Example</a:t>
            </a:r>
          </a:p>
          <a:p>
            <a:pPr marL="0" indent="0">
              <a:buNone/>
            </a:pPr>
            <a:r>
              <a:rPr lang="en-US" dirty="0"/>
              <a:t>	- State (</a:t>
            </a:r>
            <a:r>
              <a:rPr lang="en-US" b="1" dirty="0">
                <a:solidFill>
                  <a:srgbClr val="FF0000"/>
                </a:solidFill>
              </a:rPr>
              <a:t>be hidden</a:t>
            </a:r>
            <a:r>
              <a:rPr lang="en-US" dirty="0"/>
              <a:t>): rich, poor, middle,… (Based on customer segmentation, can find n state for optimization by trying)</a:t>
            </a:r>
          </a:p>
          <a:p>
            <a:pPr marL="0" indent="0">
              <a:buNone/>
            </a:pPr>
            <a:r>
              <a:rPr lang="en-US" dirty="0"/>
              <a:t>	- Observation: Amount (100, 200, 300,…) </a:t>
            </a:r>
            <a:r>
              <a:rPr lang="en-US" dirty="0">
                <a:sym typeface="Wingdings" panose="05000000000000000000" pitchFamily="2" charset="2"/>
              </a:rPr>
              <a:t> convert to low, high, middle by using intervals</a:t>
            </a:r>
            <a:r>
              <a:rPr lang="en-US" dirty="0"/>
              <a:t> </a:t>
            </a:r>
          </a:p>
          <a:p>
            <a:endParaRPr lang="en-US" dirty="0"/>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lnSpcReduction="10000"/>
          </a:bodyPr>
          <a:lstStyle/>
          <a:p>
            <a:pPr marL="0" indent="0" algn="ctr">
              <a:buNone/>
            </a:pPr>
            <a:r>
              <a:rPr lang="en-US" sz="1400" dirty="0"/>
              <a:t>Raw dataset </a:t>
            </a:r>
          </a:p>
        </p:txBody>
      </p:sp>
      <p:graphicFrame>
        <p:nvGraphicFramePr>
          <p:cNvPr id="6" name="Table 6">
            <a:extLst>
              <a:ext uri="{FF2B5EF4-FFF2-40B4-BE49-F238E27FC236}">
                <a16:creationId xmlns:a16="http://schemas.microsoft.com/office/drawing/2014/main" id="{5972372A-CF3B-B813-6222-976D1CA32029}"/>
              </a:ext>
            </a:extLst>
          </p:cNvPr>
          <p:cNvGraphicFramePr>
            <a:graphicFrameLocks noGrp="1"/>
          </p:cNvGraphicFramePr>
          <p:nvPr/>
        </p:nvGraphicFramePr>
        <p:xfrm>
          <a:off x="6257925" y="3171824"/>
          <a:ext cx="4635624" cy="2698628"/>
        </p:xfrm>
        <a:graphic>
          <a:graphicData uri="http://schemas.openxmlformats.org/drawingml/2006/table">
            <a:tbl>
              <a:tblPr firstRow="1" bandRow="1">
                <a:tableStyleId>{5C22544A-7EE6-4342-B048-85BDC9FD1C3A}</a:tableStyleId>
              </a:tblPr>
              <a:tblGrid>
                <a:gridCol w="1158906">
                  <a:extLst>
                    <a:ext uri="{9D8B030D-6E8A-4147-A177-3AD203B41FA5}">
                      <a16:colId xmlns:a16="http://schemas.microsoft.com/office/drawing/2014/main" val="2168476701"/>
                    </a:ext>
                  </a:extLst>
                </a:gridCol>
                <a:gridCol w="1158906">
                  <a:extLst>
                    <a:ext uri="{9D8B030D-6E8A-4147-A177-3AD203B41FA5}">
                      <a16:colId xmlns:a16="http://schemas.microsoft.com/office/drawing/2014/main" val="3390163188"/>
                    </a:ext>
                  </a:extLst>
                </a:gridCol>
                <a:gridCol w="1158906">
                  <a:extLst>
                    <a:ext uri="{9D8B030D-6E8A-4147-A177-3AD203B41FA5}">
                      <a16:colId xmlns:a16="http://schemas.microsoft.com/office/drawing/2014/main" val="233243562"/>
                    </a:ext>
                  </a:extLst>
                </a:gridCol>
                <a:gridCol w="1158906">
                  <a:extLst>
                    <a:ext uri="{9D8B030D-6E8A-4147-A177-3AD203B41FA5}">
                      <a16:colId xmlns:a16="http://schemas.microsoft.com/office/drawing/2014/main" val="1556940971"/>
                    </a:ext>
                  </a:extLst>
                </a:gridCol>
              </a:tblGrid>
              <a:tr h="674657">
                <a:tc>
                  <a:txBody>
                    <a:bodyPr/>
                    <a:lstStyle/>
                    <a:p>
                      <a:r>
                        <a:rPr lang="en-US" dirty="0"/>
                        <a:t>Customer ID</a:t>
                      </a:r>
                    </a:p>
                  </a:txBody>
                  <a:tcPr/>
                </a:tc>
                <a:tc>
                  <a:txBody>
                    <a:bodyPr/>
                    <a:lstStyle/>
                    <a:p>
                      <a:r>
                        <a:rPr lang="en-US" dirty="0"/>
                        <a:t>Date</a:t>
                      </a:r>
                    </a:p>
                  </a:txBody>
                  <a:tcPr/>
                </a:tc>
                <a:tc>
                  <a:txBody>
                    <a:bodyPr/>
                    <a:lstStyle/>
                    <a:p>
                      <a:r>
                        <a:rPr lang="en-US" dirty="0"/>
                        <a:t>Amount</a:t>
                      </a:r>
                    </a:p>
                  </a:txBody>
                  <a:tcPr/>
                </a:tc>
                <a:tc>
                  <a:txBody>
                    <a:bodyPr/>
                    <a:lstStyle/>
                    <a:p>
                      <a:r>
                        <a:rPr lang="en-US" dirty="0"/>
                        <a:t>Types</a:t>
                      </a:r>
                    </a:p>
                  </a:txBody>
                  <a:tcPr/>
                </a:tc>
                <a:extLst>
                  <a:ext uri="{0D108BD9-81ED-4DB2-BD59-A6C34878D82A}">
                    <a16:rowId xmlns:a16="http://schemas.microsoft.com/office/drawing/2014/main" val="3023777909"/>
                  </a:ext>
                </a:extLst>
              </a:tr>
              <a:tr h="674657">
                <a:tc>
                  <a:txBody>
                    <a:bodyPr/>
                    <a:lstStyle/>
                    <a:p>
                      <a:r>
                        <a:rPr lang="en-US" dirty="0"/>
                        <a:t>1</a:t>
                      </a:r>
                    </a:p>
                  </a:txBody>
                  <a:tcPr/>
                </a:tc>
                <a:tc>
                  <a:txBody>
                    <a:bodyPr/>
                    <a:lstStyle/>
                    <a:p>
                      <a:r>
                        <a:rPr lang="en-US" dirty="0"/>
                        <a:t>01/01</a:t>
                      </a:r>
                    </a:p>
                  </a:txBody>
                  <a:tcPr/>
                </a:tc>
                <a:tc>
                  <a:txBody>
                    <a:bodyPr/>
                    <a:lstStyle/>
                    <a:p>
                      <a:r>
                        <a:rPr lang="en-US" dirty="0"/>
                        <a:t>100</a:t>
                      </a:r>
                    </a:p>
                  </a:txBody>
                  <a:tcPr/>
                </a:tc>
                <a:tc>
                  <a:txBody>
                    <a:bodyPr/>
                    <a:lstStyle/>
                    <a:p>
                      <a:r>
                        <a:rPr lang="en-US" dirty="0"/>
                        <a:t>Electric Bill</a:t>
                      </a:r>
                    </a:p>
                  </a:txBody>
                  <a:tcPr/>
                </a:tc>
                <a:extLst>
                  <a:ext uri="{0D108BD9-81ED-4DB2-BD59-A6C34878D82A}">
                    <a16:rowId xmlns:a16="http://schemas.microsoft.com/office/drawing/2014/main" val="1384557957"/>
                  </a:ext>
                </a:extLst>
              </a:tr>
              <a:tr h="674657">
                <a:tc>
                  <a:txBody>
                    <a:bodyPr/>
                    <a:lstStyle/>
                    <a:p>
                      <a:r>
                        <a:rPr lang="en-US" dirty="0"/>
                        <a:t>1</a:t>
                      </a:r>
                    </a:p>
                  </a:txBody>
                  <a:tcPr/>
                </a:tc>
                <a:tc>
                  <a:txBody>
                    <a:bodyPr/>
                    <a:lstStyle/>
                    <a:p>
                      <a:r>
                        <a:rPr lang="en-US" dirty="0"/>
                        <a:t>01/03</a:t>
                      </a:r>
                    </a:p>
                  </a:txBody>
                  <a:tcPr/>
                </a:tc>
                <a:tc>
                  <a:txBody>
                    <a:bodyPr/>
                    <a:lstStyle/>
                    <a:p>
                      <a:r>
                        <a:rPr lang="en-US" dirty="0"/>
                        <a:t>700</a:t>
                      </a:r>
                    </a:p>
                  </a:txBody>
                  <a:tcPr/>
                </a:tc>
                <a:tc>
                  <a:txBody>
                    <a:bodyPr/>
                    <a:lstStyle/>
                    <a:p>
                      <a:r>
                        <a:rPr lang="en-US" dirty="0"/>
                        <a:t>House Rent</a:t>
                      </a:r>
                    </a:p>
                  </a:txBody>
                  <a:tcPr/>
                </a:tc>
                <a:extLst>
                  <a:ext uri="{0D108BD9-81ED-4DB2-BD59-A6C34878D82A}">
                    <a16:rowId xmlns:a16="http://schemas.microsoft.com/office/drawing/2014/main" val="316088591"/>
                  </a:ext>
                </a:extLst>
              </a:tr>
              <a:tr h="674657">
                <a:tc>
                  <a:txBody>
                    <a:bodyPr/>
                    <a:lstStyle/>
                    <a:p>
                      <a:r>
                        <a:rPr lang="en-US" dirty="0"/>
                        <a:t>2</a:t>
                      </a:r>
                    </a:p>
                  </a:txBody>
                  <a:tcPr/>
                </a:tc>
                <a:tc>
                  <a:txBody>
                    <a:bodyPr/>
                    <a:lstStyle/>
                    <a:p>
                      <a:r>
                        <a:rPr lang="en-US" dirty="0"/>
                        <a:t>01/01</a:t>
                      </a:r>
                    </a:p>
                  </a:txBody>
                  <a:tcPr/>
                </a:tc>
                <a:tc>
                  <a:txBody>
                    <a:bodyPr/>
                    <a:lstStyle/>
                    <a:p>
                      <a:r>
                        <a:rPr lang="en-US" dirty="0"/>
                        <a:t>600</a:t>
                      </a:r>
                    </a:p>
                  </a:txBody>
                  <a:tcPr/>
                </a:tc>
                <a:tc>
                  <a:txBody>
                    <a:bodyPr/>
                    <a:lstStyle/>
                    <a:p>
                      <a:r>
                        <a:rPr lang="en-US" dirty="0"/>
                        <a:t>Shopping</a:t>
                      </a:r>
                    </a:p>
                  </a:txBody>
                  <a:tcPr/>
                </a:tc>
                <a:extLst>
                  <a:ext uri="{0D108BD9-81ED-4DB2-BD59-A6C34878D82A}">
                    <a16:rowId xmlns:a16="http://schemas.microsoft.com/office/drawing/2014/main" val="3695322234"/>
                  </a:ext>
                </a:extLst>
              </a:tr>
            </a:tbl>
          </a:graphicData>
        </a:graphic>
      </p:graphicFrame>
    </p:spTree>
    <p:extLst>
      <p:ext uri="{BB962C8B-B14F-4D97-AF65-F5344CB8AC3E}">
        <p14:creationId xmlns:p14="http://schemas.microsoft.com/office/powerpoint/2010/main" val="75218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a:bodyPr>
          <a:lstStyle/>
          <a:p>
            <a:pPr marL="0" indent="0">
              <a:buNone/>
            </a:pPr>
            <a:r>
              <a:rPr lang="en-US" dirty="0"/>
              <a:t>2. HMM in Fraud Detection Example</a:t>
            </a:r>
          </a:p>
          <a:p>
            <a:pPr marL="0" indent="0">
              <a:buNone/>
            </a:pPr>
            <a:r>
              <a:rPr lang="en-US" dirty="0"/>
              <a:t>	- State (</a:t>
            </a:r>
            <a:r>
              <a:rPr lang="en-US" b="1" dirty="0">
                <a:solidFill>
                  <a:srgbClr val="FF0000"/>
                </a:solidFill>
              </a:rPr>
              <a:t>be hidden</a:t>
            </a:r>
            <a:r>
              <a:rPr lang="en-US" dirty="0"/>
              <a:t>): state can be types of transactions</a:t>
            </a:r>
          </a:p>
          <a:p>
            <a:pPr marL="0" indent="0">
              <a:buNone/>
            </a:pPr>
            <a:r>
              <a:rPr lang="en-US" dirty="0"/>
              <a:t>	- Observation: Amount (100, 200, 300,…) </a:t>
            </a:r>
            <a:r>
              <a:rPr lang="en-US" dirty="0">
                <a:sym typeface="Wingdings" panose="05000000000000000000" pitchFamily="2" charset="2"/>
              </a:rPr>
              <a:t> convert to low, high, middle by using intervals</a:t>
            </a:r>
            <a:r>
              <a:rPr lang="en-US" dirty="0"/>
              <a:t> </a:t>
            </a:r>
          </a:p>
          <a:p>
            <a:endParaRPr lang="en-US" dirty="0"/>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a:bodyPr>
          <a:lstStyle/>
          <a:p>
            <a:pPr marL="0" indent="0" algn="ctr">
              <a:buNone/>
            </a:pPr>
            <a:r>
              <a:rPr lang="en-US" sz="1400" dirty="0"/>
              <a:t>Raw dataset </a:t>
            </a:r>
          </a:p>
        </p:txBody>
      </p:sp>
      <p:graphicFrame>
        <p:nvGraphicFramePr>
          <p:cNvPr id="6" name="Table 6">
            <a:extLst>
              <a:ext uri="{FF2B5EF4-FFF2-40B4-BE49-F238E27FC236}">
                <a16:creationId xmlns:a16="http://schemas.microsoft.com/office/drawing/2014/main" id="{5972372A-CF3B-B813-6222-976D1CA32029}"/>
              </a:ext>
            </a:extLst>
          </p:cNvPr>
          <p:cNvGraphicFramePr>
            <a:graphicFrameLocks noGrp="1"/>
          </p:cNvGraphicFramePr>
          <p:nvPr/>
        </p:nvGraphicFramePr>
        <p:xfrm>
          <a:off x="6257925" y="3171824"/>
          <a:ext cx="4635624" cy="2698628"/>
        </p:xfrm>
        <a:graphic>
          <a:graphicData uri="http://schemas.openxmlformats.org/drawingml/2006/table">
            <a:tbl>
              <a:tblPr firstRow="1" bandRow="1">
                <a:tableStyleId>{5C22544A-7EE6-4342-B048-85BDC9FD1C3A}</a:tableStyleId>
              </a:tblPr>
              <a:tblGrid>
                <a:gridCol w="1158906">
                  <a:extLst>
                    <a:ext uri="{9D8B030D-6E8A-4147-A177-3AD203B41FA5}">
                      <a16:colId xmlns:a16="http://schemas.microsoft.com/office/drawing/2014/main" val="2168476701"/>
                    </a:ext>
                  </a:extLst>
                </a:gridCol>
                <a:gridCol w="1158906">
                  <a:extLst>
                    <a:ext uri="{9D8B030D-6E8A-4147-A177-3AD203B41FA5}">
                      <a16:colId xmlns:a16="http://schemas.microsoft.com/office/drawing/2014/main" val="3390163188"/>
                    </a:ext>
                  </a:extLst>
                </a:gridCol>
                <a:gridCol w="1158906">
                  <a:extLst>
                    <a:ext uri="{9D8B030D-6E8A-4147-A177-3AD203B41FA5}">
                      <a16:colId xmlns:a16="http://schemas.microsoft.com/office/drawing/2014/main" val="233243562"/>
                    </a:ext>
                  </a:extLst>
                </a:gridCol>
                <a:gridCol w="1158906">
                  <a:extLst>
                    <a:ext uri="{9D8B030D-6E8A-4147-A177-3AD203B41FA5}">
                      <a16:colId xmlns:a16="http://schemas.microsoft.com/office/drawing/2014/main" val="1556940971"/>
                    </a:ext>
                  </a:extLst>
                </a:gridCol>
              </a:tblGrid>
              <a:tr h="674657">
                <a:tc>
                  <a:txBody>
                    <a:bodyPr/>
                    <a:lstStyle/>
                    <a:p>
                      <a:r>
                        <a:rPr lang="en-US" dirty="0"/>
                        <a:t>Customer ID</a:t>
                      </a:r>
                    </a:p>
                  </a:txBody>
                  <a:tcPr/>
                </a:tc>
                <a:tc>
                  <a:txBody>
                    <a:bodyPr/>
                    <a:lstStyle/>
                    <a:p>
                      <a:r>
                        <a:rPr lang="en-US" dirty="0"/>
                        <a:t>Date</a:t>
                      </a:r>
                    </a:p>
                  </a:txBody>
                  <a:tcPr/>
                </a:tc>
                <a:tc>
                  <a:txBody>
                    <a:bodyPr/>
                    <a:lstStyle/>
                    <a:p>
                      <a:r>
                        <a:rPr lang="en-US" dirty="0"/>
                        <a:t>Amount</a:t>
                      </a:r>
                    </a:p>
                  </a:txBody>
                  <a:tcPr/>
                </a:tc>
                <a:tc>
                  <a:txBody>
                    <a:bodyPr/>
                    <a:lstStyle/>
                    <a:p>
                      <a:r>
                        <a:rPr lang="en-US" dirty="0"/>
                        <a:t>Types</a:t>
                      </a:r>
                    </a:p>
                  </a:txBody>
                  <a:tcPr/>
                </a:tc>
                <a:extLst>
                  <a:ext uri="{0D108BD9-81ED-4DB2-BD59-A6C34878D82A}">
                    <a16:rowId xmlns:a16="http://schemas.microsoft.com/office/drawing/2014/main" val="3023777909"/>
                  </a:ext>
                </a:extLst>
              </a:tr>
              <a:tr h="674657">
                <a:tc>
                  <a:txBody>
                    <a:bodyPr/>
                    <a:lstStyle/>
                    <a:p>
                      <a:r>
                        <a:rPr lang="en-US" dirty="0"/>
                        <a:t>1</a:t>
                      </a:r>
                    </a:p>
                  </a:txBody>
                  <a:tcPr/>
                </a:tc>
                <a:tc>
                  <a:txBody>
                    <a:bodyPr/>
                    <a:lstStyle/>
                    <a:p>
                      <a:r>
                        <a:rPr lang="en-US" dirty="0"/>
                        <a:t>01/01</a:t>
                      </a:r>
                    </a:p>
                  </a:txBody>
                  <a:tcPr/>
                </a:tc>
                <a:tc>
                  <a:txBody>
                    <a:bodyPr/>
                    <a:lstStyle/>
                    <a:p>
                      <a:r>
                        <a:rPr lang="en-US" dirty="0"/>
                        <a:t>100</a:t>
                      </a:r>
                    </a:p>
                  </a:txBody>
                  <a:tcPr/>
                </a:tc>
                <a:tc>
                  <a:txBody>
                    <a:bodyPr/>
                    <a:lstStyle/>
                    <a:p>
                      <a:r>
                        <a:rPr lang="en-US" dirty="0"/>
                        <a:t>Electric Bill</a:t>
                      </a:r>
                    </a:p>
                  </a:txBody>
                  <a:tcPr/>
                </a:tc>
                <a:extLst>
                  <a:ext uri="{0D108BD9-81ED-4DB2-BD59-A6C34878D82A}">
                    <a16:rowId xmlns:a16="http://schemas.microsoft.com/office/drawing/2014/main" val="1384557957"/>
                  </a:ext>
                </a:extLst>
              </a:tr>
              <a:tr h="674657">
                <a:tc>
                  <a:txBody>
                    <a:bodyPr/>
                    <a:lstStyle/>
                    <a:p>
                      <a:r>
                        <a:rPr lang="en-US" dirty="0"/>
                        <a:t>1</a:t>
                      </a:r>
                    </a:p>
                  </a:txBody>
                  <a:tcPr/>
                </a:tc>
                <a:tc>
                  <a:txBody>
                    <a:bodyPr/>
                    <a:lstStyle/>
                    <a:p>
                      <a:r>
                        <a:rPr lang="en-US" dirty="0"/>
                        <a:t>01/03</a:t>
                      </a:r>
                    </a:p>
                  </a:txBody>
                  <a:tcPr/>
                </a:tc>
                <a:tc>
                  <a:txBody>
                    <a:bodyPr/>
                    <a:lstStyle/>
                    <a:p>
                      <a:r>
                        <a:rPr lang="en-US" dirty="0"/>
                        <a:t>700</a:t>
                      </a:r>
                    </a:p>
                  </a:txBody>
                  <a:tcPr/>
                </a:tc>
                <a:tc>
                  <a:txBody>
                    <a:bodyPr/>
                    <a:lstStyle/>
                    <a:p>
                      <a:r>
                        <a:rPr lang="en-US" dirty="0"/>
                        <a:t>House Rent</a:t>
                      </a:r>
                    </a:p>
                  </a:txBody>
                  <a:tcPr/>
                </a:tc>
                <a:extLst>
                  <a:ext uri="{0D108BD9-81ED-4DB2-BD59-A6C34878D82A}">
                    <a16:rowId xmlns:a16="http://schemas.microsoft.com/office/drawing/2014/main" val="316088591"/>
                  </a:ext>
                </a:extLst>
              </a:tr>
              <a:tr h="674657">
                <a:tc>
                  <a:txBody>
                    <a:bodyPr/>
                    <a:lstStyle/>
                    <a:p>
                      <a:r>
                        <a:rPr lang="en-US" dirty="0"/>
                        <a:t>2</a:t>
                      </a:r>
                    </a:p>
                  </a:txBody>
                  <a:tcPr/>
                </a:tc>
                <a:tc>
                  <a:txBody>
                    <a:bodyPr/>
                    <a:lstStyle/>
                    <a:p>
                      <a:r>
                        <a:rPr lang="en-US" dirty="0"/>
                        <a:t>01/01</a:t>
                      </a:r>
                    </a:p>
                  </a:txBody>
                  <a:tcPr/>
                </a:tc>
                <a:tc>
                  <a:txBody>
                    <a:bodyPr/>
                    <a:lstStyle/>
                    <a:p>
                      <a:r>
                        <a:rPr lang="en-US" dirty="0"/>
                        <a:t>600</a:t>
                      </a:r>
                    </a:p>
                  </a:txBody>
                  <a:tcPr/>
                </a:tc>
                <a:tc>
                  <a:txBody>
                    <a:bodyPr/>
                    <a:lstStyle/>
                    <a:p>
                      <a:r>
                        <a:rPr lang="en-US" dirty="0"/>
                        <a:t>Shopping</a:t>
                      </a:r>
                    </a:p>
                  </a:txBody>
                  <a:tcPr/>
                </a:tc>
                <a:extLst>
                  <a:ext uri="{0D108BD9-81ED-4DB2-BD59-A6C34878D82A}">
                    <a16:rowId xmlns:a16="http://schemas.microsoft.com/office/drawing/2014/main" val="3695322234"/>
                  </a:ext>
                </a:extLst>
              </a:tr>
            </a:tbl>
          </a:graphicData>
        </a:graphic>
      </p:graphicFrame>
    </p:spTree>
    <p:extLst>
      <p:ext uri="{BB962C8B-B14F-4D97-AF65-F5344CB8AC3E}">
        <p14:creationId xmlns:p14="http://schemas.microsoft.com/office/powerpoint/2010/main" val="27666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a:bodyPr>
          <a:lstStyle/>
          <a:p>
            <a:pPr marL="0" indent="0">
              <a:buNone/>
            </a:pPr>
            <a:r>
              <a:rPr lang="en-US" dirty="0"/>
              <a:t>2. HMM in Fraud Detection Example</a:t>
            </a:r>
          </a:p>
          <a:p>
            <a:pPr marL="0" indent="0">
              <a:buNone/>
            </a:pPr>
            <a:r>
              <a:rPr lang="en-US" b="1" dirty="0">
                <a:solidFill>
                  <a:srgbClr val="FF0000"/>
                </a:solidFill>
              </a:rPr>
              <a:t>Example: </a:t>
            </a:r>
            <a:r>
              <a:rPr lang="en-US" dirty="0">
                <a:solidFill>
                  <a:schemeClr val="tx1"/>
                </a:solidFill>
              </a:rPr>
              <a:t>a ATM card of FTU student can be used for tuition (&gt;10 millions), class funding (5-10k) or buying </a:t>
            </a:r>
            <a:r>
              <a:rPr lang="en-US">
                <a:solidFill>
                  <a:schemeClr val="tx1"/>
                </a:solidFill>
              </a:rPr>
              <a:t>milk tea (30-50k)</a:t>
            </a:r>
            <a:endParaRPr lang="en-US" b="1" dirty="0">
              <a:solidFill>
                <a:srgbClr val="FF0000"/>
              </a:solidFill>
            </a:endParaRPr>
          </a:p>
          <a:p>
            <a:endParaRPr lang="en-US" dirty="0"/>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a:bodyPr>
          <a:lstStyle/>
          <a:p>
            <a:pPr marL="0" indent="0" algn="ctr">
              <a:buNone/>
            </a:pPr>
            <a:r>
              <a:rPr lang="en-US" sz="1400" dirty="0"/>
              <a:t>Raw dataset </a:t>
            </a:r>
          </a:p>
        </p:txBody>
      </p:sp>
      <p:graphicFrame>
        <p:nvGraphicFramePr>
          <p:cNvPr id="6" name="Table 6">
            <a:extLst>
              <a:ext uri="{FF2B5EF4-FFF2-40B4-BE49-F238E27FC236}">
                <a16:creationId xmlns:a16="http://schemas.microsoft.com/office/drawing/2014/main" id="{5972372A-CF3B-B813-6222-976D1CA32029}"/>
              </a:ext>
            </a:extLst>
          </p:cNvPr>
          <p:cNvGraphicFramePr>
            <a:graphicFrameLocks noGrp="1"/>
          </p:cNvGraphicFramePr>
          <p:nvPr/>
        </p:nvGraphicFramePr>
        <p:xfrm>
          <a:off x="6257925" y="3171824"/>
          <a:ext cx="4635624" cy="2698628"/>
        </p:xfrm>
        <a:graphic>
          <a:graphicData uri="http://schemas.openxmlformats.org/drawingml/2006/table">
            <a:tbl>
              <a:tblPr firstRow="1" bandRow="1">
                <a:tableStyleId>{5C22544A-7EE6-4342-B048-85BDC9FD1C3A}</a:tableStyleId>
              </a:tblPr>
              <a:tblGrid>
                <a:gridCol w="1158906">
                  <a:extLst>
                    <a:ext uri="{9D8B030D-6E8A-4147-A177-3AD203B41FA5}">
                      <a16:colId xmlns:a16="http://schemas.microsoft.com/office/drawing/2014/main" val="2168476701"/>
                    </a:ext>
                  </a:extLst>
                </a:gridCol>
                <a:gridCol w="1158906">
                  <a:extLst>
                    <a:ext uri="{9D8B030D-6E8A-4147-A177-3AD203B41FA5}">
                      <a16:colId xmlns:a16="http://schemas.microsoft.com/office/drawing/2014/main" val="3390163188"/>
                    </a:ext>
                  </a:extLst>
                </a:gridCol>
                <a:gridCol w="1158906">
                  <a:extLst>
                    <a:ext uri="{9D8B030D-6E8A-4147-A177-3AD203B41FA5}">
                      <a16:colId xmlns:a16="http://schemas.microsoft.com/office/drawing/2014/main" val="233243562"/>
                    </a:ext>
                  </a:extLst>
                </a:gridCol>
                <a:gridCol w="1158906">
                  <a:extLst>
                    <a:ext uri="{9D8B030D-6E8A-4147-A177-3AD203B41FA5}">
                      <a16:colId xmlns:a16="http://schemas.microsoft.com/office/drawing/2014/main" val="1556940971"/>
                    </a:ext>
                  </a:extLst>
                </a:gridCol>
              </a:tblGrid>
              <a:tr h="674657">
                <a:tc>
                  <a:txBody>
                    <a:bodyPr/>
                    <a:lstStyle/>
                    <a:p>
                      <a:r>
                        <a:rPr lang="en-US" dirty="0"/>
                        <a:t>Customer ID</a:t>
                      </a:r>
                    </a:p>
                  </a:txBody>
                  <a:tcPr/>
                </a:tc>
                <a:tc>
                  <a:txBody>
                    <a:bodyPr/>
                    <a:lstStyle/>
                    <a:p>
                      <a:r>
                        <a:rPr lang="en-US" dirty="0"/>
                        <a:t>Date</a:t>
                      </a:r>
                    </a:p>
                  </a:txBody>
                  <a:tcPr/>
                </a:tc>
                <a:tc>
                  <a:txBody>
                    <a:bodyPr/>
                    <a:lstStyle/>
                    <a:p>
                      <a:r>
                        <a:rPr lang="en-US" dirty="0"/>
                        <a:t>Amount</a:t>
                      </a:r>
                    </a:p>
                  </a:txBody>
                  <a:tcPr/>
                </a:tc>
                <a:tc>
                  <a:txBody>
                    <a:bodyPr/>
                    <a:lstStyle/>
                    <a:p>
                      <a:r>
                        <a:rPr lang="en-US" dirty="0"/>
                        <a:t>Types</a:t>
                      </a:r>
                    </a:p>
                  </a:txBody>
                  <a:tcPr/>
                </a:tc>
                <a:extLst>
                  <a:ext uri="{0D108BD9-81ED-4DB2-BD59-A6C34878D82A}">
                    <a16:rowId xmlns:a16="http://schemas.microsoft.com/office/drawing/2014/main" val="3023777909"/>
                  </a:ext>
                </a:extLst>
              </a:tr>
              <a:tr h="674657">
                <a:tc>
                  <a:txBody>
                    <a:bodyPr/>
                    <a:lstStyle/>
                    <a:p>
                      <a:r>
                        <a:rPr lang="en-US" dirty="0"/>
                        <a:t>1</a:t>
                      </a:r>
                    </a:p>
                  </a:txBody>
                  <a:tcPr/>
                </a:tc>
                <a:tc>
                  <a:txBody>
                    <a:bodyPr/>
                    <a:lstStyle/>
                    <a:p>
                      <a:r>
                        <a:rPr lang="en-US" dirty="0"/>
                        <a:t>01/01</a:t>
                      </a:r>
                    </a:p>
                  </a:txBody>
                  <a:tcPr/>
                </a:tc>
                <a:tc>
                  <a:txBody>
                    <a:bodyPr/>
                    <a:lstStyle/>
                    <a:p>
                      <a:r>
                        <a:rPr lang="en-US" dirty="0"/>
                        <a:t>100</a:t>
                      </a:r>
                    </a:p>
                  </a:txBody>
                  <a:tcPr/>
                </a:tc>
                <a:tc>
                  <a:txBody>
                    <a:bodyPr/>
                    <a:lstStyle/>
                    <a:p>
                      <a:r>
                        <a:rPr lang="en-US" dirty="0"/>
                        <a:t>Electric Bill</a:t>
                      </a:r>
                    </a:p>
                  </a:txBody>
                  <a:tcPr/>
                </a:tc>
                <a:extLst>
                  <a:ext uri="{0D108BD9-81ED-4DB2-BD59-A6C34878D82A}">
                    <a16:rowId xmlns:a16="http://schemas.microsoft.com/office/drawing/2014/main" val="1384557957"/>
                  </a:ext>
                </a:extLst>
              </a:tr>
              <a:tr h="674657">
                <a:tc>
                  <a:txBody>
                    <a:bodyPr/>
                    <a:lstStyle/>
                    <a:p>
                      <a:r>
                        <a:rPr lang="en-US" dirty="0"/>
                        <a:t>1</a:t>
                      </a:r>
                    </a:p>
                  </a:txBody>
                  <a:tcPr/>
                </a:tc>
                <a:tc>
                  <a:txBody>
                    <a:bodyPr/>
                    <a:lstStyle/>
                    <a:p>
                      <a:r>
                        <a:rPr lang="en-US" dirty="0"/>
                        <a:t>01/03</a:t>
                      </a:r>
                    </a:p>
                  </a:txBody>
                  <a:tcPr/>
                </a:tc>
                <a:tc>
                  <a:txBody>
                    <a:bodyPr/>
                    <a:lstStyle/>
                    <a:p>
                      <a:r>
                        <a:rPr lang="en-US" dirty="0"/>
                        <a:t>700</a:t>
                      </a:r>
                    </a:p>
                  </a:txBody>
                  <a:tcPr/>
                </a:tc>
                <a:tc>
                  <a:txBody>
                    <a:bodyPr/>
                    <a:lstStyle/>
                    <a:p>
                      <a:r>
                        <a:rPr lang="en-US" dirty="0"/>
                        <a:t>House Rent</a:t>
                      </a:r>
                    </a:p>
                  </a:txBody>
                  <a:tcPr/>
                </a:tc>
                <a:extLst>
                  <a:ext uri="{0D108BD9-81ED-4DB2-BD59-A6C34878D82A}">
                    <a16:rowId xmlns:a16="http://schemas.microsoft.com/office/drawing/2014/main" val="316088591"/>
                  </a:ext>
                </a:extLst>
              </a:tr>
              <a:tr h="674657">
                <a:tc>
                  <a:txBody>
                    <a:bodyPr/>
                    <a:lstStyle/>
                    <a:p>
                      <a:r>
                        <a:rPr lang="en-US" dirty="0"/>
                        <a:t>2</a:t>
                      </a:r>
                    </a:p>
                  </a:txBody>
                  <a:tcPr/>
                </a:tc>
                <a:tc>
                  <a:txBody>
                    <a:bodyPr/>
                    <a:lstStyle/>
                    <a:p>
                      <a:r>
                        <a:rPr lang="en-US" dirty="0"/>
                        <a:t>01/01</a:t>
                      </a:r>
                    </a:p>
                  </a:txBody>
                  <a:tcPr/>
                </a:tc>
                <a:tc>
                  <a:txBody>
                    <a:bodyPr/>
                    <a:lstStyle/>
                    <a:p>
                      <a:r>
                        <a:rPr lang="en-US" dirty="0"/>
                        <a:t>600</a:t>
                      </a:r>
                    </a:p>
                  </a:txBody>
                  <a:tcPr/>
                </a:tc>
                <a:tc>
                  <a:txBody>
                    <a:bodyPr/>
                    <a:lstStyle/>
                    <a:p>
                      <a:r>
                        <a:rPr lang="en-US" dirty="0"/>
                        <a:t>Shopping</a:t>
                      </a:r>
                    </a:p>
                  </a:txBody>
                  <a:tcPr/>
                </a:tc>
                <a:extLst>
                  <a:ext uri="{0D108BD9-81ED-4DB2-BD59-A6C34878D82A}">
                    <a16:rowId xmlns:a16="http://schemas.microsoft.com/office/drawing/2014/main" val="3695322234"/>
                  </a:ext>
                </a:extLst>
              </a:tr>
            </a:tbl>
          </a:graphicData>
        </a:graphic>
      </p:graphicFrame>
    </p:spTree>
    <p:extLst>
      <p:ext uri="{BB962C8B-B14F-4D97-AF65-F5344CB8AC3E}">
        <p14:creationId xmlns:p14="http://schemas.microsoft.com/office/powerpoint/2010/main" val="292427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a:bodyPr>
          <a:lstStyle/>
          <a:p>
            <a:pPr marL="0" indent="0">
              <a:buNone/>
            </a:pPr>
            <a:r>
              <a:rPr lang="en-US" dirty="0"/>
              <a:t>2. HMM in Fraud Detection Example</a:t>
            </a:r>
          </a:p>
          <a:p>
            <a:pPr marL="0" indent="0">
              <a:buNone/>
            </a:pPr>
            <a:r>
              <a:rPr lang="en-US" dirty="0"/>
              <a:t>	- Step 1: Train model for </a:t>
            </a:r>
            <a:r>
              <a:rPr lang="en-US" b="0" i="0" dirty="0">
                <a:solidFill>
                  <a:srgbClr val="404040"/>
                </a:solidFill>
                <a:effectLst/>
              </a:rPr>
              <a:t>finding the </a:t>
            </a:r>
            <a:r>
              <a:rPr lang="en-US" b="0" i="0" dirty="0">
                <a:solidFill>
                  <a:srgbClr val="FF0000"/>
                </a:solidFill>
                <a:effectLst/>
              </a:rPr>
              <a:t>emission, start and transition probabilities </a:t>
            </a:r>
          </a:p>
          <a:p>
            <a:pPr marL="0" indent="0">
              <a:buNone/>
            </a:pPr>
            <a:r>
              <a:rPr lang="en-US" dirty="0"/>
              <a:t>	- Using </a:t>
            </a:r>
            <a:r>
              <a:rPr lang="en-US" dirty="0">
                <a:solidFill>
                  <a:srgbClr val="FF0000"/>
                </a:solidFill>
              </a:rPr>
              <a:t>1 model </a:t>
            </a:r>
            <a:r>
              <a:rPr lang="en-US" dirty="0"/>
              <a:t>for </a:t>
            </a:r>
            <a:r>
              <a:rPr lang="en-US" dirty="0">
                <a:solidFill>
                  <a:srgbClr val="FF0000"/>
                </a:solidFill>
              </a:rPr>
              <a:t>all customer ID </a:t>
            </a:r>
            <a:r>
              <a:rPr lang="en-US" dirty="0">
                <a:sym typeface="Wingdings" panose="05000000000000000000" pitchFamily="2" charset="2"/>
              </a:rPr>
              <a:t> </a:t>
            </a:r>
            <a:r>
              <a:rPr lang="en-US" dirty="0">
                <a:solidFill>
                  <a:srgbClr val="FF0000"/>
                </a:solidFill>
                <a:sym typeface="Wingdings" panose="05000000000000000000" pitchFamily="2" charset="2"/>
              </a:rPr>
              <a:t>1 set </a:t>
            </a:r>
            <a:r>
              <a:rPr lang="en-US" dirty="0">
                <a:sym typeface="Wingdings" panose="05000000000000000000" pitchFamily="2" charset="2"/>
              </a:rPr>
              <a:t>of general parameters.</a:t>
            </a:r>
          </a:p>
          <a:p>
            <a:pPr marL="0" indent="0">
              <a:buNone/>
            </a:pPr>
            <a:endParaRPr lang="en-US" dirty="0"/>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a:bodyPr>
          <a:lstStyle/>
          <a:p>
            <a:pPr marL="0" indent="0" algn="ctr">
              <a:buNone/>
            </a:pPr>
            <a:r>
              <a:rPr lang="en-US" sz="1400" dirty="0"/>
              <a:t>Train dataset</a:t>
            </a:r>
          </a:p>
          <a:p>
            <a:pPr marL="0" indent="0" algn="ctr">
              <a:buNone/>
            </a:pPr>
            <a:r>
              <a:rPr lang="en-US" sz="1400" dirty="0">
                <a:highlight>
                  <a:srgbClr val="FFFF00"/>
                </a:highlight>
              </a:rPr>
              <a:t>(not contains fraud transaction)</a:t>
            </a:r>
          </a:p>
          <a:p>
            <a:pPr algn="ctr"/>
            <a:endParaRPr lang="en-US" sz="1400" dirty="0"/>
          </a:p>
          <a:p>
            <a:pPr marL="0" indent="0" algn="ctr">
              <a:buNone/>
            </a:pPr>
            <a:endParaRPr lang="en-US" sz="1400" dirty="0"/>
          </a:p>
        </p:txBody>
      </p:sp>
      <p:graphicFrame>
        <p:nvGraphicFramePr>
          <p:cNvPr id="9" name="Table 8">
            <a:extLst>
              <a:ext uri="{FF2B5EF4-FFF2-40B4-BE49-F238E27FC236}">
                <a16:creationId xmlns:a16="http://schemas.microsoft.com/office/drawing/2014/main" id="{C3067031-CDFB-28AA-D93B-E056151B500C}"/>
              </a:ext>
            </a:extLst>
          </p:cNvPr>
          <p:cNvGraphicFramePr>
            <a:graphicFrameLocks noGrp="1"/>
          </p:cNvGraphicFramePr>
          <p:nvPr>
            <p:extLst>
              <p:ext uri="{D42A27DB-BD31-4B8C-83A1-F6EECF244321}">
                <p14:modId xmlns:p14="http://schemas.microsoft.com/office/powerpoint/2010/main" val="3840613338"/>
              </p:ext>
            </p:extLst>
          </p:nvPr>
        </p:nvGraphicFramePr>
        <p:xfrm>
          <a:off x="6534148" y="3228975"/>
          <a:ext cx="4359404" cy="1830073"/>
        </p:xfrm>
        <a:graphic>
          <a:graphicData uri="http://schemas.openxmlformats.org/drawingml/2006/table">
            <a:tbl>
              <a:tblPr firstRow="1" bandRow="1">
                <a:tableStyleId>{5C22544A-7EE6-4342-B048-85BDC9FD1C3A}</a:tableStyleId>
              </a:tblPr>
              <a:tblGrid>
                <a:gridCol w="1089851">
                  <a:extLst>
                    <a:ext uri="{9D8B030D-6E8A-4147-A177-3AD203B41FA5}">
                      <a16:colId xmlns:a16="http://schemas.microsoft.com/office/drawing/2014/main" val="539043715"/>
                    </a:ext>
                  </a:extLst>
                </a:gridCol>
                <a:gridCol w="1089851">
                  <a:extLst>
                    <a:ext uri="{9D8B030D-6E8A-4147-A177-3AD203B41FA5}">
                      <a16:colId xmlns:a16="http://schemas.microsoft.com/office/drawing/2014/main" val="1478449616"/>
                    </a:ext>
                  </a:extLst>
                </a:gridCol>
                <a:gridCol w="1089851">
                  <a:extLst>
                    <a:ext uri="{9D8B030D-6E8A-4147-A177-3AD203B41FA5}">
                      <a16:colId xmlns:a16="http://schemas.microsoft.com/office/drawing/2014/main" val="1266943577"/>
                    </a:ext>
                  </a:extLst>
                </a:gridCol>
                <a:gridCol w="1089851">
                  <a:extLst>
                    <a:ext uri="{9D8B030D-6E8A-4147-A177-3AD203B41FA5}">
                      <a16:colId xmlns:a16="http://schemas.microsoft.com/office/drawing/2014/main" val="255263540"/>
                    </a:ext>
                  </a:extLst>
                </a:gridCol>
              </a:tblGrid>
              <a:tr h="518171">
                <a:tc>
                  <a:txBody>
                    <a:bodyPr/>
                    <a:lstStyle/>
                    <a:p>
                      <a:r>
                        <a:rPr lang="en-US" sz="1400" dirty="0" err="1"/>
                        <a:t>Cus</a:t>
                      </a:r>
                      <a:r>
                        <a:rPr lang="en-US" sz="1400" dirty="0"/>
                        <a:t> ID</a:t>
                      </a:r>
                    </a:p>
                  </a:txBody>
                  <a:tcPr/>
                </a:tc>
                <a:tc>
                  <a:txBody>
                    <a:bodyPr/>
                    <a:lstStyle/>
                    <a:p>
                      <a:r>
                        <a:rPr lang="en-US" sz="1400" dirty="0"/>
                        <a:t>Amount 1</a:t>
                      </a:r>
                    </a:p>
                  </a:txBody>
                  <a:tcPr/>
                </a:tc>
                <a:tc>
                  <a:txBody>
                    <a:bodyPr/>
                    <a:lstStyle/>
                    <a:p>
                      <a:r>
                        <a:rPr lang="en-US" sz="1400" dirty="0"/>
                        <a:t>Amount 2</a:t>
                      </a:r>
                    </a:p>
                  </a:txBody>
                  <a:tcPr/>
                </a:tc>
                <a:tc>
                  <a:txBody>
                    <a:bodyPr/>
                    <a:lstStyle/>
                    <a:p>
                      <a:r>
                        <a:rPr lang="en-US" sz="1400" dirty="0"/>
                        <a:t>Amount 3</a:t>
                      </a:r>
                    </a:p>
                  </a:txBody>
                  <a:tcPr/>
                </a:tc>
                <a:extLst>
                  <a:ext uri="{0D108BD9-81ED-4DB2-BD59-A6C34878D82A}">
                    <a16:rowId xmlns:a16="http://schemas.microsoft.com/office/drawing/2014/main" val="172402761"/>
                  </a:ext>
                </a:extLst>
              </a:tr>
              <a:tr h="655951">
                <a:tc>
                  <a:txBody>
                    <a:bodyPr/>
                    <a:lstStyle/>
                    <a:p>
                      <a:r>
                        <a:rPr lang="en-US" sz="1400" dirty="0"/>
                        <a:t>1</a:t>
                      </a:r>
                    </a:p>
                  </a:txBody>
                  <a:tcPr/>
                </a:tc>
                <a:tc>
                  <a:txBody>
                    <a:bodyPr/>
                    <a:lstStyle/>
                    <a:p>
                      <a:r>
                        <a:rPr lang="en-US" sz="1400" dirty="0">
                          <a:highlight>
                            <a:srgbClr val="00FF00"/>
                          </a:highlight>
                        </a:rPr>
                        <a:t>100 (Low)</a:t>
                      </a:r>
                    </a:p>
                  </a:txBody>
                  <a:tcPr/>
                </a:tc>
                <a:tc>
                  <a:txBody>
                    <a:bodyPr/>
                    <a:lstStyle/>
                    <a:p>
                      <a:r>
                        <a:rPr lang="en-US" sz="1400" dirty="0">
                          <a:highlight>
                            <a:srgbClr val="00FF00"/>
                          </a:highlight>
                        </a:rPr>
                        <a:t>700 (Low)</a:t>
                      </a:r>
                    </a:p>
                  </a:txBody>
                  <a:tcPr/>
                </a:tc>
                <a:tc>
                  <a:txBody>
                    <a:bodyPr/>
                    <a:lstStyle/>
                    <a:p>
                      <a:r>
                        <a:rPr lang="en-US" sz="1400" dirty="0">
                          <a:highlight>
                            <a:srgbClr val="00FF00"/>
                          </a:highlight>
                        </a:rPr>
                        <a:t>400 (Medium)</a:t>
                      </a:r>
                    </a:p>
                  </a:txBody>
                  <a:tcPr/>
                </a:tc>
                <a:extLst>
                  <a:ext uri="{0D108BD9-81ED-4DB2-BD59-A6C34878D82A}">
                    <a16:rowId xmlns:a16="http://schemas.microsoft.com/office/drawing/2014/main" val="2342829943"/>
                  </a:ext>
                </a:extLst>
              </a:tr>
              <a:tr h="655951">
                <a:tc>
                  <a:txBody>
                    <a:bodyPr/>
                    <a:lstStyle/>
                    <a:p>
                      <a:r>
                        <a:rPr lang="en-US" sz="1400" dirty="0"/>
                        <a:t>3</a:t>
                      </a:r>
                    </a:p>
                  </a:txBody>
                  <a:tcPr/>
                </a:tc>
                <a:tc>
                  <a:txBody>
                    <a:bodyPr/>
                    <a:lstStyle/>
                    <a:p>
                      <a:r>
                        <a:rPr lang="en-US" sz="1400" dirty="0">
                          <a:highlight>
                            <a:srgbClr val="00FF00"/>
                          </a:highlight>
                        </a:rPr>
                        <a:t>600 (High)</a:t>
                      </a:r>
                    </a:p>
                  </a:txBody>
                  <a:tcPr/>
                </a:tc>
                <a:tc>
                  <a:txBody>
                    <a:bodyPr/>
                    <a:lstStyle/>
                    <a:p>
                      <a:r>
                        <a:rPr lang="en-US" sz="1400" dirty="0">
                          <a:highlight>
                            <a:srgbClr val="00FF00"/>
                          </a:highlight>
                        </a:rPr>
                        <a:t>400 (Medium)</a:t>
                      </a:r>
                    </a:p>
                  </a:txBody>
                  <a:tcPr/>
                </a:tc>
                <a:tc>
                  <a:txBody>
                    <a:bodyPr/>
                    <a:lstStyle/>
                    <a:p>
                      <a:r>
                        <a:rPr lang="en-US" sz="1400" dirty="0">
                          <a:highlight>
                            <a:srgbClr val="00FF00"/>
                          </a:highlight>
                        </a:rPr>
                        <a:t>500 (Medium)</a:t>
                      </a:r>
                    </a:p>
                  </a:txBody>
                  <a:tcPr/>
                </a:tc>
                <a:extLst>
                  <a:ext uri="{0D108BD9-81ED-4DB2-BD59-A6C34878D82A}">
                    <a16:rowId xmlns:a16="http://schemas.microsoft.com/office/drawing/2014/main" val="2894682835"/>
                  </a:ext>
                </a:extLst>
              </a:tr>
            </a:tbl>
          </a:graphicData>
        </a:graphic>
      </p:graphicFrame>
    </p:spTree>
    <p:extLst>
      <p:ext uri="{BB962C8B-B14F-4D97-AF65-F5344CB8AC3E}">
        <p14:creationId xmlns:p14="http://schemas.microsoft.com/office/powerpoint/2010/main" val="92554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a:bodyPr>
          <a:lstStyle/>
          <a:p>
            <a:pPr marL="0" indent="0">
              <a:buNone/>
            </a:pPr>
            <a:r>
              <a:rPr lang="en-US" dirty="0"/>
              <a:t>2. HMM in Fraud Detection Example</a:t>
            </a:r>
          </a:p>
          <a:p>
            <a:pPr marL="0" indent="0">
              <a:buNone/>
            </a:pPr>
            <a:r>
              <a:rPr lang="en-US" dirty="0"/>
              <a:t>	- Step 2: Use the general parameter for estimating probability of occurrence of sequence</a:t>
            </a:r>
            <a:endParaRPr lang="en-US" b="0" i="0" dirty="0">
              <a:solidFill>
                <a:srgbClr val="FF0000"/>
              </a:solidFill>
              <a:effectLst/>
            </a:endParaRPr>
          </a:p>
          <a:p>
            <a:pPr marL="0" indent="0">
              <a:buNone/>
            </a:pPr>
            <a:r>
              <a:rPr lang="en-US" dirty="0"/>
              <a:t>Example: Sequence 1: L-H-M-H</a:t>
            </a:r>
          </a:p>
          <a:p>
            <a:pPr marL="0" indent="0">
              <a:buNone/>
            </a:pPr>
            <a:r>
              <a:rPr lang="en-US" dirty="0"/>
              <a:t>Sequence 2: L-H-M</a:t>
            </a:r>
          </a:p>
          <a:p>
            <a:pPr marL="0" indent="0">
              <a:buNone/>
            </a:pPr>
            <a:r>
              <a:rPr lang="en-US" dirty="0"/>
              <a:t>Sequence 3: H-M-M-H</a:t>
            </a:r>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a:bodyPr>
          <a:lstStyle/>
          <a:p>
            <a:r>
              <a:rPr lang="en-US" dirty="0"/>
              <a:t>Testing fraud transaction</a:t>
            </a:r>
          </a:p>
          <a:p>
            <a:pPr marL="0" indent="0">
              <a:buNone/>
            </a:pPr>
            <a:endParaRPr lang="en-US" dirty="0"/>
          </a:p>
        </p:txBody>
      </p:sp>
      <p:graphicFrame>
        <p:nvGraphicFramePr>
          <p:cNvPr id="8" name="Table 8">
            <a:extLst>
              <a:ext uri="{FF2B5EF4-FFF2-40B4-BE49-F238E27FC236}">
                <a16:creationId xmlns:a16="http://schemas.microsoft.com/office/drawing/2014/main" id="{97200BB7-8329-822D-C82B-F047169F0647}"/>
              </a:ext>
            </a:extLst>
          </p:cNvPr>
          <p:cNvGraphicFramePr>
            <a:graphicFrameLocks noGrp="1"/>
          </p:cNvGraphicFramePr>
          <p:nvPr>
            <p:extLst>
              <p:ext uri="{D42A27DB-BD31-4B8C-83A1-F6EECF244321}">
                <p14:modId xmlns:p14="http://schemas.microsoft.com/office/powerpoint/2010/main" val="3291496700"/>
              </p:ext>
            </p:extLst>
          </p:nvPr>
        </p:nvGraphicFramePr>
        <p:xfrm>
          <a:off x="6010657" y="3209925"/>
          <a:ext cx="5050535" cy="2446018"/>
        </p:xfrm>
        <a:graphic>
          <a:graphicData uri="http://schemas.openxmlformats.org/drawingml/2006/table">
            <a:tbl>
              <a:tblPr firstRow="1" bandRow="1">
                <a:tableStyleId>{5C22544A-7EE6-4342-B048-85BDC9FD1C3A}</a:tableStyleId>
              </a:tblPr>
              <a:tblGrid>
                <a:gridCol w="1010107">
                  <a:extLst>
                    <a:ext uri="{9D8B030D-6E8A-4147-A177-3AD203B41FA5}">
                      <a16:colId xmlns:a16="http://schemas.microsoft.com/office/drawing/2014/main" val="539043715"/>
                    </a:ext>
                  </a:extLst>
                </a:gridCol>
                <a:gridCol w="1010107">
                  <a:extLst>
                    <a:ext uri="{9D8B030D-6E8A-4147-A177-3AD203B41FA5}">
                      <a16:colId xmlns:a16="http://schemas.microsoft.com/office/drawing/2014/main" val="1478449616"/>
                    </a:ext>
                  </a:extLst>
                </a:gridCol>
                <a:gridCol w="1010107">
                  <a:extLst>
                    <a:ext uri="{9D8B030D-6E8A-4147-A177-3AD203B41FA5}">
                      <a16:colId xmlns:a16="http://schemas.microsoft.com/office/drawing/2014/main" val="1266943577"/>
                    </a:ext>
                  </a:extLst>
                </a:gridCol>
                <a:gridCol w="1010107">
                  <a:extLst>
                    <a:ext uri="{9D8B030D-6E8A-4147-A177-3AD203B41FA5}">
                      <a16:colId xmlns:a16="http://schemas.microsoft.com/office/drawing/2014/main" val="255263540"/>
                    </a:ext>
                  </a:extLst>
                </a:gridCol>
                <a:gridCol w="1010107">
                  <a:extLst>
                    <a:ext uri="{9D8B030D-6E8A-4147-A177-3AD203B41FA5}">
                      <a16:colId xmlns:a16="http://schemas.microsoft.com/office/drawing/2014/main" val="2098360607"/>
                    </a:ext>
                  </a:extLst>
                </a:gridCol>
              </a:tblGrid>
              <a:tr h="462760">
                <a:tc>
                  <a:txBody>
                    <a:bodyPr/>
                    <a:lstStyle/>
                    <a:p>
                      <a:r>
                        <a:rPr lang="en-US" sz="1400" dirty="0" err="1"/>
                        <a:t>Cus</a:t>
                      </a:r>
                      <a:r>
                        <a:rPr lang="en-US" sz="1400" dirty="0"/>
                        <a:t> ID</a:t>
                      </a:r>
                    </a:p>
                  </a:txBody>
                  <a:tcPr/>
                </a:tc>
                <a:tc>
                  <a:txBody>
                    <a:bodyPr/>
                    <a:lstStyle/>
                    <a:p>
                      <a:r>
                        <a:rPr lang="en-US" sz="1400" dirty="0"/>
                        <a:t>Amount 1</a:t>
                      </a:r>
                    </a:p>
                  </a:txBody>
                  <a:tcPr/>
                </a:tc>
                <a:tc>
                  <a:txBody>
                    <a:bodyPr/>
                    <a:lstStyle/>
                    <a:p>
                      <a:r>
                        <a:rPr lang="en-US" sz="1400" dirty="0"/>
                        <a:t>Amount 2</a:t>
                      </a:r>
                    </a:p>
                  </a:txBody>
                  <a:tcPr/>
                </a:tc>
                <a:tc>
                  <a:txBody>
                    <a:bodyPr/>
                    <a:lstStyle/>
                    <a:p>
                      <a:r>
                        <a:rPr lang="en-US" sz="1400" dirty="0"/>
                        <a:t>Amount 3</a:t>
                      </a:r>
                    </a:p>
                  </a:txBody>
                  <a:tcPr/>
                </a:tc>
                <a:tc>
                  <a:txBody>
                    <a:bodyPr/>
                    <a:lstStyle/>
                    <a:p>
                      <a:r>
                        <a:rPr lang="en-US" sz="1400" dirty="0"/>
                        <a:t>Amount 4</a:t>
                      </a:r>
                    </a:p>
                  </a:txBody>
                  <a:tcPr/>
                </a:tc>
                <a:extLst>
                  <a:ext uri="{0D108BD9-81ED-4DB2-BD59-A6C34878D82A}">
                    <a16:rowId xmlns:a16="http://schemas.microsoft.com/office/drawing/2014/main" val="172402761"/>
                  </a:ext>
                </a:extLst>
              </a:tr>
              <a:tr h="661086">
                <a:tc>
                  <a:txBody>
                    <a:bodyPr/>
                    <a:lstStyle/>
                    <a:p>
                      <a:r>
                        <a:rPr lang="en-US" sz="1400" dirty="0"/>
                        <a:t>1</a:t>
                      </a:r>
                    </a:p>
                  </a:txBody>
                  <a:tcPr/>
                </a:tc>
                <a:tc>
                  <a:txBody>
                    <a:bodyPr/>
                    <a:lstStyle/>
                    <a:p>
                      <a:r>
                        <a:rPr lang="en-US" sz="1400" dirty="0">
                          <a:highlight>
                            <a:srgbClr val="00FF00"/>
                          </a:highlight>
                        </a:rPr>
                        <a:t>100 (Low)</a:t>
                      </a:r>
                    </a:p>
                  </a:txBody>
                  <a:tcPr/>
                </a:tc>
                <a:tc>
                  <a:txBody>
                    <a:bodyPr/>
                    <a:lstStyle/>
                    <a:p>
                      <a:r>
                        <a:rPr lang="en-US" sz="1400" dirty="0">
                          <a:highlight>
                            <a:srgbClr val="00FF00"/>
                          </a:highlight>
                        </a:rPr>
                        <a:t>700 (High)</a:t>
                      </a:r>
                    </a:p>
                  </a:txBody>
                  <a:tcPr/>
                </a:tc>
                <a:tc>
                  <a:txBody>
                    <a:bodyPr/>
                    <a:lstStyle/>
                    <a:p>
                      <a:r>
                        <a:rPr lang="en-US" sz="1400" dirty="0">
                          <a:highlight>
                            <a:srgbClr val="00FF00"/>
                          </a:highlight>
                        </a:rPr>
                        <a:t>400 (Medium)</a:t>
                      </a:r>
                    </a:p>
                  </a:txBody>
                  <a:tcPr/>
                </a:tc>
                <a:tc>
                  <a:txBody>
                    <a:bodyPr/>
                    <a:lstStyle/>
                    <a:p>
                      <a:r>
                        <a:rPr lang="en-US" sz="1400" dirty="0">
                          <a:solidFill>
                            <a:schemeClr val="tx1"/>
                          </a:solidFill>
                          <a:highlight>
                            <a:srgbClr val="FFFF00"/>
                          </a:highlight>
                        </a:rPr>
                        <a:t>600 (High)</a:t>
                      </a:r>
                    </a:p>
                  </a:txBody>
                  <a:tcPr/>
                </a:tc>
                <a:extLst>
                  <a:ext uri="{0D108BD9-81ED-4DB2-BD59-A6C34878D82A}">
                    <a16:rowId xmlns:a16="http://schemas.microsoft.com/office/drawing/2014/main" val="2342829943"/>
                  </a:ext>
                </a:extLst>
              </a:tr>
              <a:tr h="661086">
                <a:tc>
                  <a:txBody>
                    <a:bodyPr/>
                    <a:lstStyle/>
                    <a:p>
                      <a:r>
                        <a:rPr lang="en-US" sz="1400" dirty="0"/>
                        <a:t>2</a:t>
                      </a:r>
                    </a:p>
                  </a:txBody>
                  <a:tcPr/>
                </a:tc>
                <a:tc>
                  <a:txBody>
                    <a:bodyPr/>
                    <a:lstStyle/>
                    <a:p>
                      <a:r>
                        <a:rPr lang="en-US" sz="1400" dirty="0"/>
                        <a:t>100 (Low)</a:t>
                      </a:r>
                    </a:p>
                  </a:txBody>
                  <a:tcPr/>
                </a:tc>
                <a:tc>
                  <a:txBody>
                    <a:bodyPr/>
                    <a:lstStyle/>
                    <a:p>
                      <a:r>
                        <a:rPr lang="en-US" sz="1400" dirty="0"/>
                        <a:t>600 (High)</a:t>
                      </a:r>
                    </a:p>
                  </a:txBody>
                  <a:tcPr/>
                </a:tc>
                <a:tc>
                  <a:txBody>
                    <a:bodyPr/>
                    <a:lstStyle/>
                    <a:p>
                      <a:r>
                        <a:rPr lang="en-US" sz="1400" dirty="0">
                          <a:highlight>
                            <a:srgbClr val="FFFF00"/>
                          </a:highlight>
                        </a:rPr>
                        <a:t>400 (Medium)</a:t>
                      </a:r>
                    </a:p>
                  </a:txBody>
                  <a:tcPr/>
                </a:tc>
                <a:tc>
                  <a:txBody>
                    <a:bodyPr/>
                    <a:lstStyle/>
                    <a:p>
                      <a:endParaRPr lang="en-US" sz="1400"/>
                    </a:p>
                  </a:txBody>
                  <a:tcPr/>
                </a:tc>
                <a:extLst>
                  <a:ext uri="{0D108BD9-81ED-4DB2-BD59-A6C34878D82A}">
                    <a16:rowId xmlns:a16="http://schemas.microsoft.com/office/drawing/2014/main" val="3663354911"/>
                  </a:ext>
                </a:extLst>
              </a:tr>
              <a:tr h="661086">
                <a:tc>
                  <a:txBody>
                    <a:bodyPr/>
                    <a:lstStyle/>
                    <a:p>
                      <a:r>
                        <a:rPr lang="en-US" sz="1400" dirty="0"/>
                        <a:t>3</a:t>
                      </a:r>
                    </a:p>
                  </a:txBody>
                  <a:tcPr/>
                </a:tc>
                <a:tc>
                  <a:txBody>
                    <a:bodyPr/>
                    <a:lstStyle/>
                    <a:p>
                      <a:r>
                        <a:rPr lang="en-US" sz="1400" dirty="0">
                          <a:highlight>
                            <a:srgbClr val="00FF00"/>
                          </a:highlight>
                        </a:rPr>
                        <a:t>600 (High)</a:t>
                      </a:r>
                    </a:p>
                  </a:txBody>
                  <a:tcPr/>
                </a:tc>
                <a:tc>
                  <a:txBody>
                    <a:bodyPr/>
                    <a:lstStyle/>
                    <a:p>
                      <a:r>
                        <a:rPr lang="en-US" sz="1400" dirty="0">
                          <a:highlight>
                            <a:srgbClr val="00FF00"/>
                          </a:highlight>
                        </a:rPr>
                        <a:t>400 (Medium)</a:t>
                      </a:r>
                    </a:p>
                  </a:txBody>
                  <a:tcPr/>
                </a:tc>
                <a:tc>
                  <a:txBody>
                    <a:bodyPr/>
                    <a:lstStyle/>
                    <a:p>
                      <a:r>
                        <a:rPr lang="en-US" sz="1400" dirty="0">
                          <a:highlight>
                            <a:srgbClr val="00FF00"/>
                          </a:highlight>
                        </a:rPr>
                        <a:t>500 (Medium)</a:t>
                      </a:r>
                    </a:p>
                  </a:txBody>
                  <a:tcPr/>
                </a:tc>
                <a:tc>
                  <a:txBody>
                    <a:bodyPr/>
                    <a:lstStyle/>
                    <a:p>
                      <a:r>
                        <a:rPr lang="en-US" sz="1400" dirty="0">
                          <a:highlight>
                            <a:srgbClr val="FFFF00"/>
                          </a:highlight>
                        </a:rPr>
                        <a:t>700 (High)</a:t>
                      </a:r>
                    </a:p>
                  </a:txBody>
                  <a:tcPr/>
                </a:tc>
                <a:extLst>
                  <a:ext uri="{0D108BD9-81ED-4DB2-BD59-A6C34878D82A}">
                    <a16:rowId xmlns:a16="http://schemas.microsoft.com/office/drawing/2014/main" val="2894682835"/>
                  </a:ext>
                </a:extLst>
              </a:tr>
            </a:tbl>
          </a:graphicData>
        </a:graphic>
      </p:graphicFrame>
      <p:cxnSp>
        <p:nvCxnSpPr>
          <p:cNvPr id="10" name="Straight Arrow Connector 9">
            <a:extLst>
              <a:ext uri="{FF2B5EF4-FFF2-40B4-BE49-F238E27FC236}">
                <a16:creationId xmlns:a16="http://schemas.microsoft.com/office/drawing/2014/main" id="{4D008743-5341-2530-807B-37B43600B35E}"/>
              </a:ext>
            </a:extLst>
          </p:cNvPr>
          <p:cNvCxnSpPr>
            <a:cxnSpLocks/>
          </p:cNvCxnSpPr>
          <p:nvPr/>
        </p:nvCxnSpPr>
        <p:spPr>
          <a:xfrm flipH="1" flipV="1">
            <a:off x="7629525" y="5381625"/>
            <a:ext cx="17145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2AAC9-EB6C-B4A6-013E-8B9DD64EE741}"/>
              </a:ext>
            </a:extLst>
          </p:cNvPr>
          <p:cNvCxnSpPr/>
          <p:nvPr/>
        </p:nvCxnSpPr>
        <p:spPr>
          <a:xfrm flipV="1">
            <a:off x="7820025" y="5467350"/>
            <a:ext cx="419100"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724E05-A6DE-E3C4-C23C-1B09A2EF2A9B}"/>
              </a:ext>
            </a:extLst>
          </p:cNvPr>
          <p:cNvCxnSpPr>
            <a:cxnSpLocks/>
          </p:cNvCxnSpPr>
          <p:nvPr/>
        </p:nvCxnSpPr>
        <p:spPr>
          <a:xfrm flipV="1">
            <a:off x="7820025" y="5467350"/>
            <a:ext cx="1429131"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9FD945-24DD-A018-D69A-6296919E6213}"/>
              </a:ext>
            </a:extLst>
          </p:cNvPr>
          <p:cNvCxnSpPr>
            <a:cxnSpLocks/>
          </p:cNvCxnSpPr>
          <p:nvPr/>
        </p:nvCxnSpPr>
        <p:spPr>
          <a:xfrm flipV="1">
            <a:off x="7822692" y="4114800"/>
            <a:ext cx="283083" cy="186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8A8296-A42E-C599-1303-5CE94006AD12}"/>
              </a:ext>
            </a:extLst>
          </p:cNvPr>
          <p:cNvSpPr txBox="1"/>
          <p:nvPr/>
        </p:nvSpPr>
        <p:spPr>
          <a:xfrm>
            <a:off x="6886575" y="5870448"/>
            <a:ext cx="1581150" cy="369332"/>
          </a:xfrm>
          <a:prstGeom prst="rect">
            <a:avLst/>
          </a:prstGeom>
          <a:noFill/>
        </p:spPr>
        <p:txBody>
          <a:bodyPr wrap="square" rtlCol="0">
            <a:spAutoFit/>
          </a:bodyPr>
          <a:lstStyle/>
          <a:p>
            <a:r>
              <a:rPr lang="en-US" dirty="0"/>
              <a:t>Train set</a:t>
            </a:r>
          </a:p>
        </p:txBody>
      </p:sp>
      <p:cxnSp>
        <p:nvCxnSpPr>
          <p:cNvPr id="24" name="Straight Arrow Connector 23">
            <a:extLst>
              <a:ext uri="{FF2B5EF4-FFF2-40B4-BE49-F238E27FC236}">
                <a16:creationId xmlns:a16="http://schemas.microsoft.com/office/drawing/2014/main" id="{F0CE9F9B-50CB-289E-38CD-F5786BE991A1}"/>
              </a:ext>
            </a:extLst>
          </p:cNvPr>
          <p:cNvCxnSpPr>
            <a:cxnSpLocks/>
          </p:cNvCxnSpPr>
          <p:nvPr/>
        </p:nvCxnSpPr>
        <p:spPr>
          <a:xfrm flipV="1">
            <a:off x="5457825" y="4676775"/>
            <a:ext cx="457200" cy="119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28F62D8-DAE5-FA59-F6A3-80A7E7F693B6}"/>
              </a:ext>
            </a:extLst>
          </p:cNvPr>
          <p:cNvSpPr txBox="1"/>
          <p:nvPr/>
        </p:nvSpPr>
        <p:spPr>
          <a:xfrm>
            <a:off x="2209800" y="5870448"/>
            <a:ext cx="3533394" cy="369332"/>
          </a:xfrm>
          <a:prstGeom prst="rect">
            <a:avLst/>
          </a:prstGeom>
          <a:noFill/>
        </p:spPr>
        <p:txBody>
          <a:bodyPr wrap="square" rtlCol="0">
            <a:spAutoFit/>
          </a:bodyPr>
          <a:lstStyle/>
          <a:p>
            <a:r>
              <a:rPr lang="en-US" dirty="0"/>
              <a:t>Not in train set, still can be tested.</a:t>
            </a:r>
          </a:p>
        </p:txBody>
      </p:sp>
      <p:cxnSp>
        <p:nvCxnSpPr>
          <p:cNvPr id="31" name="Straight Arrow Connector 30">
            <a:extLst>
              <a:ext uri="{FF2B5EF4-FFF2-40B4-BE49-F238E27FC236}">
                <a16:creationId xmlns:a16="http://schemas.microsoft.com/office/drawing/2014/main" id="{192A9CE5-C68A-5729-7A35-20B9C3189A33}"/>
              </a:ext>
            </a:extLst>
          </p:cNvPr>
          <p:cNvCxnSpPr>
            <a:cxnSpLocks/>
          </p:cNvCxnSpPr>
          <p:nvPr/>
        </p:nvCxnSpPr>
        <p:spPr>
          <a:xfrm flipH="1">
            <a:off x="10992230" y="1539215"/>
            <a:ext cx="88012" cy="2346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E3A301-88DE-3503-4F78-F4018A4D4727}"/>
              </a:ext>
            </a:extLst>
          </p:cNvPr>
          <p:cNvCxnSpPr>
            <a:cxnSpLocks/>
          </p:cNvCxnSpPr>
          <p:nvPr/>
        </p:nvCxnSpPr>
        <p:spPr>
          <a:xfrm flipH="1">
            <a:off x="9944480" y="1539215"/>
            <a:ext cx="1135762" cy="3032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4125514-61ED-C6B4-31C1-AF05937D4998}"/>
              </a:ext>
            </a:extLst>
          </p:cNvPr>
          <p:cNvCxnSpPr>
            <a:cxnSpLocks/>
          </p:cNvCxnSpPr>
          <p:nvPr/>
        </p:nvCxnSpPr>
        <p:spPr>
          <a:xfrm flipH="1">
            <a:off x="10992230" y="1556371"/>
            <a:ext cx="88012" cy="35727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B292713-BE2A-020F-50D6-1596C8D17055}"/>
              </a:ext>
            </a:extLst>
          </p:cNvPr>
          <p:cNvSpPr txBox="1"/>
          <p:nvPr/>
        </p:nvSpPr>
        <p:spPr>
          <a:xfrm>
            <a:off x="10277475" y="874881"/>
            <a:ext cx="1247775" cy="646331"/>
          </a:xfrm>
          <a:prstGeom prst="rect">
            <a:avLst/>
          </a:prstGeom>
          <a:noFill/>
        </p:spPr>
        <p:txBody>
          <a:bodyPr wrap="square" rtlCol="0">
            <a:spAutoFit/>
          </a:bodyPr>
          <a:lstStyle/>
          <a:p>
            <a:r>
              <a:rPr lang="en-US" dirty="0">
                <a:solidFill>
                  <a:srgbClr val="FF0000"/>
                </a:solidFill>
              </a:rPr>
              <a:t>Latest transaction</a:t>
            </a:r>
          </a:p>
        </p:txBody>
      </p:sp>
    </p:spTree>
    <p:extLst>
      <p:ext uri="{BB962C8B-B14F-4D97-AF65-F5344CB8AC3E}">
        <p14:creationId xmlns:p14="http://schemas.microsoft.com/office/powerpoint/2010/main" val="225691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fontScale="92500" lnSpcReduction="20000"/>
          </a:bodyPr>
          <a:lstStyle/>
          <a:p>
            <a:pPr marL="0" indent="0">
              <a:buNone/>
            </a:pPr>
            <a:r>
              <a:rPr lang="en-US" dirty="0"/>
              <a:t>2. HMM in Fraud Detection Example</a:t>
            </a:r>
          </a:p>
          <a:p>
            <a:pPr marL="0" indent="0">
              <a:buNone/>
            </a:pPr>
            <a:r>
              <a:rPr lang="en-US" dirty="0"/>
              <a:t>Sequence 1: L-H-M-H</a:t>
            </a:r>
          </a:p>
          <a:p>
            <a:pPr marL="0" indent="0">
              <a:buNone/>
            </a:pPr>
            <a:r>
              <a:rPr lang="en-US" dirty="0"/>
              <a:t>Sequence 2: L-H-M</a:t>
            </a:r>
          </a:p>
          <a:p>
            <a:pPr marL="0" indent="0">
              <a:buNone/>
            </a:pPr>
            <a:r>
              <a:rPr lang="en-US" dirty="0"/>
              <a:t>Sequence 3: H-M-M-H</a:t>
            </a:r>
          </a:p>
          <a:p>
            <a:pPr marL="0" indent="0">
              <a:buNone/>
            </a:pPr>
            <a:r>
              <a:rPr lang="en-US" dirty="0">
                <a:solidFill>
                  <a:srgbClr val="FF0000"/>
                </a:solidFill>
              </a:rPr>
              <a:t>Basic:</a:t>
            </a:r>
          </a:p>
          <a:p>
            <a:pPr marL="0" indent="0">
              <a:buNone/>
            </a:pPr>
            <a:r>
              <a:rPr lang="en-US" dirty="0"/>
              <a:t>	- Step 3:</a:t>
            </a:r>
            <a:r>
              <a:rPr lang="en-US" dirty="0">
                <a:solidFill>
                  <a:srgbClr val="FF0000"/>
                </a:solidFill>
              </a:rPr>
              <a:t> </a:t>
            </a:r>
            <a:r>
              <a:rPr lang="en-US" dirty="0"/>
              <a:t>If </a:t>
            </a:r>
            <a:r>
              <a:rPr lang="en-US" dirty="0" err="1"/>
              <a:t>proba</a:t>
            </a:r>
            <a:r>
              <a:rPr lang="en-US" dirty="0"/>
              <a:t> of sequence is lower than threshold </a:t>
            </a:r>
            <a:r>
              <a:rPr lang="en-US" dirty="0">
                <a:sym typeface="Wingdings" panose="05000000000000000000" pitchFamily="2" charset="2"/>
              </a:rPr>
              <a:t> fraud trans</a:t>
            </a:r>
          </a:p>
          <a:p>
            <a:pPr marL="0" indent="0">
              <a:buNone/>
            </a:pPr>
            <a:r>
              <a:rPr lang="en-US" b="1" dirty="0">
                <a:solidFill>
                  <a:srgbClr val="FF0000"/>
                </a:solidFill>
                <a:sym typeface="Wingdings" panose="05000000000000000000" pitchFamily="2" charset="2"/>
              </a:rPr>
              <a:t>Or:</a:t>
            </a:r>
            <a:endParaRPr lang="en-US" b="1" dirty="0">
              <a:solidFill>
                <a:srgbClr val="FF0000"/>
              </a:solidFill>
            </a:endParaRPr>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fontScale="92500" lnSpcReduction="20000"/>
          </a:bodyPr>
          <a:lstStyle/>
          <a:p>
            <a:r>
              <a:rPr lang="en-US" dirty="0"/>
              <a:t>Testing fraud transaction</a:t>
            </a:r>
          </a:p>
          <a:p>
            <a:pPr marL="0" indent="0">
              <a:buNone/>
            </a:pPr>
            <a:endParaRPr lang="en-US" dirty="0"/>
          </a:p>
        </p:txBody>
      </p:sp>
      <p:graphicFrame>
        <p:nvGraphicFramePr>
          <p:cNvPr id="8" name="Table 8">
            <a:extLst>
              <a:ext uri="{FF2B5EF4-FFF2-40B4-BE49-F238E27FC236}">
                <a16:creationId xmlns:a16="http://schemas.microsoft.com/office/drawing/2014/main" id="{97200BB7-8329-822D-C82B-F047169F0647}"/>
              </a:ext>
            </a:extLst>
          </p:cNvPr>
          <p:cNvGraphicFramePr>
            <a:graphicFrameLocks noGrp="1"/>
          </p:cNvGraphicFramePr>
          <p:nvPr/>
        </p:nvGraphicFramePr>
        <p:xfrm>
          <a:off x="6010657" y="3209925"/>
          <a:ext cx="5050535" cy="2446018"/>
        </p:xfrm>
        <a:graphic>
          <a:graphicData uri="http://schemas.openxmlformats.org/drawingml/2006/table">
            <a:tbl>
              <a:tblPr firstRow="1" bandRow="1">
                <a:tableStyleId>{5C22544A-7EE6-4342-B048-85BDC9FD1C3A}</a:tableStyleId>
              </a:tblPr>
              <a:tblGrid>
                <a:gridCol w="1010107">
                  <a:extLst>
                    <a:ext uri="{9D8B030D-6E8A-4147-A177-3AD203B41FA5}">
                      <a16:colId xmlns:a16="http://schemas.microsoft.com/office/drawing/2014/main" val="539043715"/>
                    </a:ext>
                  </a:extLst>
                </a:gridCol>
                <a:gridCol w="1010107">
                  <a:extLst>
                    <a:ext uri="{9D8B030D-6E8A-4147-A177-3AD203B41FA5}">
                      <a16:colId xmlns:a16="http://schemas.microsoft.com/office/drawing/2014/main" val="1478449616"/>
                    </a:ext>
                  </a:extLst>
                </a:gridCol>
                <a:gridCol w="1010107">
                  <a:extLst>
                    <a:ext uri="{9D8B030D-6E8A-4147-A177-3AD203B41FA5}">
                      <a16:colId xmlns:a16="http://schemas.microsoft.com/office/drawing/2014/main" val="1266943577"/>
                    </a:ext>
                  </a:extLst>
                </a:gridCol>
                <a:gridCol w="1010107">
                  <a:extLst>
                    <a:ext uri="{9D8B030D-6E8A-4147-A177-3AD203B41FA5}">
                      <a16:colId xmlns:a16="http://schemas.microsoft.com/office/drawing/2014/main" val="255263540"/>
                    </a:ext>
                  </a:extLst>
                </a:gridCol>
                <a:gridCol w="1010107">
                  <a:extLst>
                    <a:ext uri="{9D8B030D-6E8A-4147-A177-3AD203B41FA5}">
                      <a16:colId xmlns:a16="http://schemas.microsoft.com/office/drawing/2014/main" val="2098360607"/>
                    </a:ext>
                  </a:extLst>
                </a:gridCol>
              </a:tblGrid>
              <a:tr h="462760">
                <a:tc>
                  <a:txBody>
                    <a:bodyPr/>
                    <a:lstStyle/>
                    <a:p>
                      <a:r>
                        <a:rPr lang="en-US" sz="1400" dirty="0" err="1"/>
                        <a:t>Cus</a:t>
                      </a:r>
                      <a:r>
                        <a:rPr lang="en-US" sz="1400" dirty="0"/>
                        <a:t> ID</a:t>
                      </a:r>
                    </a:p>
                  </a:txBody>
                  <a:tcPr/>
                </a:tc>
                <a:tc>
                  <a:txBody>
                    <a:bodyPr/>
                    <a:lstStyle/>
                    <a:p>
                      <a:r>
                        <a:rPr lang="en-US" sz="1400" dirty="0"/>
                        <a:t>Amount 1</a:t>
                      </a:r>
                    </a:p>
                  </a:txBody>
                  <a:tcPr/>
                </a:tc>
                <a:tc>
                  <a:txBody>
                    <a:bodyPr/>
                    <a:lstStyle/>
                    <a:p>
                      <a:r>
                        <a:rPr lang="en-US" sz="1400" dirty="0"/>
                        <a:t>Amount 2</a:t>
                      </a:r>
                    </a:p>
                  </a:txBody>
                  <a:tcPr/>
                </a:tc>
                <a:tc>
                  <a:txBody>
                    <a:bodyPr/>
                    <a:lstStyle/>
                    <a:p>
                      <a:r>
                        <a:rPr lang="en-US" sz="1400" dirty="0"/>
                        <a:t>Amount 3</a:t>
                      </a:r>
                    </a:p>
                  </a:txBody>
                  <a:tcPr/>
                </a:tc>
                <a:tc>
                  <a:txBody>
                    <a:bodyPr/>
                    <a:lstStyle/>
                    <a:p>
                      <a:r>
                        <a:rPr lang="en-US" sz="1400" dirty="0"/>
                        <a:t>Amount 4</a:t>
                      </a:r>
                    </a:p>
                  </a:txBody>
                  <a:tcPr/>
                </a:tc>
                <a:extLst>
                  <a:ext uri="{0D108BD9-81ED-4DB2-BD59-A6C34878D82A}">
                    <a16:rowId xmlns:a16="http://schemas.microsoft.com/office/drawing/2014/main" val="172402761"/>
                  </a:ext>
                </a:extLst>
              </a:tr>
              <a:tr h="661086">
                <a:tc>
                  <a:txBody>
                    <a:bodyPr/>
                    <a:lstStyle/>
                    <a:p>
                      <a:r>
                        <a:rPr lang="en-US" sz="1400" dirty="0"/>
                        <a:t>1</a:t>
                      </a:r>
                    </a:p>
                  </a:txBody>
                  <a:tcPr/>
                </a:tc>
                <a:tc>
                  <a:txBody>
                    <a:bodyPr/>
                    <a:lstStyle/>
                    <a:p>
                      <a:r>
                        <a:rPr lang="en-US" sz="1400" dirty="0">
                          <a:highlight>
                            <a:srgbClr val="00FF00"/>
                          </a:highlight>
                        </a:rPr>
                        <a:t>100 (Low)</a:t>
                      </a:r>
                    </a:p>
                  </a:txBody>
                  <a:tcPr/>
                </a:tc>
                <a:tc>
                  <a:txBody>
                    <a:bodyPr/>
                    <a:lstStyle/>
                    <a:p>
                      <a:r>
                        <a:rPr lang="en-US" sz="1400" dirty="0">
                          <a:highlight>
                            <a:srgbClr val="00FF00"/>
                          </a:highlight>
                        </a:rPr>
                        <a:t>700 (High)</a:t>
                      </a:r>
                    </a:p>
                  </a:txBody>
                  <a:tcPr/>
                </a:tc>
                <a:tc>
                  <a:txBody>
                    <a:bodyPr/>
                    <a:lstStyle/>
                    <a:p>
                      <a:r>
                        <a:rPr lang="en-US" sz="1400" dirty="0">
                          <a:highlight>
                            <a:srgbClr val="00FF00"/>
                          </a:highlight>
                        </a:rPr>
                        <a:t>400 (Medium)</a:t>
                      </a:r>
                    </a:p>
                  </a:txBody>
                  <a:tcPr/>
                </a:tc>
                <a:tc>
                  <a:txBody>
                    <a:bodyPr/>
                    <a:lstStyle/>
                    <a:p>
                      <a:r>
                        <a:rPr lang="en-US" sz="1400" dirty="0">
                          <a:solidFill>
                            <a:schemeClr val="tx1"/>
                          </a:solidFill>
                          <a:highlight>
                            <a:srgbClr val="FFFF00"/>
                          </a:highlight>
                        </a:rPr>
                        <a:t>600 (High)</a:t>
                      </a:r>
                    </a:p>
                  </a:txBody>
                  <a:tcPr/>
                </a:tc>
                <a:extLst>
                  <a:ext uri="{0D108BD9-81ED-4DB2-BD59-A6C34878D82A}">
                    <a16:rowId xmlns:a16="http://schemas.microsoft.com/office/drawing/2014/main" val="2342829943"/>
                  </a:ext>
                </a:extLst>
              </a:tr>
              <a:tr h="661086">
                <a:tc>
                  <a:txBody>
                    <a:bodyPr/>
                    <a:lstStyle/>
                    <a:p>
                      <a:r>
                        <a:rPr lang="en-US" sz="1400" dirty="0"/>
                        <a:t>2</a:t>
                      </a:r>
                    </a:p>
                  </a:txBody>
                  <a:tcPr/>
                </a:tc>
                <a:tc>
                  <a:txBody>
                    <a:bodyPr/>
                    <a:lstStyle/>
                    <a:p>
                      <a:r>
                        <a:rPr lang="en-US" sz="1400" dirty="0"/>
                        <a:t>100 (Low)</a:t>
                      </a:r>
                    </a:p>
                  </a:txBody>
                  <a:tcPr/>
                </a:tc>
                <a:tc>
                  <a:txBody>
                    <a:bodyPr/>
                    <a:lstStyle/>
                    <a:p>
                      <a:r>
                        <a:rPr lang="en-US" sz="1400" dirty="0"/>
                        <a:t>600 (High)</a:t>
                      </a:r>
                    </a:p>
                  </a:txBody>
                  <a:tcPr/>
                </a:tc>
                <a:tc>
                  <a:txBody>
                    <a:bodyPr/>
                    <a:lstStyle/>
                    <a:p>
                      <a:r>
                        <a:rPr lang="en-US" sz="1400" dirty="0">
                          <a:highlight>
                            <a:srgbClr val="FFFF00"/>
                          </a:highlight>
                        </a:rPr>
                        <a:t>400 (Medium)</a:t>
                      </a:r>
                    </a:p>
                  </a:txBody>
                  <a:tcPr/>
                </a:tc>
                <a:tc>
                  <a:txBody>
                    <a:bodyPr/>
                    <a:lstStyle/>
                    <a:p>
                      <a:endParaRPr lang="en-US" sz="1400"/>
                    </a:p>
                  </a:txBody>
                  <a:tcPr/>
                </a:tc>
                <a:extLst>
                  <a:ext uri="{0D108BD9-81ED-4DB2-BD59-A6C34878D82A}">
                    <a16:rowId xmlns:a16="http://schemas.microsoft.com/office/drawing/2014/main" val="3663354911"/>
                  </a:ext>
                </a:extLst>
              </a:tr>
              <a:tr h="661086">
                <a:tc>
                  <a:txBody>
                    <a:bodyPr/>
                    <a:lstStyle/>
                    <a:p>
                      <a:r>
                        <a:rPr lang="en-US" sz="1400" dirty="0"/>
                        <a:t>3</a:t>
                      </a:r>
                    </a:p>
                  </a:txBody>
                  <a:tcPr/>
                </a:tc>
                <a:tc>
                  <a:txBody>
                    <a:bodyPr/>
                    <a:lstStyle/>
                    <a:p>
                      <a:r>
                        <a:rPr lang="en-US" sz="1400" dirty="0">
                          <a:highlight>
                            <a:srgbClr val="00FF00"/>
                          </a:highlight>
                        </a:rPr>
                        <a:t>600 (High)</a:t>
                      </a:r>
                    </a:p>
                  </a:txBody>
                  <a:tcPr/>
                </a:tc>
                <a:tc>
                  <a:txBody>
                    <a:bodyPr/>
                    <a:lstStyle/>
                    <a:p>
                      <a:r>
                        <a:rPr lang="en-US" sz="1400" dirty="0">
                          <a:highlight>
                            <a:srgbClr val="00FF00"/>
                          </a:highlight>
                        </a:rPr>
                        <a:t>400 (Medium)</a:t>
                      </a:r>
                    </a:p>
                  </a:txBody>
                  <a:tcPr/>
                </a:tc>
                <a:tc>
                  <a:txBody>
                    <a:bodyPr/>
                    <a:lstStyle/>
                    <a:p>
                      <a:r>
                        <a:rPr lang="en-US" sz="1400" dirty="0">
                          <a:highlight>
                            <a:srgbClr val="00FF00"/>
                          </a:highlight>
                        </a:rPr>
                        <a:t>500 (Medium)</a:t>
                      </a:r>
                    </a:p>
                  </a:txBody>
                  <a:tcPr/>
                </a:tc>
                <a:tc>
                  <a:txBody>
                    <a:bodyPr/>
                    <a:lstStyle/>
                    <a:p>
                      <a:r>
                        <a:rPr lang="en-US" sz="1400" dirty="0">
                          <a:highlight>
                            <a:srgbClr val="FFFF00"/>
                          </a:highlight>
                        </a:rPr>
                        <a:t>700 (High)</a:t>
                      </a:r>
                    </a:p>
                  </a:txBody>
                  <a:tcPr/>
                </a:tc>
                <a:extLst>
                  <a:ext uri="{0D108BD9-81ED-4DB2-BD59-A6C34878D82A}">
                    <a16:rowId xmlns:a16="http://schemas.microsoft.com/office/drawing/2014/main" val="2894682835"/>
                  </a:ext>
                </a:extLst>
              </a:tr>
            </a:tbl>
          </a:graphicData>
        </a:graphic>
      </p:graphicFrame>
      <p:cxnSp>
        <p:nvCxnSpPr>
          <p:cNvPr id="10" name="Straight Arrow Connector 9">
            <a:extLst>
              <a:ext uri="{FF2B5EF4-FFF2-40B4-BE49-F238E27FC236}">
                <a16:creationId xmlns:a16="http://schemas.microsoft.com/office/drawing/2014/main" id="{4D008743-5341-2530-807B-37B43600B35E}"/>
              </a:ext>
            </a:extLst>
          </p:cNvPr>
          <p:cNvCxnSpPr>
            <a:cxnSpLocks/>
          </p:cNvCxnSpPr>
          <p:nvPr/>
        </p:nvCxnSpPr>
        <p:spPr>
          <a:xfrm flipH="1" flipV="1">
            <a:off x="7629525" y="5381625"/>
            <a:ext cx="17145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2AAC9-EB6C-B4A6-013E-8B9DD64EE741}"/>
              </a:ext>
            </a:extLst>
          </p:cNvPr>
          <p:cNvCxnSpPr/>
          <p:nvPr/>
        </p:nvCxnSpPr>
        <p:spPr>
          <a:xfrm flipV="1">
            <a:off x="7820025" y="5467350"/>
            <a:ext cx="419100"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724E05-A6DE-E3C4-C23C-1B09A2EF2A9B}"/>
              </a:ext>
            </a:extLst>
          </p:cNvPr>
          <p:cNvCxnSpPr>
            <a:cxnSpLocks/>
          </p:cNvCxnSpPr>
          <p:nvPr/>
        </p:nvCxnSpPr>
        <p:spPr>
          <a:xfrm flipV="1">
            <a:off x="7820025" y="5467350"/>
            <a:ext cx="1429131"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9FD945-24DD-A018-D69A-6296919E6213}"/>
              </a:ext>
            </a:extLst>
          </p:cNvPr>
          <p:cNvCxnSpPr>
            <a:cxnSpLocks/>
          </p:cNvCxnSpPr>
          <p:nvPr/>
        </p:nvCxnSpPr>
        <p:spPr>
          <a:xfrm flipV="1">
            <a:off x="7822692" y="4114800"/>
            <a:ext cx="283083" cy="186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8A8296-A42E-C599-1303-5CE94006AD12}"/>
              </a:ext>
            </a:extLst>
          </p:cNvPr>
          <p:cNvSpPr txBox="1"/>
          <p:nvPr/>
        </p:nvSpPr>
        <p:spPr>
          <a:xfrm>
            <a:off x="6886575" y="5870448"/>
            <a:ext cx="1581150" cy="369332"/>
          </a:xfrm>
          <a:prstGeom prst="rect">
            <a:avLst/>
          </a:prstGeom>
          <a:noFill/>
        </p:spPr>
        <p:txBody>
          <a:bodyPr wrap="square" rtlCol="0">
            <a:spAutoFit/>
          </a:bodyPr>
          <a:lstStyle/>
          <a:p>
            <a:r>
              <a:rPr lang="en-US" dirty="0"/>
              <a:t>Train set</a:t>
            </a:r>
          </a:p>
        </p:txBody>
      </p:sp>
      <p:cxnSp>
        <p:nvCxnSpPr>
          <p:cNvPr id="24" name="Straight Arrow Connector 23">
            <a:extLst>
              <a:ext uri="{FF2B5EF4-FFF2-40B4-BE49-F238E27FC236}">
                <a16:creationId xmlns:a16="http://schemas.microsoft.com/office/drawing/2014/main" id="{F0CE9F9B-50CB-289E-38CD-F5786BE991A1}"/>
              </a:ext>
            </a:extLst>
          </p:cNvPr>
          <p:cNvCxnSpPr>
            <a:cxnSpLocks/>
          </p:cNvCxnSpPr>
          <p:nvPr/>
        </p:nvCxnSpPr>
        <p:spPr>
          <a:xfrm flipV="1">
            <a:off x="5457825" y="4676775"/>
            <a:ext cx="457200" cy="119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28F62D8-DAE5-FA59-F6A3-80A7E7F693B6}"/>
              </a:ext>
            </a:extLst>
          </p:cNvPr>
          <p:cNvSpPr txBox="1"/>
          <p:nvPr/>
        </p:nvSpPr>
        <p:spPr>
          <a:xfrm>
            <a:off x="2209800" y="5870448"/>
            <a:ext cx="3533394" cy="369332"/>
          </a:xfrm>
          <a:prstGeom prst="rect">
            <a:avLst/>
          </a:prstGeom>
          <a:noFill/>
        </p:spPr>
        <p:txBody>
          <a:bodyPr wrap="square" rtlCol="0">
            <a:spAutoFit/>
          </a:bodyPr>
          <a:lstStyle/>
          <a:p>
            <a:r>
              <a:rPr lang="en-US" dirty="0"/>
              <a:t>Not in train set, still can be tested.</a:t>
            </a:r>
          </a:p>
        </p:txBody>
      </p:sp>
      <p:cxnSp>
        <p:nvCxnSpPr>
          <p:cNvPr id="31" name="Straight Arrow Connector 30">
            <a:extLst>
              <a:ext uri="{FF2B5EF4-FFF2-40B4-BE49-F238E27FC236}">
                <a16:creationId xmlns:a16="http://schemas.microsoft.com/office/drawing/2014/main" id="{192A9CE5-C68A-5729-7A35-20B9C3189A33}"/>
              </a:ext>
            </a:extLst>
          </p:cNvPr>
          <p:cNvCxnSpPr>
            <a:cxnSpLocks/>
          </p:cNvCxnSpPr>
          <p:nvPr/>
        </p:nvCxnSpPr>
        <p:spPr>
          <a:xfrm flipH="1">
            <a:off x="10992230" y="1539215"/>
            <a:ext cx="88012" cy="2346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E3A301-88DE-3503-4F78-F4018A4D4727}"/>
              </a:ext>
            </a:extLst>
          </p:cNvPr>
          <p:cNvCxnSpPr>
            <a:cxnSpLocks/>
          </p:cNvCxnSpPr>
          <p:nvPr/>
        </p:nvCxnSpPr>
        <p:spPr>
          <a:xfrm flipH="1">
            <a:off x="9944480" y="1539215"/>
            <a:ext cx="1135762" cy="3032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4125514-61ED-C6B4-31C1-AF05937D4998}"/>
              </a:ext>
            </a:extLst>
          </p:cNvPr>
          <p:cNvCxnSpPr>
            <a:cxnSpLocks/>
          </p:cNvCxnSpPr>
          <p:nvPr/>
        </p:nvCxnSpPr>
        <p:spPr>
          <a:xfrm flipH="1">
            <a:off x="10992230" y="1556371"/>
            <a:ext cx="88012" cy="35727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B292713-BE2A-020F-50D6-1596C8D17055}"/>
              </a:ext>
            </a:extLst>
          </p:cNvPr>
          <p:cNvSpPr txBox="1"/>
          <p:nvPr/>
        </p:nvSpPr>
        <p:spPr>
          <a:xfrm>
            <a:off x="10277475" y="874881"/>
            <a:ext cx="1247775" cy="646331"/>
          </a:xfrm>
          <a:prstGeom prst="rect">
            <a:avLst/>
          </a:prstGeom>
          <a:noFill/>
        </p:spPr>
        <p:txBody>
          <a:bodyPr wrap="square" rtlCol="0">
            <a:spAutoFit/>
          </a:bodyPr>
          <a:lstStyle/>
          <a:p>
            <a:r>
              <a:rPr lang="en-US" dirty="0">
                <a:solidFill>
                  <a:srgbClr val="FF0000"/>
                </a:solidFill>
              </a:rPr>
              <a:t>Latest transaction</a:t>
            </a:r>
          </a:p>
        </p:txBody>
      </p:sp>
    </p:spTree>
    <p:extLst>
      <p:ext uri="{BB962C8B-B14F-4D97-AF65-F5344CB8AC3E}">
        <p14:creationId xmlns:p14="http://schemas.microsoft.com/office/powerpoint/2010/main" val="244072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1E8-610C-7339-9977-A706E8061079}"/>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8DF8E742-EFD2-DA38-A845-081D5DE33E2B}"/>
              </a:ext>
            </a:extLst>
          </p:cNvPr>
          <p:cNvSpPr>
            <a:spLocks noGrp="1"/>
          </p:cNvSpPr>
          <p:nvPr>
            <p:ph sz="half" idx="1"/>
          </p:nvPr>
        </p:nvSpPr>
        <p:spPr/>
        <p:txBody>
          <a:bodyPr>
            <a:normAutofit lnSpcReduction="10000"/>
          </a:bodyPr>
          <a:lstStyle/>
          <a:p>
            <a:pPr marL="0" indent="0">
              <a:buNone/>
            </a:pPr>
            <a:r>
              <a:rPr lang="en-US" dirty="0"/>
              <a:t>2. HMM in Fraud Detection Example</a:t>
            </a:r>
          </a:p>
          <a:p>
            <a:pPr marL="0" indent="0">
              <a:buNone/>
            </a:pPr>
            <a:r>
              <a:rPr lang="en-US" dirty="0">
                <a:solidFill>
                  <a:srgbClr val="FF0000"/>
                </a:solidFill>
              </a:rPr>
              <a:t>Advanced:</a:t>
            </a:r>
          </a:p>
          <a:p>
            <a:pPr marL="0" indent="0">
              <a:buNone/>
            </a:pPr>
            <a:r>
              <a:rPr lang="en-US" dirty="0"/>
              <a:t>	- Step 3: set n </a:t>
            </a:r>
            <a:r>
              <a:rPr lang="en-US" dirty="0" err="1"/>
              <a:t>obs</a:t>
            </a:r>
            <a:r>
              <a:rPr lang="en-US" dirty="0"/>
              <a:t> be a sequences.</a:t>
            </a:r>
          </a:p>
          <a:p>
            <a:pPr marL="0" indent="0">
              <a:buNone/>
            </a:pPr>
            <a:r>
              <a:rPr lang="en-US" dirty="0"/>
              <a:t>P(</a:t>
            </a:r>
            <a:r>
              <a:rPr lang="en-US" dirty="0">
                <a:highlight>
                  <a:srgbClr val="00FF00"/>
                </a:highlight>
              </a:rPr>
              <a:t>O0, O1, … On</a:t>
            </a:r>
            <a:r>
              <a:rPr lang="en-US" dirty="0"/>
              <a:t>) = a1</a:t>
            </a:r>
          </a:p>
          <a:p>
            <a:pPr marL="0" indent="0">
              <a:buNone/>
            </a:pPr>
            <a:r>
              <a:rPr lang="en-US" dirty="0"/>
              <a:t>P(</a:t>
            </a:r>
            <a:r>
              <a:rPr lang="en-US" dirty="0">
                <a:highlight>
                  <a:srgbClr val="00FF00"/>
                </a:highlight>
              </a:rPr>
              <a:t>O1, O2,… On ,</a:t>
            </a:r>
            <a:r>
              <a:rPr lang="en-US" dirty="0"/>
              <a:t> </a:t>
            </a:r>
            <a:r>
              <a:rPr lang="en-US" dirty="0">
                <a:highlight>
                  <a:srgbClr val="FFFF00"/>
                </a:highlight>
              </a:rPr>
              <a:t>On+1</a:t>
            </a:r>
            <a:r>
              <a:rPr lang="en-US" dirty="0"/>
              <a:t>) = a2  </a:t>
            </a:r>
          </a:p>
          <a:p>
            <a:pPr marL="0" indent="0">
              <a:buNone/>
            </a:pPr>
            <a:r>
              <a:rPr lang="en-US" dirty="0"/>
              <a:t>If : (a1 – a2)/a1 &lt;= t </a:t>
            </a:r>
            <a:r>
              <a:rPr lang="en-US" dirty="0">
                <a:sym typeface="Wingdings" panose="05000000000000000000" pitchFamily="2" charset="2"/>
              </a:rPr>
              <a:t> </a:t>
            </a:r>
            <a:r>
              <a:rPr lang="en-US" dirty="0">
                <a:highlight>
                  <a:srgbClr val="FFFF00"/>
                </a:highlight>
                <a:sym typeface="Wingdings" panose="05000000000000000000" pitchFamily="2" charset="2"/>
              </a:rPr>
              <a:t>On+1</a:t>
            </a:r>
            <a:r>
              <a:rPr lang="en-US" dirty="0">
                <a:sym typeface="Wingdings" panose="05000000000000000000" pitchFamily="2" charset="2"/>
              </a:rPr>
              <a:t> be fraud transaction.</a:t>
            </a:r>
            <a:endParaRPr lang="en-US" dirty="0"/>
          </a:p>
        </p:txBody>
      </p:sp>
      <p:sp>
        <p:nvSpPr>
          <p:cNvPr id="4" name="Content Placeholder 3">
            <a:extLst>
              <a:ext uri="{FF2B5EF4-FFF2-40B4-BE49-F238E27FC236}">
                <a16:creationId xmlns:a16="http://schemas.microsoft.com/office/drawing/2014/main" id="{58102692-9D8C-DE67-0A73-3BC662B51CA8}"/>
              </a:ext>
            </a:extLst>
          </p:cNvPr>
          <p:cNvSpPr>
            <a:spLocks noGrp="1"/>
          </p:cNvSpPr>
          <p:nvPr>
            <p:ph sz="half" idx="2"/>
          </p:nvPr>
        </p:nvSpPr>
        <p:spPr/>
        <p:txBody>
          <a:bodyPr>
            <a:normAutofit lnSpcReduction="10000"/>
          </a:bodyPr>
          <a:lstStyle/>
          <a:p>
            <a:r>
              <a:rPr lang="en-US" dirty="0"/>
              <a:t>Testing fraud transaction</a:t>
            </a:r>
          </a:p>
          <a:p>
            <a:pPr marL="0" indent="0">
              <a:buNone/>
            </a:pPr>
            <a:endParaRPr lang="en-US" dirty="0"/>
          </a:p>
        </p:txBody>
      </p:sp>
      <p:graphicFrame>
        <p:nvGraphicFramePr>
          <p:cNvPr id="8" name="Table 8">
            <a:extLst>
              <a:ext uri="{FF2B5EF4-FFF2-40B4-BE49-F238E27FC236}">
                <a16:creationId xmlns:a16="http://schemas.microsoft.com/office/drawing/2014/main" id="{97200BB7-8329-822D-C82B-F047169F0647}"/>
              </a:ext>
            </a:extLst>
          </p:cNvPr>
          <p:cNvGraphicFramePr>
            <a:graphicFrameLocks noGrp="1"/>
          </p:cNvGraphicFramePr>
          <p:nvPr/>
        </p:nvGraphicFramePr>
        <p:xfrm>
          <a:off x="6010657" y="3209925"/>
          <a:ext cx="5050535" cy="2446018"/>
        </p:xfrm>
        <a:graphic>
          <a:graphicData uri="http://schemas.openxmlformats.org/drawingml/2006/table">
            <a:tbl>
              <a:tblPr firstRow="1" bandRow="1">
                <a:tableStyleId>{5C22544A-7EE6-4342-B048-85BDC9FD1C3A}</a:tableStyleId>
              </a:tblPr>
              <a:tblGrid>
                <a:gridCol w="1010107">
                  <a:extLst>
                    <a:ext uri="{9D8B030D-6E8A-4147-A177-3AD203B41FA5}">
                      <a16:colId xmlns:a16="http://schemas.microsoft.com/office/drawing/2014/main" val="539043715"/>
                    </a:ext>
                  </a:extLst>
                </a:gridCol>
                <a:gridCol w="1010107">
                  <a:extLst>
                    <a:ext uri="{9D8B030D-6E8A-4147-A177-3AD203B41FA5}">
                      <a16:colId xmlns:a16="http://schemas.microsoft.com/office/drawing/2014/main" val="1478449616"/>
                    </a:ext>
                  </a:extLst>
                </a:gridCol>
                <a:gridCol w="1010107">
                  <a:extLst>
                    <a:ext uri="{9D8B030D-6E8A-4147-A177-3AD203B41FA5}">
                      <a16:colId xmlns:a16="http://schemas.microsoft.com/office/drawing/2014/main" val="1266943577"/>
                    </a:ext>
                  </a:extLst>
                </a:gridCol>
                <a:gridCol w="1010107">
                  <a:extLst>
                    <a:ext uri="{9D8B030D-6E8A-4147-A177-3AD203B41FA5}">
                      <a16:colId xmlns:a16="http://schemas.microsoft.com/office/drawing/2014/main" val="255263540"/>
                    </a:ext>
                  </a:extLst>
                </a:gridCol>
                <a:gridCol w="1010107">
                  <a:extLst>
                    <a:ext uri="{9D8B030D-6E8A-4147-A177-3AD203B41FA5}">
                      <a16:colId xmlns:a16="http://schemas.microsoft.com/office/drawing/2014/main" val="2098360607"/>
                    </a:ext>
                  </a:extLst>
                </a:gridCol>
              </a:tblGrid>
              <a:tr h="462760">
                <a:tc>
                  <a:txBody>
                    <a:bodyPr/>
                    <a:lstStyle/>
                    <a:p>
                      <a:r>
                        <a:rPr lang="en-US" sz="1400" dirty="0" err="1"/>
                        <a:t>Cus</a:t>
                      </a:r>
                      <a:r>
                        <a:rPr lang="en-US" sz="1400" dirty="0"/>
                        <a:t> ID</a:t>
                      </a:r>
                    </a:p>
                  </a:txBody>
                  <a:tcPr/>
                </a:tc>
                <a:tc>
                  <a:txBody>
                    <a:bodyPr/>
                    <a:lstStyle/>
                    <a:p>
                      <a:r>
                        <a:rPr lang="en-US" sz="1400" dirty="0"/>
                        <a:t>Amount 1</a:t>
                      </a:r>
                    </a:p>
                  </a:txBody>
                  <a:tcPr/>
                </a:tc>
                <a:tc>
                  <a:txBody>
                    <a:bodyPr/>
                    <a:lstStyle/>
                    <a:p>
                      <a:r>
                        <a:rPr lang="en-US" sz="1400" dirty="0"/>
                        <a:t>Amount 2</a:t>
                      </a:r>
                    </a:p>
                  </a:txBody>
                  <a:tcPr/>
                </a:tc>
                <a:tc>
                  <a:txBody>
                    <a:bodyPr/>
                    <a:lstStyle/>
                    <a:p>
                      <a:r>
                        <a:rPr lang="en-US" sz="1400" dirty="0"/>
                        <a:t>Amount 3</a:t>
                      </a:r>
                    </a:p>
                  </a:txBody>
                  <a:tcPr/>
                </a:tc>
                <a:tc>
                  <a:txBody>
                    <a:bodyPr/>
                    <a:lstStyle/>
                    <a:p>
                      <a:r>
                        <a:rPr lang="en-US" sz="1400" dirty="0"/>
                        <a:t>Amount 4</a:t>
                      </a:r>
                    </a:p>
                  </a:txBody>
                  <a:tcPr/>
                </a:tc>
                <a:extLst>
                  <a:ext uri="{0D108BD9-81ED-4DB2-BD59-A6C34878D82A}">
                    <a16:rowId xmlns:a16="http://schemas.microsoft.com/office/drawing/2014/main" val="172402761"/>
                  </a:ext>
                </a:extLst>
              </a:tr>
              <a:tr h="661086">
                <a:tc>
                  <a:txBody>
                    <a:bodyPr/>
                    <a:lstStyle/>
                    <a:p>
                      <a:r>
                        <a:rPr lang="en-US" sz="1400" dirty="0"/>
                        <a:t>1</a:t>
                      </a:r>
                    </a:p>
                  </a:txBody>
                  <a:tcPr/>
                </a:tc>
                <a:tc>
                  <a:txBody>
                    <a:bodyPr/>
                    <a:lstStyle/>
                    <a:p>
                      <a:r>
                        <a:rPr lang="en-US" sz="1400" dirty="0">
                          <a:highlight>
                            <a:srgbClr val="00FF00"/>
                          </a:highlight>
                        </a:rPr>
                        <a:t>100 (Low)</a:t>
                      </a:r>
                    </a:p>
                  </a:txBody>
                  <a:tcPr/>
                </a:tc>
                <a:tc>
                  <a:txBody>
                    <a:bodyPr/>
                    <a:lstStyle/>
                    <a:p>
                      <a:r>
                        <a:rPr lang="en-US" sz="1400" dirty="0">
                          <a:highlight>
                            <a:srgbClr val="00FF00"/>
                          </a:highlight>
                        </a:rPr>
                        <a:t>700 (High)</a:t>
                      </a:r>
                    </a:p>
                  </a:txBody>
                  <a:tcPr/>
                </a:tc>
                <a:tc>
                  <a:txBody>
                    <a:bodyPr/>
                    <a:lstStyle/>
                    <a:p>
                      <a:r>
                        <a:rPr lang="en-US" sz="1400" dirty="0">
                          <a:highlight>
                            <a:srgbClr val="00FF00"/>
                          </a:highlight>
                        </a:rPr>
                        <a:t>400 (Medium)</a:t>
                      </a:r>
                    </a:p>
                  </a:txBody>
                  <a:tcPr/>
                </a:tc>
                <a:tc>
                  <a:txBody>
                    <a:bodyPr/>
                    <a:lstStyle/>
                    <a:p>
                      <a:r>
                        <a:rPr lang="en-US" sz="1400" dirty="0">
                          <a:solidFill>
                            <a:schemeClr val="tx1"/>
                          </a:solidFill>
                          <a:highlight>
                            <a:srgbClr val="FFFF00"/>
                          </a:highlight>
                        </a:rPr>
                        <a:t>600 (High)</a:t>
                      </a:r>
                    </a:p>
                  </a:txBody>
                  <a:tcPr/>
                </a:tc>
                <a:extLst>
                  <a:ext uri="{0D108BD9-81ED-4DB2-BD59-A6C34878D82A}">
                    <a16:rowId xmlns:a16="http://schemas.microsoft.com/office/drawing/2014/main" val="2342829943"/>
                  </a:ext>
                </a:extLst>
              </a:tr>
              <a:tr h="661086">
                <a:tc>
                  <a:txBody>
                    <a:bodyPr/>
                    <a:lstStyle/>
                    <a:p>
                      <a:r>
                        <a:rPr lang="en-US" sz="1400" dirty="0"/>
                        <a:t>2</a:t>
                      </a:r>
                    </a:p>
                  </a:txBody>
                  <a:tcPr/>
                </a:tc>
                <a:tc>
                  <a:txBody>
                    <a:bodyPr/>
                    <a:lstStyle/>
                    <a:p>
                      <a:r>
                        <a:rPr lang="en-US" sz="1400" dirty="0"/>
                        <a:t>100 (Low)</a:t>
                      </a:r>
                    </a:p>
                  </a:txBody>
                  <a:tcPr/>
                </a:tc>
                <a:tc>
                  <a:txBody>
                    <a:bodyPr/>
                    <a:lstStyle/>
                    <a:p>
                      <a:r>
                        <a:rPr lang="en-US" sz="1400" dirty="0"/>
                        <a:t>600 (High)</a:t>
                      </a:r>
                    </a:p>
                  </a:txBody>
                  <a:tcPr/>
                </a:tc>
                <a:tc>
                  <a:txBody>
                    <a:bodyPr/>
                    <a:lstStyle/>
                    <a:p>
                      <a:r>
                        <a:rPr lang="en-US" sz="1400" dirty="0">
                          <a:highlight>
                            <a:srgbClr val="FFFF00"/>
                          </a:highlight>
                        </a:rPr>
                        <a:t>400 (Medium)</a:t>
                      </a:r>
                    </a:p>
                  </a:txBody>
                  <a:tcPr/>
                </a:tc>
                <a:tc>
                  <a:txBody>
                    <a:bodyPr/>
                    <a:lstStyle/>
                    <a:p>
                      <a:endParaRPr lang="en-US" sz="1400"/>
                    </a:p>
                  </a:txBody>
                  <a:tcPr/>
                </a:tc>
                <a:extLst>
                  <a:ext uri="{0D108BD9-81ED-4DB2-BD59-A6C34878D82A}">
                    <a16:rowId xmlns:a16="http://schemas.microsoft.com/office/drawing/2014/main" val="3663354911"/>
                  </a:ext>
                </a:extLst>
              </a:tr>
              <a:tr h="661086">
                <a:tc>
                  <a:txBody>
                    <a:bodyPr/>
                    <a:lstStyle/>
                    <a:p>
                      <a:r>
                        <a:rPr lang="en-US" sz="1400" dirty="0"/>
                        <a:t>3</a:t>
                      </a:r>
                    </a:p>
                  </a:txBody>
                  <a:tcPr/>
                </a:tc>
                <a:tc>
                  <a:txBody>
                    <a:bodyPr/>
                    <a:lstStyle/>
                    <a:p>
                      <a:r>
                        <a:rPr lang="en-US" sz="1400" dirty="0">
                          <a:highlight>
                            <a:srgbClr val="00FF00"/>
                          </a:highlight>
                        </a:rPr>
                        <a:t>600 (High)</a:t>
                      </a:r>
                    </a:p>
                  </a:txBody>
                  <a:tcPr/>
                </a:tc>
                <a:tc>
                  <a:txBody>
                    <a:bodyPr/>
                    <a:lstStyle/>
                    <a:p>
                      <a:r>
                        <a:rPr lang="en-US" sz="1400" dirty="0">
                          <a:highlight>
                            <a:srgbClr val="00FF00"/>
                          </a:highlight>
                        </a:rPr>
                        <a:t>400 (Medium)</a:t>
                      </a:r>
                    </a:p>
                  </a:txBody>
                  <a:tcPr/>
                </a:tc>
                <a:tc>
                  <a:txBody>
                    <a:bodyPr/>
                    <a:lstStyle/>
                    <a:p>
                      <a:r>
                        <a:rPr lang="en-US" sz="1400" dirty="0">
                          <a:highlight>
                            <a:srgbClr val="00FF00"/>
                          </a:highlight>
                        </a:rPr>
                        <a:t>500 (Medium)</a:t>
                      </a:r>
                    </a:p>
                  </a:txBody>
                  <a:tcPr/>
                </a:tc>
                <a:tc>
                  <a:txBody>
                    <a:bodyPr/>
                    <a:lstStyle/>
                    <a:p>
                      <a:r>
                        <a:rPr lang="en-US" sz="1400" dirty="0">
                          <a:highlight>
                            <a:srgbClr val="FFFF00"/>
                          </a:highlight>
                        </a:rPr>
                        <a:t>700 (High)</a:t>
                      </a:r>
                    </a:p>
                  </a:txBody>
                  <a:tcPr/>
                </a:tc>
                <a:extLst>
                  <a:ext uri="{0D108BD9-81ED-4DB2-BD59-A6C34878D82A}">
                    <a16:rowId xmlns:a16="http://schemas.microsoft.com/office/drawing/2014/main" val="2894682835"/>
                  </a:ext>
                </a:extLst>
              </a:tr>
            </a:tbl>
          </a:graphicData>
        </a:graphic>
      </p:graphicFrame>
      <p:cxnSp>
        <p:nvCxnSpPr>
          <p:cNvPr id="10" name="Straight Arrow Connector 9">
            <a:extLst>
              <a:ext uri="{FF2B5EF4-FFF2-40B4-BE49-F238E27FC236}">
                <a16:creationId xmlns:a16="http://schemas.microsoft.com/office/drawing/2014/main" id="{4D008743-5341-2530-807B-37B43600B35E}"/>
              </a:ext>
            </a:extLst>
          </p:cNvPr>
          <p:cNvCxnSpPr>
            <a:cxnSpLocks/>
          </p:cNvCxnSpPr>
          <p:nvPr/>
        </p:nvCxnSpPr>
        <p:spPr>
          <a:xfrm flipH="1" flipV="1">
            <a:off x="7629525" y="5381625"/>
            <a:ext cx="17145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2AAC9-EB6C-B4A6-013E-8B9DD64EE741}"/>
              </a:ext>
            </a:extLst>
          </p:cNvPr>
          <p:cNvCxnSpPr/>
          <p:nvPr/>
        </p:nvCxnSpPr>
        <p:spPr>
          <a:xfrm flipV="1">
            <a:off x="7820025" y="5467350"/>
            <a:ext cx="419100"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724E05-A6DE-E3C4-C23C-1B09A2EF2A9B}"/>
              </a:ext>
            </a:extLst>
          </p:cNvPr>
          <p:cNvCxnSpPr>
            <a:cxnSpLocks/>
          </p:cNvCxnSpPr>
          <p:nvPr/>
        </p:nvCxnSpPr>
        <p:spPr>
          <a:xfrm flipV="1">
            <a:off x="7820025" y="5467350"/>
            <a:ext cx="1429131" cy="55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9FD945-24DD-A018-D69A-6296919E6213}"/>
              </a:ext>
            </a:extLst>
          </p:cNvPr>
          <p:cNvCxnSpPr>
            <a:cxnSpLocks/>
          </p:cNvCxnSpPr>
          <p:nvPr/>
        </p:nvCxnSpPr>
        <p:spPr>
          <a:xfrm flipV="1">
            <a:off x="7822692" y="4114800"/>
            <a:ext cx="283083" cy="186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8A8296-A42E-C599-1303-5CE94006AD12}"/>
              </a:ext>
            </a:extLst>
          </p:cNvPr>
          <p:cNvSpPr txBox="1"/>
          <p:nvPr/>
        </p:nvSpPr>
        <p:spPr>
          <a:xfrm>
            <a:off x="6886575" y="5870448"/>
            <a:ext cx="1581150" cy="369332"/>
          </a:xfrm>
          <a:prstGeom prst="rect">
            <a:avLst/>
          </a:prstGeom>
          <a:noFill/>
        </p:spPr>
        <p:txBody>
          <a:bodyPr wrap="square" rtlCol="0">
            <a:spAutoFit/>
          </a:bodyPr>
          <a:lstStyle/>
          <a:p>
            <a:r>
              <a:rPr lang="en-US" dirty="0"/>
              <a:t>Train set</a:t>
            </a:r>
          </a:p>
        </p:txBody>
      </p:sp>
      <p:cxnSp>
        <p:nvCxnSpPr>
          <p:cNvPr id="24" name="Straight Arrow Connector 23">
            <a:extLst>
              <a:ext uri="{FF2B5EF4-FFF2-40B4-BE49-F238E27FC236}">
                <a16:creationId xmlns:a16="http://schemas.microsoft.com/office/drawing/2014/main" id="{F0CE9F9B-50CB-289E-38CD-F5786BE991A1}"/>
              </a:ext>
            </a:extLst>
          </p:cNvPr>
          <p:cNvCxnSpPr>
            <a:cxnSpLocks/>
          </p:cNvCxnSpPr>
          <p:nvPr/>
        </p:nvCxnSpPr>
        <p:spPr>
          <a:xfrm flipV="1">
            <a:off x="5457825" y="4676775"/>
            <a:ext cx="457200" cy="119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28F62D8-DAE5-FA59-F6A3-80A7E7F693B6}"/>
              </a:ext>
            </a:extLst>
          </p:cNvPr>
          <p:cNvSpPr txBox="1"/>
          <p:nvPr/>
        </p:nvSpPr>
        <p:spPr>
          <a:xfrm>
            <a:off x="2209800" y="5870448"/>
            <a:ext cx="3533394" cy="369332"/>
          </a:xfrm>
          <a:prstGeom prst="rect">
            <a:avLst/>
          </a:prstGeom>
          <a:noFill/>
        </p:spPr>
        <p:txBody>
          <a:bodyPr wrap="square" rtlCol="0">
            <a:spAutoFit/>
          </a:bodyPr>
          <a:lstStyle/>
          <a:p>
            <a:r>
              <a:rPr lang="en-US" dirty="0"/>
              <a:t>Not in train set, still can be tested.</a:t>
            </a:r>
          </a:p>
        </p:txBody>
      </p:sp>
      <p:cxnSp>
        <p:nvCxnSpPr>
          <p:cNvPr id="31" name="Straight Arrow Connector 30">
            <a:extLst>
              <a:ext uri="{FF2B5EF4-FFF2-40B4-BE49-F238E27FC236}">
                <a16:creationId xmlns:a16="http://schemas.microsoft.com/office/drawing/2014/main" id="{192A9CE5-C68A-5729-7A35-20B9C3189A33}"/>
              </a:ext>
            </a:extLst>
          </p:cNvPr>
          <p:cNvCxnSpPr>
            <a:cxnSpLocks/>
          </p:cNvCxnSpPr>
          <p:nvPr/>
        </p:nvCxnSpPr>
        <p:spPr>
          <a:xfrm flipH="1">
            <a:off x="10992230" y="1539215"/>
            <a:ext cx="88012" cy="2346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E3A301-88DE-3503-4F78-F4018A4D4727}"/>
              </a:ext>
            </a:extLst>
          </p:cNvPr>
          <p:cNvCxnSpPr>
            <a:cxnSpLocks/>
          </p:cNvCxnSpPr>
          <p:nvPr/>
        </p:nvCxnSpPr>
        <p:spPr>
          <a:xfrm flipH="1">
            <a:off x="9944480" y="1539215"/>
            <a:ext cx="1135762" cy="30327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4125514-61ED-C6B4-31C1-AF05937D4998}"/>
              </a:ext>
            </a:extLst>
          </p:cNvPr>
          <p:cNvCxnSpPr>
            <a:cxnSpLocks/>
          </p:cNvCxnSpPr>
          <p:nvPr/>
        </p:nvCxnSpPr>
        <p:spPr>
          <a:xfrm flipH="1">
            <a:off x="10992230" y="1556371"/>
            <a:ext cx="88012" cy="35727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B292713-BE2A-020F-50D6-1596C8D17055}"/>
              </a:ext>
            </a:extLst>
          </p:cNvPr>
          <p:cNvSpPr txBox="1"/>
          <p:nvPr/>
        </p:nvSpPr>
        <p:spPr>
          <a:xfrm>
            <a:off x="10277475" y="874881"/>
            <a:ext cx="1247775" cy="646331"/>
          </a:xfrm>
          <a:prstGeom prst="rect">
            <a:avLst/>
          </a:prstGeom>
          <a:noFill/>
        </p:spPr>
        <p:txBody>
          <a:bodyPr wrap="square" rtlCol="0">
            <a:spAutoFit/>
          </a:bodyPr>
          <a:lstStyle/>
          <a:p>
            <a:r>
              <a:rPr lang="en-US" dirty="0">
                <a:solidFill>
                  <a:srgbClr val="FF0000"/>
                </a:solidFill>
              </a:rPr>
              <a:t>Latest transaction</a:t>
            </a:r>
          </a:p>
        </p:txBody>
      </p:sp>
    </p:spTree>
    <p:extLst>
      <p:ext uri="{BB962C8B-B14F-4D97-AF65-F5344CB8AC3E}">
        <p14:creationId xmlns:p14="http://schemas.microsoft.com/office/powerpoint/2010/main" val="50881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557E-6315-8E59-4624-53AE39D31863}"/>
              </a:ext>
            </a:extLst>
          </p:cNvPr>
          <p:cNvSpPr>
            <a:spLocks noGrp="1"/>
          </p:cNvSpPr>
          <p:nvPr>
            <p:ph type="title"/>
          </p:nvPr>
        </p:nvSpPr>
        <p:spPr/>
        <p:txBody>
          <a:bodyPr/>
          <a:lstStyle/>
          <a:p>
            <a:r>
              <a:rPr lang="en-US" dirty="0"/>
              <a:t>III. Example in </a:t>
            </a:r>
            <a:r>
              <a:rPr lang="en-US" dirty="0" err="1"/>
              <a:t>Jupyter</a:t>
            </a:r>
            <a:r>
              <a:rPr lang="en-US" dirty="0"/>
              <a:t> Notebook</a:t>
            </a:r>
          </a:p>
        </p:txBody>
      </p:sp>
      <p:pic>
        <p:nvPicPr>
          <p:cNvPr id="13" name="Content Placeholder 12">
            <a:extLst>
              <a:ext uri="{FF2B5EF4-FFF2-40B4-BE49-F238E27FC236}">
                <a16:creationId xmlns:a16="http://schemas.microsoft.com/office/drawing/2014/main" id="{EE12F2AC-FB98-A65F-2092-C1D13C2F91DD}"/>
              </a:ext>
            </a:extLst>
          </p:cNvPr>
          <p:cNvPicPr>
            <a:picLocks noGrp="1" noChangeAspect="1"/>
          </p:cNvPicPr>
          <p:nvPr>
            <p:ph idx="1"/>
          </p:nvPr>
        </p:nvPicPr>
        <p:blipFill>
          <a:blip r:embed="rId2"/>
          <a:stretch>
            <a:fillRect/>
          </a:stretch>
        </p:blipFill>
        <p:spPr>
          <a:xfrm>
            <a:off x="1295402" y="2463800"/>
            <a:ext cx="9601200" cy="1066800"/>
          </a:xfrm>
        </p:spPr>
      </p:pic>
      <p:pic>
        <p:nvPicPr>
          <p:cNvPr id="15" name="Picture 14">
            <a:extLst>
              <a:ext uri="{FF2B5EF4-FFF2-40B4-BE49-F238E27FC236}">
                <a16:creationId xmlns:a16="http://schemas.microsoft.com/office/drawing/2014/main" id="{A901645C-8EC9-6741-7A48-BDD3F89004DE}"/>
              </a:ext>
            </a:extLst>
          </p:cNvPr>
          <p:cNvPicPr>
            <a:picLocks noChangeAspect="1"/>
          </p:cNvPicPr>
          <p:nvPr/>
        </p:nvPicPr>
        <p:blipFill>
          <a:blip r:embed="rId3"/>
          <a:stretch>
            <a:fillRect/>
          </a:stretch>
        </p:blipFill>
        <p:spPr>
          <a:xfrm>
            <a:off x="1295398" y="4232905"/>
            <a:ext cx="9601196" cy="1332378"/>
          </a:xfrm>
          <a:prstGeom prst="rect">
            <a:avLst/>
          </a:prstGeom>
        </p:spPr>
      </p:pic>
    </p:spTree>
    <p:extLst>
      <p:ext uri="{BB962C8B-B14F-4D97-AF65-F5344CB8AC3E}">
        <p14:creationId xmlns:p14="http://schemas.microsoft.com/office/powerpoint/2010/main" val="113811896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8A35-E46F-DA5C-33B6-3A335BFF3416}"/>
              </a:ext>
            </a:extLst>
          </p:cNvPr>
          <p:cNvSpPr>
            <a:spLocks noGrp="1"/>
          </p:cNvSpPr>
          <p:nvPr>
            <p:ph type="title"/>
          </p:nvPr>
        </p:nvSpPr>
        <p:spPr/>
        <p:txBody>
          <a:bodyPr/>
          <a:lstStyle/>
          <a:p>
            <a:r>
              <a:rPr lang="en-US" dirty="0"/>
              <a:t>III. Example in </a:t>
            </a:r>
            <a:r>
              <a:rPr lang="en-US" dirty="0" err="1"/>
              <a:t>Jupyter</a:t>
            </a:r>
            <a:r>
              <a:rPr lang="en-US" dirty="0"/>
              <a:t> Notebook</a:t>
            </a:r>
          </a:p>
        </p:txBody>
      </p:sp>
      <p:pic>
        <p:nvPicPr>
          <p:cNvPr id="5" name="Content Placeholder 4">
            <a:extLst>
              <a:ext uri="{FF2B5EF4-FFF2-40B4-BE49-F238E27FC236}">
                <a16:creationId xmlns:a16="http://schemas.microsoft.com/office/drawing/2014/main" id="{6EBE6BC4-CA71-33F9-9921-AF97966AB9D1}"/>
              </a:ext>
            </a:extLst>
          </p:cNvPr>
          <p:cNvPicPr>
            <a:picLocks noGrp="1" noChangeAspect="1"/>
          </p:cNvPicPr>
          <p:nvPr>
            <p:ph idx="1"/>
          </p:nvPr>
        </p:nvPicPr>
        <p:blipFill>
          <a:blip r:embed="rId2"/>
          <a:stretch>
            <a:fillRect/>
          </a:stretch>
        </p:blipFill>
        <p:spPr>
          <a:xfrm>
            <a:off x="1414109" y="2557463"/>
            <a:ext cx="9363781" cy="3317875"/>
          </a:xfrm>
        </p:spPr>
      </p:pic>
    </p:spTree>
    <p:extLst>
      <p:ext uri="{BB962C8B-B14F-4D97-AF65-F5344CB8AC3E}">
        <p14:creationId xmlns:p14="http://schemas.microsoft.com/office/powerpoint/2010/main" val="4920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24B7-8586-CB41-269C-52FD8D196E9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4BAF107-631F-650D-17DA-94BB5B9D4B67}"/>
              </a:ext>
            </a:extLst>
          </p:cNvPr>
          <p:cNvSpPr>
            <a:spLocks noGrp="1"/>
          </p:cNvSpPr>
          <p:nvPr>
            <p:ph idx="1"/>
          </p:nvPr>
        </p:nvSpPr>
        <p:spPr/>
        <p:txBody>
          <a:bodyPr/>
          <a:lstStyle/>
          <a:p>
            <a:r>
              <a:rPr lang="en-US" dirty="0"/>
              <a:t>I. Hidden Markov Model</a:t>
            </a:r>
          </a:p>
          <a:p>
            <a:r>
              <a:rPr lang="en-US" dirty="0"/>
              <a:t>II. Application in Fraud Detection</a:t>
            </a:r>
          </a:p>
          <a:p>
            <a:r>
              <a:rPr lang="en-US" dirty="0"/>
              <a:t>III. Example in  </a:t>
            </a:r>
            <a:r>
              <a:rPr lang="en-US" dirty="0" err="1"/>
              <a:t>Jupyter</a:t>
            </a:r>
            <a:r>
              <a:rPr lang="en-US" dirty="0"/>
              <a:t> Notebook</a:t>
            </a:r>
          </a:p>
        </p:txBody>
      </p:sp>
    </p:spTree>
    <p:extLst>
      <p:ext uri="{BB962C8B-B14F-4D97-AF65-F5344CB8AC3E}">
        <p14:creationId xmlns:p14="http://schemas.microsoft.com/office/powerpoint/2010/main" val="172530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A813-1922-16EC-7539-82358E62FC09}"/>
              </a:ext>
            </a:extLst>
          </p:cNvPr>
          <p:cNvSpPr>
            <a:spLocks noGrp="1"/>
          </p:cNvSpPr>
          <p:nvPr>
            <p:ph type="title"/>
          </p:nvPr>
        </p:nvSpPr>
        <p:spPr/>
        <p:txBody>
          <a:bodyPr/>
          <a:lstStyle/>
          <a:p>
            <a:r>
              <a:rPr lang="en-US" dirty="0"/>
              <a:t>III. Example in </a:t>
            </a:r>
            <a:r>
              <a:rPr lang="en-US" dirty="0" err="1"/>
              <a:t>Jupyter</a:t>
            </a:r>
            <a:r>
              <a:rPr lang="en-US" dirty="0"/>
              <a:t> Notebook</a:t>
            </a:r>
          </a:p>
        </p:txBody>
      </p:sp>
      <p:pic>
        <p:nvPicPr>
          <p:cNvPr id="5" name="Content Placeholder 4">
            <a:extLst>
              <a:ext uri="{FF2B5EF4-FFF2-40B4-BE49-F238E27FC236}">
                <a16:creationId xmlns:a16="http://schemas.microsoft.com/office/drawing/2014/main" id="{D26BEAFF-864C-3D76-CC15-4AD8C1E4C04E}"/>
              </a:ext>
            </a:extLst>
          </p:cNvPr>
          <p:cNvPicPr>
            <a:picLocks noGrp="1" noChangeAspect="1"/>
          </p:cNvPicPr>
          <p:nvPr>
            <p:ph idx="1"/>
          </p:nvPr>
        </p:nvPicPr>
        <p:blipFill>
          <a:blip r:embed="rId2"/>
          <a:stretch>
            <a:fillRect/>
          </a:stretch>
        </p:blipFill>
        <p:spPr>
          <a:xfrm>
            <a:off x="1295402" y="2896520"/>
            <a:ext cx="9601200" cy="1339281"/>
          </a:xfrm>
        </p:spPr>
      </p:pic>
      <p:pic>
        <p:nvPicPr>
          <p:cNvPr id="7" name="Picture 6">
            <a:extLst>
              <a:ext uri="{FF2B5EF4-FFF2-40B4-BE49-F238E27FC236}">
                <a16:creationId xmlns:a16="http://schemas.microsoft.com/office/drawing/2014/main" id="{85AA05B3-4E7C-ECFA-985C-83B7EE3F7CCD}"/>
              </a:ext>
            </a:extLst>
          </p:cNvPr>
          <p:cNvPicPr>
            <a:picLocks noChangeAspect="1"/>
          </p:cNvPicPr>
          <p:nvPr/>
        </p:nvPicPr>
        <p:blipFill>
          <a:blip r:embed="rId3"/>
          <a:stretch>
            <a:fillRect/>
          </a:stretch>
        </p:blipFill>
        <p:spPr>
          <a:xfrm>
            <a:off x="1295398" y="4841242"/>
            <a:ext cx="9601196" cy="606628"/>
          </a:xfrm>
          <a:prstGeom prst="rect">
            <a:avLst/>
          </a:prstGeom>
        </p:spPr>
      </p:pic>
    </p:spTree>
    <p:extLst>
      <p:ext uri="{BB962C8B-B14F-4D97-AF65-F5344CB8AC3E}">
        <p14:creationId xmlns:p14="http://schemas.microsoft.com/office/powerpoint/2010/main" val="249906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DA6B-F158-C865-DF3B-0BAB37938B7D}"/>
              </a:ext>
            </a:extLst>
          </p:cNvPr>
          <p:cNvSpPr>
            <a:spLocks noGrp="1"/>
          </p:cNvSpPr>
          <p:nvPr>
            <p:ph type="title"/>
          </p:nvPr>
        </p:nvSpPr>
        <p:spPr/>
        <p:txBody>
          <a:bodyPr/>
          <a:lstStyle/>
          <a:p>
            <a:r>
              <a:rPr lang="en-US" dirty="0"/>
              <a:t>III. Example in </a:t>
            </a:r>
            <a:r>
              <a:rPr lang="en-US" dirty="0" err="1"/>
              <a:t>Jupyter</a:t>
            </a:r>
            <a:r>
              <a:rPr lang="en-US" dirty="0"/>
              <a:t> Notebook</a:t>
            </a:r>
          </a:p>
        </p:txBody>
      </p:sp>
      <p:pic>
        <p:nvPicPr>
          <p:cNvPr id="5" name="Content Placeholder 4">
            <a:extLst>
              <a:ext uri="{FF2B5EF4-FFF2-40B4-BE49-F238E27FC236}">
                <a16:creationId xmlns:a16="http://schemas.microsoft.com/office/drawing/2014/main" id="{F3D6DF11-ACF5-DD4F-5F47-4B90EE7BEA68}"/>
              </a:ext>
            </a:extLst>
          </p:cNvPr>
          <p:cNvPicPr>
            <a:picLocks noGrp="1" noChangeAspect="1"/>
          </p:cNvPicPr>
          <p:nvPr>
            <p:ph idx="1"/>
          </p:nvPr>
        </p:nvPicPr>
        <p:blipFill>
          <a:blip r:embed="rId2"/>
          <a:stretch>
            <a:fillRect/>
          </a:stretch>
        </p:blipFill>
        <p:spPr>
          <a:xfrm>
            <a:off x="1295398" y="2528638"/>
            <a:ext cx="9601200" cy="1120004"/>
          </a:xfrm>
        </p:spPr>
      </p:pic>
      <p:pic>
        <p:nvPicPr>
          <p:cNvPr id="7" name="Picture 6">
            <a:extLst>
              <a:ext uri="{FF2B5EF4-FFF2-40B4-BE49-F238E27FC236}">
                <a16:creationId xmlns:a16="http://schemas.microsoft.com/office/drawing/2014/main" id="{40FAA29C-4576-4B20-F5ED-F1D55D216624}"/>
              </a:ext>
            </a:extLst>
          </p:cNvPr>
          <p:cNvPicPr>
            <a:picLocks noChangeAspect="1"/>
          </p:cNvPicPr>
          <p:nvPr/>
        </p:nvPicPr>
        <p:blipFill>
          <a:blip r:embed="rId3"/>
          <a:stretch>
            <a:fillRect/>
          </a:stretch>
        </p:blipFill>
        <p:spPr>
          <a:xfrm>
            <a:off x="1295398" y="4115338"/>
            <a:ext cx="9601197" cy="1299142"/>
          </a:xfrm>
          <a:prstGeom prst="rect">
            <a:avLst/>
          </a:prstGeom>
        </p:spPr>
      </p:pic>
    </p:spTree>
    <p:extLst>
      <p:ext uri="{BB962C8B-B14F-4D97-AF65-F5344CB8AC3E}">
        <p14:creationId xmlns:p14="http://schemas.microsoft.com/office/powerpoint/2010/main" val="336882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7223-B0CE-9A87-7BAE-059439F68436}"/>
              </a:ext>
            </a:extLst>
          </p:cNvPr>
          <p:cNvSpPr>
            <a:spLocks noGrp="1"/>
          </p:cNvSpPr>
          <p:nvPr>
            <p:ph type="title"/>
          </p:nvPr>
        </p:nvSpPr>
        <p:spPr/>
        <p:txBody>
          <a:bodyPr/>
          <a:lstStyle/>
          <a:p>
            <a:r>
              <a:rPr lang="en-US" dirty="0"/>
              <a:t>III. Example in </a:t>
            </a:r>
            <a:r>
              <a:rPr lang="en-US" dirty="0" err="1"/>
              <a:t>Jupyter</a:t>
            </a:r>
            <a:r>
              <a:rPr lang="en-US" dirty="0"/>
              <a:t> Notebook</a:t>
            </a:r>
          </a:p>
        </p:txBody>
      </p:sp>
      <p:pic>
        <p:nvPicPr>
          <p:cNvPr id="5" name="Content Placeholder 4">
            <a:extLst>
              <a:ext uri="{FF2B5EF4-FFF2-40B4-BE49-F238E27FC236}">
                <a16:creationId xmlns:a16="http://schemas.microsoft.com/office/drawing/2014/main" id="{CE4B6174-C218-EAFD-81B7-759A85359FD2}"/>
              </a:ext>
            </a:extLst>
          </p:cNvPr>
          <p:cNvPicPr>
            <a:picLocks noGrp="1" noChangeAspect="1"/>
          </p:cNvPicPr>
          <p:nvPr>
            <p:ph idx="1"/>
          </p:nvPr>
        </p:nvPicPr>
        <p:blipFill>
          <a:blip r:embed="rId2"/>
          <a:stretch>
            <a:fillRect/>
          </a:stretch>
        </p:blipFill>
        <p:spPr>
          <a:xfrm>
            <a:off x="1295398" y="2489511"/>
            <a:ext cx="9601200" cy="2356499"/>
          </a:xfrm>
        </p:spPr>
      </p:pic>
    </p:spTree>
    <p:extLst>
      <p:ext uri="{BB962C8B-B14F-4D97-AF65-F5344CB8AC3E}">
        <p14:creationId xmlns:p14="http://schemas.microsoft.com/office/powerpoint/2010/main" val="3154480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35D6-CFA5-0082-C319-1E04C12851B6}"/>
              </a:ext>
            </a:extLst>
          </p:cNvPr>
          <p:cNvSpPr>
            <a:spLocks noGrp="1"/>
          </p:cNvSpPr>
          <p:nvPr>
            <p:ph type="title"/>
          </p:nvPr>
        </p:nvSpPr>
        <p:spPr/>
        <p:txBody>
          <a:bodyPr/>
          <a:lstStyle/>
          <a:p>
            <a:r>
              <a:rPr lang="en-US" dirty="0"/>
              <a:t>Thanks for listening</a:t>
            </a:r>
          </a:p>
        </p:txBody>
      </p:sp>
    </p:spTree>
    <p:extLst>
      <p:ext uri="{BB962C8B-B14F-4D97-AF65-F5344CB8AC3E}">
        <p14:creationId xmlns:p14="http://schemas.microsoft.com/office/powerpoint/2010/main" val="156753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C577-1066-E083-F55D-F29077639D35}"/>
              </a:ext>
            </a:extLst>
          </p:cNvPr>
          <p:cNvSpPr>
            <a:spLocks noGrp="1"/>
          </p:cNvSpPr>
          <p:nvPr>
            <p:ph type="title"/>
          </p:nvPr>
        </p:nvSpPr>
        <p:spPr/>
        <p:txBody>
          <a:bodyPr/>
          <a:lstStyle/>
          <a:p>
            <a:r>
              <a:rPr lang="en-US" dirty="0"/>
              <a:t>I. Hidden Markov Model</a:t>
            </a:r>
          </a:p>
        </p:txBody>
      </p:sp>
      <p:sp>
        <p:nvSpPr>
          <p:cNvPr id="3" name="Content Placeholder 2">
            <a:extLst>
              <a:ext uri="{FF2B5EF4-FFF2-40B4-BE49-F238E27FC236}">
                <a16:creationId xmlns:a16="http://schemas.microsoft.com/office/drawing/2014/main" id="{BCAE5401-5B0B-B574-476A-479C846068C9}"/>
              </a:ext>
            </a:extLst>
          </p:cNvPr>
          <p:cNvSpPr>
            <a:spLocks noGrp="1"/>
          </p:cNvSpPr>
          <p:nvPr>
            <p:ph idx="1"/>
          </p:nvPr>
        </p:nvSpPr>
        <p:spPr/>
        <p:txBody>
          <a:bodyPr/>
          <a:lstStyle/>
          <a:p>
            <a:pPr marL="457200" lvl="1" indent="0">
              <a:buNone/>
            </a:pPr>
            <a:r>
              <a:rPr lang="en-US" dirty="0"/>
              <a:t> 1. </a:t>
            </a:r>
            <a:r>
              <a:rPr lang="en-US" dirty="0">
                <a:hlinkClick r:id="rId2"/>
              </a:rPr>
              <a:t>Basic Concept</a:t>
            </a:r>
            <a:endParaRPr lang="en-US" b="0" i="0" dirty="0">
              <a:solidFill>
                <a:srgbClr val="404040"/>
              </a:solidFill>
              <a:effectLst/>
              <a:latin typeface="Lato" panose="020F0502020204030203" pitchFamily="34" charset="0"/>
            </a:endParaRPr>
          </a:p>
          <a:p>
            <a:pPr lvl="1"/>
            <a:r>
              <a:rPr lang="en-US" b="0" i="0" dirty="0">
                <a:solidFill>
                  <a:srgbClr val="404040"/>
                </a:solidFill>
                <a:effectLst/>
                <a:latin typeface="Lato" panose="020F0502020204030203" pitchFamily="34" charset="0"/>
              </a:rPr>
              <a:t>A Hidden Markov model is a Markov chain for which the states are </a:t>
            </a:r>
            <a:r>
              <a:rPr lang="en-US" b="0" i="0" dirty="0">
                <a:solidFill>
                  <a:srgbClr val="404040"/>
                </a:solidFill>
                <a:effectLst/>
                <a:latin typeface="Lato" panose="020F0502020204030203" pitchFamily="34" charset="0"/>
                <a:hlinkClick r:id="rId2"/>
              </a:rPr>
              <a:t>not explicitly observable.</a:t>
            </a:r>
            <a:endParaRPr lang="en-US" b="0" i="0" dirty="0">
              <a:solidFill>
                <a:srgbClr val="404040"/>
              </a:solidFill>
              <a:effectLst/>
              <a:latin typeface="Lato" panose="020F0502020204030203" pitchFamily="34" charset="0"/>
            </a:endParaRPr>
          </a:p>
          <a:p>
            <a:pPr lvl="1"/>
            <a:r>
              <a:rPr lang="en-US" b="1" dirty="0">
                <a:solidFill>
                  <a:srgbClr val="404040"/>
                </a:solidFill>
                <a:latin typeface="Lato" panose="020F0502020204030203" pitchFamily="34" charset="0"/>
              </a:rPr>
              <a:t>Assumption: </a:t>
            </a:r>
            <a:r>
              <a:rPr lang="en-US" b="0" i="0" dirty="0">
                <a:solidFill>
                  <a:srgbClr val="404040"/>
                </a:solidFill>
                <a:effectLst/>
                <a:latin typeface="Lato" panose="020F0502020204030203" pitchFamily="34" charset="0"/>
              </a:rPr>
              <a:t>The probability of occurrence of an event at time ‘t’ depends only on the observation at time ‘t-1’ and not on the events that happened before ‘t-1’.</a:t>
            </a:r>
            <a:endParaRPr lang="en-US" b="1" dirty="0">
              <a:solidFill>
                <a:srgbClr val="404040"/>
              </a:solidFill>
              <a:latin typeface="Lato" panose="020F0502020204030203" pitchFamily="34" charset="0"/>
            </a:endParaRPr>
          </a:p>
          <a:p>
            <a:pPr marL="457200" lvl="1" indent="0">
              <a:buNone/>
            </a:pPr>
            <a:r>
              <a:rPr lang="en-US" b="1" dirty="0">
                <a:solidFill>
                  <a:srgbClr val="404040"/>
                </a:solidFill>
                <a:latin typeface="Lato" panose="020F0502020204030203" pitchFamily="34" charset="0"/>
              </a:rPr>
              <a:t>=&gt; </a:t>
            </a:r>
            <a:r>
              <a:rPr lang="en-US" dirty="0">
                <a:solidFill>
                  <a:srgbClr val="404040"/>
                </a:solidFill>
                <a:latin typeface="Lato" panose="020F0502020204030203" pitchFamily="34" charset="0"/>
              </a:rPr>
              <a:t>T</a:t>
            </a:r>
            <a:r>
              <a:rPr lang="en-US" b="0" i="0" dirty="0">
                <a:solidFill>
                  <a:srgbClr val="404040"/>
                </a:solidFill>
                <a:effectLst/>
                <a:latin typeface="Lato" panose="020F0502020204030203" pitchFamily="34" charset="0"/>
              </a:rPr>
              <a:t>he observations O1,O2,...Ot-1 </a:t>
            </a:r>
            <a:r>
              <a:rPr lang="en-US" b="1" i="0" dirty="0">
                <a:solidFill>
                  <a:srgbClr val="404040"/>
                </a:solidFill>
                <a:effectLst/>
                <a:latin typeface="Lato" panose="020F0502020204030203" pitchFamily="34" charset="0"/>
              </a:rPr>
              <a:t>do not impact </a:t>
            </a:r>
            <a:r>
              <a:rPr lang="en-US" b="0" i="0" dirty="0">
                <a:solidFill>
                  <a:srgbClr val="404040"/>
                </a:solidFill>
                <a:effectLst/>
                <a:latin typeface="Lato" panose="020F0502020204030203" pitchFamily="34" charset="0"/>
              </a:rPr>
              <a:t>the observation </a:t>
            </a:r>
            <a:r>
              <a:rPr lang="en-US" b="0" i="0" dirty="0" err="1">
                <a:solidFill>
                  <a:srgbClr val="404040"/>
                </a:solidFill>
                <a:effectLst/>
                <a:latin typeface="Lato" panose="020F0502020204030203" pitchFamily="34" charset="0"/>
              </a:rPr>
              <a:t>Ot</a:t>
            </a:r>
            <a:endParaRPr lang="en-US" b="1" i="0" dirty="0">
              <a:solidFill>
                <a:srgbClr val="404040"/>
              </a:solidFill>
              <a:effectLst/>
              <a:latin typeface="Lato" panose="020F0502020204030203" pitchFamily="34" charset="0"/>
            </a:endParaRPr>
          </a:p>
        </p:txBody>
      </p:sp>
      <p:pic>
        <p:nvPicPr>
          <p:cNvPr id="7" name="Picture 6">
            <a:extLst>
              <a:ext uri="{FF2B5EF4-FFF2-40B4-BE49-F238E27FC236}">
                <a16:creationId xmlns:a16="http://schemas.microsoft.com/office/drawing/2014/main" id="{8956849C-F6CC-2EDD-2D1C-9EA8EC930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8" y="3349818"/>
            <a:ext cx="9524999" cy="2692013"/>
          </a:xfrm>
          <a:prstGeom prst="rect">
            <a:avLst/>
          </a:prstGeom>
        </p:spPr>
      </p:pic>
    </p:spTree>
    <p:extLst>
      <p:ext uri="{BB962C8B-B14F-4D97-AF65-F5344CB8AC3E}">
        <p14:creationId xmlns:p14="http://schemas.microsoft.com/office/powerpoint/2010/main" val="6428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C577-1066-E083-F55D-F29077639D35}"/>
              </a:ext>
            </a:extLst>
          </p:cNvPr>
          <p:cNvSpPr>
            <a:spLocks noGrp="1"/>
          </p:cNvSpPr>
          <p:nvPr>
            <p:ph type="title"/>
          </p:nvPr>
        </p:nvSpPr>
        <p:spPr/>
        <p:txBody>
          <a:bodyPr/>
          <a:lstStyle/>
          <a:p>
            <a:r>
              <a:rPr lang="en-US" dirty="0"/>
              <a:t>I. Hidden Markov Model</a:t>
            </a:r>
          </a:p>
        </p:txBody>
      </p:sp>
      <p:sp>
        <p:nvSpPr>
          <p:cNvPr id="3" name="Content Placeholder 2">
            <a:extLst>
              <a:ext uri="{FF2B5EF4-FFF2-40B4-BE49-F238E27FC236}">
                <a16:creationId xmlns:a16="http://schemas.microsoft.com/office/drawing/2014/main" id="{BCAE5401-5B0B-B574-476A-479C846068C9}"/>
              </a:ext>
            </a:extLst>
          </p:cNvPr>
          <p:cNvSpPr>
            <a:spLocks noGrp="1"/>
          </p:cNvSpPr>
          <p:nvPr>
            <p:ph idx="1"/>
          </p:nvPr>
        </p:nvSpPr>
        <p:spPr/>
        <p:txBody>
          <a:bodyPr>
            <a:normAutofit fontScale="70000" lnSpcReduction="20000"/>
          </a:bodyPr>
          <a:lstStyle/>
          <a:p>
            <a:pPr marL="0" indent="0">
              <a:buNone/>
            </a:pPr>
            <a:r>
              <a:rPr lang="en-US" dirty="0"/>
              <a:t> 1. </a:t>
            </a:r>
            <a:r>
              <a:rPr lang="en-US" dirty="0">
                <a:hlinkClick r:id="rId2"/>
              </a:rPr>
              <a:t>Basic Concept</a:t>
            </a:r>
            <a:endParaRPr lang="en-US" dirty="0"/>
          </a:p>
          <a:p>
            <a:pPr algn="l">
              <a:buFont typeface="Arial" panose="020B0604020202020204" pitchFamily="34" charset="0"/>
              <a:buChar char="•"/>
            </a:pPr>
            <a:r>
              <a:rPr lang="en-US" b="0" i="1" dirty="0">
                <a:solidFill>
                  <a:srgbClr val="404040"/>
                </a:solidFill>
                <a:effectLst/>
                <a:latin typeface="Lato" panose="020F0502020204030203" pitchFamily="34" charset="0"/>
              </a:rPr>
              <a:t>O : { O1, O2 , …. OT }</a:t>
            </a:r>
            <a:r>
              <a:rPr lang="en-US" b="0" i="0" dirty="0">
                <a:solidFill>
                  <a:srgbClr val="404040"/>
                </a:solidFill>
                <a:effectLst/>
                <a:latin typeface="Lato" panose="020F0502020204030203" pitchFamily="34" charset="0"/>
              </a:rPr>
              <a:t> : Sequence of observations</a:t>
            </a:r>
          </a:p>
          <a:p>
            <a:pPr algn="l">
              <a:buFont typeface="Arial" panose="020B0604020202020204" pitchFamily="34" charset="0"/>
              <a:buChar char="•"/>
            </a:pPr>
            <a:r>
              <a:rPr lang="en-US" b="0" i="1" dirty="0">
                <a:solidFill>
                  <a:srgbClr val="404040"/>
                </a:solidFill>
                <a:effectLst/>
                <a:latin typeface="Lato" panose="020F0502020204030203" pitchFamily="34" charset="0"/>
              </a:rPr>
              <a:t>Q : {Q1 , Q2 , …. QT }</a:t>
            </a:r>
            <a:r>
              <a:rPr lang="en-US" b="0" i="0" dirty="0">
                <a:solidFill>
                  <a:srgbClr val="404040"/>
                </a:solidFill>
                <a:effectLst/>
                <a:latin typeface="Lato" panose="020F0502020204030203" pitchFamily="34" charset="0"/>
              </a:rPr>
              <a:t> : Sequence of corresponding hidden states</a:t>
            </a:r>
          </a:p>
          <a:p>
            <a:pPr algn="l">
              <a:buFont typeface="Arial" panose="020B0604020202020204" pitchFamily="34" charset="0"/>
              <a:buChar char="•"/>
            </a:pPr>
            <a:r>
              <a:rPr lang="en-US" b="0" i="1" dirty="0">
                <a:solidFill>
                  <a:srgbClr val="404040"/>
                </a:solidFill>
                <a:effectLst/>
                <a:latin typeface="Lato" panose="020F0502020204030203" pitchFamily="34" charset="0"/>
              </a:rPr>
              <a:t>S : {S1 , S2, ……, Sn }</a:t>
            </a:r>
            <a:r>
              <a:rPr lang="en-US" b="0" i="0" dirty="0">
                <a:solidFill>
                  <a:srgbClr val="404040"/>
                </a:solidFill>
                <a:effectLst/>
                <a:latin typeface="Lato" panose="020F0502020204030203" pitchFamily="34" charset="0"/>
              </a:rPr>
              <a:t> : Set of unique states in the Hidden Markov model</a:t>
            </a:r>
          </a:p>
          <a:p>
            <a:pPr algn="l">
              <a:buFont typeface="Arial" panose="020B0604020202020204" pitchFamily="34" charset="0"/>
              <a:buChar char="•"/>
            </a:pPr>
            <a:r>
              <a:rPr lang="en-US" b="0" i="1" dirty="0">
                <a:solidFill>
                  <a:srgbClr val="404040"/>
                </a:solidFill>
                <a:effectLst/>
                <a:latin typeface="Lato" panose="020F0502020204030203" pitchFamily="34" charset="0"/>
              </a:rPr>
              <a:t>M : {M1 , M2, ……, Mm }</a:t>
            </a:r>
            <a:r>
              <a:rPr lang="en-US" b="0" i="0" dirty="0">
                <a:solidFill>
                  <a:srgbClr val="404040"/>
                </a:solidFill>
                <a:effectLst/>
                <a:latin typeface="Lato" panose="020F0502020204030203" pitchFamily="34" charset="0"/>
              </a:rPr>
              <a:t> : Set of unique observations in the Hidden Markov model</a:t>
            </a:r>
          </a:p>
          <a:p>
            <a:pPr algn="l">
              <a:buFont typeface="Arial" panose="020B0604020202020204" pitchFamily="34" charset="0"/>
              <a:buChar char="•"/>
            </a:pPr>
            <a:r>
              <a:rPr lang="en-US" b="0" i="1" dirty="0">
                <a:solidFill>
                  <a:srgbClr val="404040"/>
                </a:solidFill>
                <a:effectLst/>
                <a:latin typeface="Lato" panose="020F0502020204030203" pitchFamily="34" charset="0"/>
              </a:rPr>
              <a:t>n</a:t>
            </a:r>
            <a:r>
              <a:rPr lang="en-US" b="0" i="0" dirty="0">
                <a:solidFill>
                  <a:srgbClr val="404040"/>
                </a:solidFill>
                <a:effectLst/>
                <a:latin typeface="Lato" panose="020F0502020204030203" pitchFamily="34" charset="0"/>
              </a:rPr>
              <a:t> : Number of hidden states in the model</a:t>
            </a:r>
          </a:p>
          <a:p>
            <a:pPr algn="l">
              <a:buFont typeface="Arial" panose="020B0604020202020204" pitchFamily="34" charset="0"/>
              <a:buChar char="•"/>
            </a:pPr>
            <a:r>
              <a:rPr lang="en-US" b="0" i="1" dirty="0">
                <a:solidFill>
                  <a:srgbClr val="404040"/>
                </a:solidFill>
                <a:effectLst/>
                <a:latin typeface="Lato" panose="020F0502020204030203" pitchFamily="34" charset="0"/>
              </a:rPr>
              <a:t>m</a:t>
            </a:r>
            <a:r>
              <a:rPr lang="en-US" b="0" i="0" dirty="0">
                <a:solidFill>
                  <a:srgbClr val="404040"/>
                </a:solidFill>
                <a:effectLst/>
                <a:latin typeface="Lato" panose="020F0502020204030203" pitchFamily="34" charset="0"/>
              </a:rPr>
              <a:t> : Number of unique observations in the model</a:t>
            </a:r>
          </a:p>
          <a:p>
            <a:pPr algn="l">
              <a:buFont typeface="Arial" panose="020B0604020202020204" pitchFamily="34" charset="0"/>
              <a:buChar char="•"/>
            </a:pPr>
            <a:r>
              <a:rPr lang="en-US" b="0" i="1" dirty="0">
                <a:solidFill>
                  <a:srgbClr val="404040"/>
                </a:solidFill>
                <a:effectLst/>
                <a:latin typeface="Lato" panose="020F0502020204030203" pitchFamily="34" charset="0"/>
              </a:rPr>
              <a:t>T</a:t>
            </a:r>
            <a:r>
              <a:rPr lang="en-US" b="0" i="0" dirty="0">
                <a:solidFill>
                  <a:srgbClr val="404040"/>
                </a:solidFill>
                <a:effectLst/>
                <a:latin typeface="Lato" panose="020F0502020204030203" pitchFamily="34" charset="0"/>
              </a:rPr>
              <a:t> : Transition matrix (</a:t>
            </a:r>
            <a:r>
              <a:rPr lang="en-US" dirty="0" err="1">
                <a:solidFill>
                  <a:srgbClr val="404040"/>
                </a:solidFill>
                <a:latin typeface="Lato" panose="020F0502020204030203" pitchFamily="34" charset="0"/>
              </a:rPr>
              <a:t>N</a:t>
            </a:r>
            <a:r>
              <a:rPr lang="en-US" b="0" i="0" dirty="0" err="1">
                <a:solidFill>
                  <a:srgbClr val="404040"/>
                </a:solidFill>
                <a:effectLst/>
                <a:latin typeface="Lato" panose="020F0502020204030203" pitchFamily="34" charset="0"/>
              </a:rPr>
              <a:t>xN</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aij</a:t>
            </a:r>
            <a:r>
              <a:rPr lang="en-US" b="0" i="0" dirty="0">
                <a:solidFill>
                  <a:srgbClr val="404040"/>
                </a:solidFill>
                <a:effectLst/>
                <a:latin typeface="Lato" panose="020F0502020204030203" pitchFamily="34" charset="0"/>
              </a:rPr>
              <a:t> state Si </a:t>
            </a:r>
            <a:r>
              <a:rPr lang="en-US" b="0" i="0" dirty="0">
                <a:solidFill>
                  <a:srgbClr val="404040"/>
                </a:solidFill>
                <a:effectLst/>
                <a:latin typeface="Lato" panose="020F0502020204030203" pitchFamily="34" charset="0"/>
                <a:sym typeface="Wingdings" panose="05000000000000000000" pitchFamily="2" charset="2"/>
              </a:rPr>
              <a:t> state </a:t>
            </a:r>
            <a:r>
              <a:rPr lang="en-US" b="0" i="0" dirty="0" err="1">
                <a:solidFill>
                  <a:srgbClr val="404040"/>
                </a:solidFill>
                <a:effectLst/>
                <a:latin typeface="Lato" panose="020F0502020204030203" pitchFamily="34" charset="0"/>
                <a:sym typeface="Wingdings" panose="05000000000000000000" pitchFamily="2" charset="2"/>
              </a:rPr>
              <a:t>Sj</a:t>
            </a:r>
            <a:r>
              <a:rPr lang="en-US" b="0" i="0" dirty="0">
                <a:solidFill>
                  <a:srgbClr val="404040"/>
                </a:solidFill>
                <a:effectLst/>
                <a:latin typeface="Lato" panose="020F0502020204030203" pitchFamily="34" charset="0"/>
                <a:sym typeface="Wingdings" panose="05000000000000000000" pitchFamily="2" charset="2"/>
              </a:rPr>
              <a:t>)</a:t>
            </a:r>
            <a:endParaRPr lang="en-US" b="0" i="0" dirty="0">
              <a:solidFill>
                <a:srgbClr val="404040"/>
              </a:solidFill>
              <a:effectLst/>
              <a:latin typeface="Lato" panose="020F0502020204030203" pitchFamily="34" charset="0"/>
            </a:endParaRPr>
          </a:p>
          <a:p>
            <a:pPr algn="l">
              <a:buFont typeface="Arial" panose="020B0604020202020204" pitchFamily="34" charset="0"/>
              <a:buChar char="•"/>
            </a:pPr>
            <a:r>
              <a:rPr lang="en-US" b="0" i="1" dirty="0">
                <a:solidFill>
                  <a:srgbClr val="404040"/>
                </a:solidFill>
                <a:effectLst/>
                <a:latin typeface="Lato" panose="020F0502020204030203" pitchFamily="34" charset="0"/>
              </a:rPr>
              <a:t>E</a:t>
            </a:r>
            <a:r>
              <a:rPr lang="en-US" b="0" i="0" dirty="0">
                <a:solidFill>
                  <a:srgbClr val="404040"/>
                </a:solidFill>
                <a:effectLst/>
                <a:latin typeface="Lato" panose="020F0502020204030203" pitchFamily="34" charset="0"/>
              </a:rPr>
              <a:t> : Emission matrix (</a:t>
            </a:r>
            <a:r>
              <a:rPr lang="en-US" dirty="0" err="1">
                <a:solidFill>
                  <a:srgbClr val="404040"/>
                </a:solidFill>
                <a:latin typeface="Lato" panose="020F0502020204030203" pitchFamily="34" charset="0"/>
              </a:rPr>
              <a:t>N</a:t>
            </a:r>
            <a:r>
              <a:rPr lang="en-US" b="0" i="0" dirty="0" err="1">
                <a:solidFill>
                  <a:srgbClr val="404040"/>
                </a:solidFill>
                <a:effectLst/>
                <a:latin typeface="Lato" panose="020F0502020204030203" pitchFamily="34" charset="0"/>
              </a:rPr>
              <a:t>xM</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aij</a:t>
            </a:r>
            <a:r>
              <a:rPr lang="en-US" b="0" i="0" dirty="0">
                <a:solidFill>
                  <a:srgbClr val="404040"/>
                </a:solidFill>
                <a:effectLst/>
                <a:latin typeface="Lato" panose="020F0502020204030203" pitchFamily="34" charset="0"/>
              </a:rPr>
              <a:t>: state Si </a:t>
            </a:r>
            <a:r>
              <a:rPr lang="en-US" b="0" i="0" dirty="0">
                <a:solidFill>
                  <a:srgbClr val="404040"/>
                </a:solidFill>
                <a:effectLst/>
                <a:latin typeface="Lato" panose="020F0502020204030203" pitchFamily="34" charset="0"/>
                <a:sym typeface="Wingdings" panose="05000000000000000000" pitchFamily="2" charset="2"/>
              </a:rPr>
              <a:t> observation </a:t>
            </a:r>
            <a:r>
              <a:rPr lang="en-US" b="0" i="0" dirty="0" err="1">
                <a:solidFill>
                  <a:srgbClr val="404040"/>
                </a:solidFill>
                <a:effectLst/>
                <a:latin typeface="Lato" panose="020F0502020204030203" pitchFamily="34" charset="0"/>
                <a:sym typeface="Wingdings" panose="05000000000000000000" pitchFamily="2" charset="2"/>
              </a:rPr>
              <a:t>Mj</a:t>
            </a:r>
            <a:r>
              <a:rPr lang="en-US" b="0" i="0" dirty="0">
                <a:solidFill>
                  <a:srgbClr val="404040"/>
                </a:solidFill>
                <a:effectLst/>
                <a:latin typeface="Lato" panose="020F0502020204030203" pitchFamily="34" charset="0"/>
                <a:sym typeface="Wingdings" panose="05000000000000000000" pitchFamily="2" charset="2"/>
              </a:rPr>
              <a:t>)</a:t>
            </a:r>
            <a:endParaRPr lang="en-US" b="0" i="0" dirty="0">
              <a:solidFill>
                <a:srgbClr val="404040"/>
              </a:solidFill>
              <a:effectLst/>
              <a:latin typeface="Lato" panose="020F0502020204030203" pitchFamily="34" charset="0"/>
            </a:endParaRPr>
          </a:p>
          <a:p>
            <a:pPr algn="l">
              <a:buFont typeface="Arial" panose="020B0604020202020204" pitchFamily="34" charset="0"/>
              <a:buChar char="•"/>
            </a:pPr>
            <a:r>
              <a:rPr lang="en-US" b="0" i="1" dirty="0">
                <a:solidFill>
                  <a:srgbClr val="404040"/>
                </a:solidFill>
                <a:effectLst/>
                <a:latin typeface="Lato" panose="020F0502020204030203" pitchFamily="34" charset="0"/>
              </a:rPr>
              <a:t>Pi</a:t>
            </a:r>
            <a:r>
              <a:rPr lang="en-US" b="0" i="0" dirty="0">
                <a:solidFill>
                  <a:srgbClr val="404040"/>
                </a:solidFill>
                <a:effectLst/>
                <a:latin typeface="Lato" panose="020F0502020204030203" pitchFamily="34" charset="0"/>
              </a:rPr>
              <a:t>: Initial/ Start probability</a:t>
            </a:r>
          </a:p>
        </p:txBody>
      </p:sp>
      <p:cxnSp>
        <p:nvCxnSpPr>
          <p:cNvPr id="9" name="Straight Arrow Connector 8">
            <a:extLst>
              <a:ext uri="{FF2B5EF4-FFF2-40B4-BE49-F238E27FC236}">
                <a16:creationId xmlns:a16="http://schemas.microsoft.com/office/drawing/2014/main" id="{90747D48-3AC2-B315-DB08-65DCEF0FBAE9}"/>
              </a:ext>
            </a:extLst>
          </p:cNvPr>
          <p:cNvCxnSpPr/>
          <p:nvPr/>
        </p:nvCxnSpPr>
        <p:spPr>
          <a:xfrm>
            <a:off x="6667500" y="4800600"/>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A0CE2A-CF12-9F08-4471-EA4D4DBCFAAA}"/>
              </a:ext>
            </a:extLst>
          </p:cNvPr>
          <p:cNvCxnSpPr/>
          <p:nvPr/>
        </p:nvCxnSpPr>
        <p:spPr>
          <a:xfrm>
            <a:off x="7648575" y="4800600"/>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3DAED1-CEE7-EB63-BF59-A43F4D7FB7EA}"/>
              </a:ext>
            </a:extLst>
          </p:cNvPr>
          <p:cNvCxnSpPr/>
          <p:nvPr/>
        </p:nvCxnSpPr>
        <p:spPr>
          <a:xfrm>
            <a:off x="8601075" y="4800600"/>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1B5B85-1C71-7D6D-8FE1-3BAAC5E7D462}"/>
              </a:ext>
            </a:extLst>
          </p:cNvPr>
          <p:cNvCxnSpPr/>
          <p:nvPr/>
        </p:nvCxnSpPr>
        <p:spPr>
          <a:xfrm>
            <a:off x="9553575" y="4781550"/>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E6C791-FB1C-3018-0853-591DDB65FADE}"/>
              </a:ext>
            </a:extLst>
          </p:cNvPr>
          <p:cNvCxnSpPr>
            <a:cxnSpLocks/>
          </p:cNvCxnSpPr>
          <p:nvPr/>
        </p:nvCxnSpPr>
        <p:spPr>
          <a:xfrm>
            <a:off x="7429500" y="5000625"/>
            <a:ext cx="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A11659-330C-7D07-0094-B56C37D3C1B0}"/>
              </a:ext>
            </a:extLst>
          </p:cNvPr>
          <p:cNvCxnSpPr>
            <a:cxnSpLocks/>
          </p:cNvCxnSpPr>
          <p:nvPr/>
        </p:nvCxnSpPr>
        <p:spPr>
          <a:xfrm>
            <a:off x="8429625" y="5000624"/>
            <a:ext cx="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D63EC1-DFCB-16D1-6B04-95C4170FC401}"/>
              </a:ext>
            </a:extLst>
          </p:cNvPr>
          <p:cNvCxnSpPr>
            <a:cxnSpLocks/>
          </p:cNvCxnSpPr>
          <p:nvPr/>
        </p:nvCxnSpPr>
        <p:spPr>
          <a:xfrm>
            <a:off x="9401175" y="4976811"/>
            <a:ext cx="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33D679-3B69-F9DB-34F5-6044048A1E3A}"/>
              </a:ext>
            </a:extLst>
          </p:cNvPr>
          <p:cNvCxnSpPr>
            <a:cxnSpLocks/>
          </p:cNvCxnSpPr>
          <p:nvPr/>
        </p:nvCxnSpPr>
        <p:spPr>
          <a:xfrm>
            <a:off x="10410825" y="4976810"/>
            <a:ext cx="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99424C-05AD-9A38-C068-6B8180D39B0B}"/>
              </a:ext>
            </a:extLst>
          </p:cNvPr>
          <p:cNvCxnSpPr/>
          <p:nvPr/>
        </p:nvCxnSpPr>
        <p:spPr>
          <a:xfrm>
            <a:off x="10634659" y="4752975"/>
            <a:ext cx="523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148FB2-2280-5188-5710-2F9A079148DB}"/>
              </a:ext>
            </a:extLst>
          </p:cNvPr>
          <p:cNvSpPr txBox="1"/>
          <p:nvPr/>
        </p:nvSpPr>
        <p:spPr>
          <a:xfrm>
            <a:off x="6829428" y="4495797"/>
            <a:ext cx="352424" cy="369332"/>
          </a:xfrm>
          <a:prstGeom prst="rect">
            <a:avLst/>
          </a:prstGeom>
          <a:noFill/>
        </p:spPr>
        <p:txBody>
          <a:bodyPr wrap="square" rtlCol="0">
            <a:spAutoFit/>
          </a:bodyPr>
          <a:lstStyle/>
          <a:p>
            <a:r>
              <a:rPr lang="en-US" dirty="0"/>
              <a:t>T</a:t>
            </a:r>
          </a:p>
        </p:txBody>
      </p:sp>
      <p:sp>
        <p:nvSpPr>
          <p:cNvPr id="20" name="TextBox 19">
            <a:extLst>
              <a:ext uri="{FF2B5EF4-FFF2-40B4-BE49-F238E27FC236}">
                <a16:creationId xmlns:a16="http://schemas.microsoft.com/office/drawing/2014/main" id="{E67AB443-A9FA-E7BD-7C30-E9DEFF236845}"/>
              </a:ext>
            </a:extLst>
          </p:cNvPr>
          <p:cNvSpPr txBox="1"/>
          <p:nvPr/>
        </p:nvSpPr>
        <p:spPr>
          <a:xfrm>
            <a:off x="7734300" y="4495797"/>
            <a:ext cx="352424" cy="369332"/>
          </a:xfrm>
          <a:prstGeom prst="rect">
            <a:avLst/>
          </a:prstGeom>
          <a:noFill/>
        </p:spPr>
        <p:txBody>
          <a:bodyPr wrap="square" rtlCol="0">
            <a:spAutoFit/>
          </a:bodyPr>
          <a:lstStyle/>
          <a:p>
            <a:r>
              <a:rPr lang="en-US" dirty="0"/>
              <a:t>T</a:t>
            </a:r>
          </a:p>
        </p:txBody>
      </p:sp>
      <p:sp>
        <p:nvSpPr>
          <p:cNvPr id="21" name="TextBox 20">
            <a:extLst>
              <a:ext uri="{FF2B5EF4-FFF2-40B4-BE49-F238E27FC236}">
                <a16:creationId xmlns:a16="http://schemas.microsoft.com/office/drawing/2014/main" id="{6EE1A76C-9A93-6569-C168-3AD052B659A1}"/>
              </a:ext>
            </a:extLst>
          </p:cNvPr>
          <p:cNvSpPr txBox="1"/>
          <p:nvPr/>
        </p:nvSpPr>
        <p:spPr>
          <a:xfrm>
            <a:off x="8648702" y="4486272"/>
            <a:ext cx="352424" cy="369332"/>
          </a:xfrm>
          <a:prstGeom prst="rect">
            <a:avLst/>
          </a:prstGeom>
          <a:noFill/>
        </p:spPr>
        <p:txBody>
          <a:bodyPr wrap="square" rtlCol="0">
            <a:spAutoFit/>
          </a:bodyPr>
          <a:lstStyle/>
          <a:p>
            <a:r>
              <a:rPr lang="en-US" dirty="0"/>
              <a:t>T</a:t>
            </a:r>
          </a:p>
        </p:txBody>
      </p:sp>
      <p:sp>
        <p:nvSpPr>
          <p:cNvPr id="22" name="TextBox 21">
            <a:extLst>
              <a:ext uri="{FF2B5EF4-FFF2-40B4-BE49-F238E27FC236}">
                <a16:creationId xmlns:a16="http://schemas.microsoft.com/office/drawing/2014/main" id="{6B0E531F-DA4D-DD64-0142-716029B9408A}"/>
              </a:ext>
            </a:extLst>
          </p:cNvPr>
          <p:cNvSpPr txBox="1"/>
          <p:nvPr/>
        </p:nvSpPr>
        <p:spPr>
          <a:xfrm>
            <a:off x="9629771" y="4476747"/>
            <a:ext cx="352424" cy="369332"/>
          </a:xfrm>
          <a:prstGeom prst="rect">
            <a:avLst/>
          </a:prstGeom>
          <a:noFill/>
        </p:spPr>
        <p:txBody>
          <a:bodyPr wrap="square" rtlCol="0">
            <a:spAutoFit/>
          </a:bodyPr>
          <a:lstStyle/>
          <a:p>
            <a:r>
              <a:rPr lang="en-US" dirty="0"/>
              <a:t>T</a:t>
            </a:r>
          </a:p>
        </p:txBody>
      </p:sp>
      <p:sp>
        <p:nvSpPr>
          <p:cNvPr id="23" name="TextBox 22">
            <a:extLst>
              <a:ext uri="{FF2B5EF4-FFF2-40B4-BE49-F238E27FC236}">
                <a16:creationId xmlns:a16="http://schemas.microsoft.com/office/drawing/2014/main" id="{21AF1072-35BB-9C05-B03E-4C0A50547AE0}"/>
              </a:ext>
            </a:extLst>
          </p:cNvPr>
          <p:cNvSpPr txBox="1"/>
          <p:nvPr/>
        </p:nvSpPr>
        <p:spPr>
          <a:xfrm>
            <a:off x="10729906" y="4476747"/>
            <a:ext cx="352424" cy="369332"/>
          </a:xfrm>
          <a:prstGeom prst="rect">
            <a:avLst/>
          </a:prstGeom>
          <a:noFill/>
        </p:spPr>
        <p:txBody>
          <a:bodyPr wrap="square" rtlCol="0">
            <a:spAutoFit/>
          </a:bodyPr>
          <a:lstStyle/>
          <a:p>
            <a:r>
              <a:rPr lang="en-US" dirty="0"/>
              <a:t>T</a:t>
            </a:r>
          </a:p>
        </p:txBody>
      </p:sp>
      <p:sp>
        <p:nvSpPr>
          <p:cNvPr id="24" name="TextBox 23">
            <a:extLst>
              <a:ext uri="{FF2B5EF4-FFF2-40B4-BE49-F238E27FC236}">
                <a16:creationId xmlns:a16="http://schemas.microsoft.com/office/drawing/2014/main" id="{7BC58AE0-0A53-BBB8-0113-5055A13C7362}"/>
              </a:ext>
            </a:extLst>
          </p:cNvPr>
          <p:cNvSpPr txBox="1"/>
          <p:nvPr/>
        </p:nvSpPr>
        <p:spPr>
          <a:xfrm>
            <a:off x="7258052" y="4630208"/>
            <a:ext cx="495299" cy="369333"/>
          </a:xfrm>
          <a:prstGeom prst="rect">
            <a:avLst/>
          </a:prstGeom>
          <a:noFill/>
        </p:spPr>
        <p:txBody>
          <a:bodyPr wrap="square" rtlCol="0">
            <a:spAutoFit/>
          </a:bodyPr>
          <a:lstStyle/>
          <a:p>
            <a:r>
              <a:rPr lang="en-US" dirty="0"/>
              <a:t>Q1</a:t>
            </a:r>
          </a:p>
        </p:txBody>
      </p:sp>
      <p:sp>
        <p:nvSpPr>
          <p:cNvPr id="28" name="TextBox 27">
            <a:extLst>
              <a:ext uri="{FF2B5EF4-FFF2-40B4-BE49-F238E27FC236}">
                <a16:creationId xmlns:a16="http://schemas.microsoft.com/office/drawing/2014/main" id="{4D370D80-1287-D4C2-27A9-10FE6AD8E758}"/>
              </a:ext>
            </a:extLst>
          </p:cNvPr>
          <p:cNvSpPr txBox="1"/>
          <p:nvPr/>
        </p:nvSpPr>
        <p:spPr>
          <a:xfrm>
            <a:off x="8162926" y="4615933"/>
            <a:ext cx="495299" cy="369333"/>
          </a:xfrm>
          <a:prstGeom prst="rect">
            <a:avLst/>
          </a:prstGeom>
          <a:noFill/>
        </p:spPr>
        <p:txBody>
          <a:bodyPr wrap="square" rtlCol="0">
            <a:spAutoFit/>
          </a:bodyPr>
          <a:lstStyle/>
          <a:p>
            <a:r>
              <a:rPr lang="en-US" dirty="0"/>
              <a:t>Q2</a:t>
            </a:r>
          </a:p>
        </p:txBody>
      </p:sp>
      <p:sp>
        <p:nvSpPr>
          <p:cNvPr id="29" name="TextBox 28">
            <a:extLst>
              <a:ext uri="{FF2B5EF4-FFF2-40B4-BE49-F238E27FC236}">
                <a16:creationId xmlns:a16="http://schemas.microsoft.com/office/drawing/2014/main" id="{B0747198-F8A7-9674-E03B-3A2426A32E60}"/>
              </a:ext>
            </a:extLst>
          </p:cNvPr>
          <p:cNvSpPr txBox="1"/>
          <p:nvPr/>
        </p:nvSpPr>
        <p:spPr>
          <a:xfrm>
            <a:off x="8229604" y="4596884"/>
            <a:ext cx="419098" cy="369332"/>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id="{0B9C80C5-04EF-E878-1527-15C9959DFC8B}"/>
              </a:ext>
            </a:extLst>
          </p:cNvPr>
          <p:cNvSpPr txBox="1"/>
          <p:nvPr/>
        </p:nvSpPr>
        <p:spPr>
          <a:xfrm>
            <a:off x="9153523" y="4568309"/>
            <a:ext cx="476247" cy="369332"/>
          </a:xfrm>
          <a:prstGeom prst="rect">
            <a:avLst/>
          </a:prstGeom>
          <a:noFill/>
        </p:spPr>
        <p:txBody>
          <a:bodyPr wrap="square" rtlCol="0">
            <a:spAutoFit/>
          </a:bodyPr>
          <a:lstStyle/>
          <a:p>
            <a:r>
              <a:rPr lang="en-US" dirty="0"/>
              <a:t>Q3</a:t>
            </a:r>
          </a:p>
        </p:txBody>
      </p:sp>
      <p:sp>
        <p:nvSpPr>
          <p:cNvPr id="31" name="TextBox 30">
            <a:extLst>
              <a:ext uri="{FF2B5EF4-FFF2-40B4-BE49-F238E27FC236}">
                <a16:creationId xmlns:a16="http://schemas.microsoft.com/office/drawing/2014/main" id="{1CD555B4-14EC-0A5C-1656-93DE72AF9C72}"/>
              </a:ext>
            </a:extLst>
          </p:cNvPr>
          <p:cNvSpPr txBox="1"/>
          <p:nvPr/>
        </p:nvSpPr>
        <p:spPr>
          <a:xfrm>
            <a:off x="10125075" y="4596884"/>
            <a:ext cx="509576" cy="369330"/>
          </a:xfrm>
          <a:prstGeom prst="rect">
            <a:avLst/>
          </a:prstGeom>
          <a:noFill/>
        </p:spPr>
        <p:txBody>
          <a:bodyPr wrap="square" rtlCol="0">
            <a:spAutoFit/>
          </a:bodyPr>
          <a:lstStyle/>
          <a:p>
            <a:r>
              <a:rPr lang="en-US" dirty="0"/>
              <a:t>Qt</a:t>
            </a:r>
          </a:p>
        </p:txBody>
      </p:sp>
      <p:sp>
        <p:nvSpPr>
          <p:cNvPr id="32" name="TextBox 31">
            <a:extLst>
              <a:ext uri="{FF2B5EF4-FFF2-40B4-BE49-F238E27FC236}">
                <a16:creationId xmlns:a16="http://schemas.microsoft.com/office/drawing/2014/main" id="{F3FA30F8-AD3B-DDF2-A749-EEA5E920D1EF}"/>
              </a:ext>
            </a:extLst>
          </p:cNvPr>
          <p:cNvSpPr txBox="1"/>
          <p:nvPr/>
        </p:nvSpPr>
        <p:spPr>
          <a:xfrm>
            <a:off x="7239001" y="5467350"/>
            <a:ext cx="495299" cy="369333"/>
          </a:xfrm>
          <a:prstGeom prst="rect">
            <a:avLst/>
          </a:prstGeom>
          <a:noFill/>
        </p:spPr>
        <p:txBody>
          <a:bodyPr wrap="square" rtlCol="0">
            <a:spAutoFit/>
          </a:bodyPr>
          <a:lstStyle/>
          <a:p>
            <a:r>
              <a:rPr lang="en-US" dirty="0"/>
              <a:t>O1</a:t>
            </a:r>
          </a:p>
        </p:txBody>
      </p:sp>
      <p:sp>
        <p:nvSpPr>
          <p:cNvPr id="33" name="TextBox 32">
            <a:extLst>
              <a:ext uri="{FF2B5EF4-FFF2-40B4-BE49-F238E27FC236}">
                <a16:creationId xmlns:a16="http://schemas.microsoft.com/office/drawing/2014/main" id="{6F0B7410-86AC-0B2B-E052-4AD8C1D3FB3C}"/>
              </a:ext>
            </a:extLst>
          </p:cNvPr>
          <p:cNvSpPr txBox="1"/>
          <p:nvPr/>
        </p:nvSpPr>
        <p:spPr>
          <a:xfrm>
            <a:off x="8210550" y="5461516"/>
            <a:ext cx="495299" cy="369333"/>
          </a:xfrm>
          <a:prstGeom prst="rect">
            <a:avLst/>
          </a:prstGeom>
          <a:noFill/>
        </p:spPr>
        <p:txBody>
          <a:bodyPr wrap="square" rtlCol="0">
            <a:spAutoFit/>
          </a:bodyPr>
          <a:lstStyle/>
          <a:p>
            <a:r>
              <a:rPr lang="en-US" dirty="0"/>
              <a:t>O2</a:t>
            </a:r>
          </a:p>
        </p:txBody>
      </p:sp>
      <p:sp>
        <p:nvSpPr>
          <p:cNvPr id="34" name="TextBox 33">
            <a:extLst>
              <a:ext uri="{FF2B5EF4-FFF2-40B4-BE49-F238E27FC236}">
                <a16:creationId xmlns:a16="http://schemas.microsoft.com/office/drawing/2014/main" id="{4FB8A191-9A31-31C8-2B7A-534BBC69333F}"/>
              </a:ext>
            </a:extLst>
          </p:cNvPr>
          <p:cNvSpPr txBox="1"/>
          <p:nvPr/>
        </p:nvSpPr>
        <p:spPr>
          <a:xfrm>
            <a:off x="9143996" y="5509992"/>
            <a:ext cx="495299" cy="369333"/>
          </a:xfrm>
          <a:prstGeom prst="rect">
            <a:avLst/>
          </a:prstGeom>
          <a:noFill/>
        </p:spPr>
        <p:txBody>
          <a:bodyPr wrap="square" rtlCol="0">
            <a:spAutoFit/>
          </a:bodyPr>
          <a:lstStyle/>
          <a:p>
            <a:r>
              <a:rPr lang="en-US" dirty="0"/>
              <a:t>O3</a:t>
            </a:r>
          </a:p>
        </p:txBody>
      </p:sp>
      <p:sp>
        <p:nvSpPr>
          <p:cNvPr id="35" name="TextBox 34">
            <a:extLst>
              <a:ext uri="{FF2B5EF4-FFF2-40B4-BE49-F238E27FC236}">
                <a16:creationId xmlns:a16="http://schemas.microsoft.com/office/drawing/2014/main" id="{18B36C66-F8A7-6438-8E0A-5FCAD0AE2FD2}"/>
              </a:ext>
            </a:extLst>
          </p:cNvPr>
          <p:cNvSpPr txBox="1"/>
          <p:nvPr/>
        </p:nvSpPr>
        <p:spPr>
          <a:xfrm>
            <a:off x="10172689" y="5498736"/>
            <a:ext cx="495299" cy="369333"/>
          </a:xfrm>
          <a:prstGeom prst="rect">
            <a:avLst/>
          </a:prstGeom>
          <a:noFill/>
        </p:spPr>
        <p:txBody>
          <a:bodyPr wrap="square" rtlCol="0">
            <a:spAutoFit/>
          </a:bodyPr>
          <a:lstStyle/>
          <a:p>
            <a:r>
              <a:rPr lang="en-US" dirty="0" err="1"/>
              <a:t>Ot</a:t>
            </a:r>
            <a:endParaRPr lang="en-US" dirty="0"/>
          </a:p>
        </p:txBody>
      </p:sp>
      <p:sp>
        <p:nvSpPr>
          <p:cNvPr id="36" name="TextBox 35">
            <a:extLst>
              <a:ext uri="{FF2B5EF4-FFF2-40B4-BE49-F238E27FC236}">
                <a16:creationId xmlns:a16="http://schemas.microsoft.com/office/drawing/2014/main" id="{571F0425-71BE-C574-8BF2-638728E79A2A}"/>
              </a:ext>
            </a:extLst>
          </p:cNvPr>
          <p:cNvSpPr txBox="1"/>
          <p:nvPr/>
        </p:nvSpPr>
        <p:spPr>
          <a:xfrm>
            <a:off x="7115178" y="5033430"/>
            <a:ext cx="352424" cy="369332"/>
          </a:xfrm>
          <a:prstGeom prst="rect">
            <a:avLst/>
          </a:prstGeom>
          <a:noFill/>
        </p:spPr>
        <p:txBody>
          <a:bodyPr wrap="square" rtlCol="0">
            <a:spAutoFit/>
          </a:bodyPr>
          <a:lstStyle/>
          <a:p>
            <a:r>
              <a:rPr lang="en-US" dirty="0"/>
              <a:t>E</a:t>
            </a:r>
          </a:p>
        </p:txBody>
      </p:sp>
      <p:sp>
        <p:nvSpPr>
          <p:cNvPr id="37" name="TextBox 36">
            <a:extLst>
              <a:ext uri="{FF2B5EF4-FFF2-40B4-BE49-F238E27FC236}">
                <a16:creationId xmlns:a16="http://schemas.microsoft.com/office/drawing/2014/main" id="{F850572B-0757-A394-C12A-C0963571BF02}"/>
              </a:ext>
            </a:extLst>
          </p:cNvPr>
          <p:cNvSpPr txBox="1"/>
          <p:nvPr/>
        </p:nvSpPr>
        <p:spPr>
          <a:xfrm>
            <a:off x="8120066" y="5033430"/>
            <a:ext cx="352424" cy="369332"/>
          </a:xfrm>
          <a:prstGeom prst="rect">
            <a:avLst/>
          </a:prstGeom>
          <a:noFill/>
        </p:spPr>
        <p:txBody>
          <a:bodyPr wrap="square" rtlCol="0">
            <a:spAutoFit/>
          </a:bodyPr>
          <a:lstStyle/>
          <a:p>
            <a:r>
              <a:rPr lang="en-US" dirty="0"/>
              <a:t>E</a:t>
            </a:r>
          </a:p>
        </p:txBody>
      </p:sp>
      <p:sp>
        <p:nvSpPr>
          <p:cNvPr id="38" name="TextBox 37">
            <a:extLst>
              <a:ext uri="{FF2B5EF4-FFF2-40B4-BE49-F238E27FC236}">
                <a16:creationId xmlns:a16="http://schemas.microsoft.com/office/drawing/2014/main" id="{50A30903-0718-FF75-210F-6A131D9F754B}"/>
              </a:ext>
            </a:extLst>
          </p:cNvPr>
          <p:cNvSpPr txBox="1"/>
          <p:nvPr/>
        </p:nvSpPr>
        <p:spPr>
          <a:xfrm>
            <a:off x="9115429" y="5014507"/>
            <a:ext cx="352424" cy="369332"/>
          </a:xfrm>
          <a:prstGeom prst="rect">
            <a:avLst/>
          </a:prstGeom>
          <a:noFill/>
        </p:spPr>
        <p:txBody>
          <a:bodyPr wrap="square" rtlCol="0">
            <a:spAutoFit/>
          </a:bodyPr>
          <a:lstStyle/>
          <a:p>
            <a:r>
              <a:rPr lang="en-US" dirty="0"/>
              <a:t>E</a:t>
            </a:r>
          </a:p>
        </p:txBody>
      </p:sp>
      <p:sp>
        <p:nvSpPr>
          <p:cNvPr id="39" name="TextBox 38">
            <a:extLst>
              <a:ext uri="{FF2B5EF4-FFF2-40B4-BE49-F238E27FC236}">
                <a16:creationId xmlns:a16="http://schemas.microsoft.com/office/drawing/2014/main" id="{8E9F01C6-442D-1DFC-EF45-E0399D459DC4}"/>
              </a:ext>
            </a:extLst>
          </p:cNvPr>
          <p:cNvSpPr txBox="1"/>
          <p:nvPr/>
        </p:nvSpPr>
        <p:spPr>
          <a:xfrm>
            <a:off x="10144125" y="5068370"/>
            <a:ext cx="352424" cy="369332"/>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43604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C577-1066-E083-F55D-F29077639D35}"/>
              </a:ext>
            </a:extLst>
          </p:cNvPr>
          <p:cNvSpPr>
            <a:spLocks noGrp="1"/>
          </p:cNvSpPr>
          <p:nvPr>
            <p:ph type="title"/>
          </p:nvPr>
        </p:nvSpPr>
        <p:spPr/>
        <p:txBody>
          <a:bodyPr/>
          <a:lstStyle/>
          <a:p>
            <a:r>
              <a:rPr lang="en-US" dirty="0"/>
              <a:t>I. Hidden Markov Model</a:t>
            </a:r>
          </a:p>
        </p:txBody>
      </p:sp>
      <p:sp>
        <p:nvSpPr>
          <p:cNvPr id="3" name="Content Placeholder 2">
            <a:extLst>
              <a:ext uri="{FF2B5EF4-FFF2-40B4-BE49-F238E27FC236}">
                <a16:creationId xmlns:a16="http://schemas.microsoft.com/office/drawing/2014/main" id="{BCAE5401-5B0B-B574-476A-479C846068C9}"/>
              </a:ext>
            </a:extLst>
          </p:cNvPr>
          <p:cNvSpPr>
            <a:spLocks noGrp="1"/>
          </p:cNvSpPr>
          <p:nvPr>
            <p:ph idx="1"/>
          </p:nvPr>
        </p:nvSpPr>
        <p:spPr/>
        <p:txBody>
          <a:bodyPr/>
          <a:lstStyle/>
          <a:p>
            <a:pPr marL="457200" lvl="1" indent="0">
              <a:buNone/>
            </a:pPr>
            <a:r>
              <a:rPr lang="en-US" dirty="0">
                <a:solidFill>
                  <a:srgbClr val="202122"/>
                </a:solidFill>
                <a:latin typeface="Arial" panose="020B0604020202020204" pitchFamily="34" charset="0"/>
              </a:rPr>
              <a:t>2.</a:t>
            </a:r>
            <a:r>
              <a:rPr lang="en-US" b="0" i="0" dirty="0">
                <a:solidFill>
                  <a:srgbClr val="202122"/>
                </a:solidFill>
                <a:effectLst/>
                <a:latin typeface="Arial" panose="020B0604020202020204" pitchFamily="34" charset="0"/>
              </a:rPr>
              <a:t> </a:t>
            </a:r>
            <a:r>
              <a:rPr lang="en-US" sz="1700" dirty="0"/>
              <a:t>Example</a:t>
            </a:r>
          </a:p>
          <a:p>
            <a:pPr lvl="1"/>
            <a:r>
              <a:rPr lang="en-US" b="0" i="0" dirty="0">
                <a:solidFill>
                  <a:srgbClr val="202122"/>
                </a:solidFill>
                <a:effectLst/>
                <a:latin typeface="Arial" panose="020B0604020202020204" pitchFamily="34" charset="0"/>
              </a:rPr>
              <a:t>Consider two friends, Alice and Bob, who live far apart from each other and who talk together daily over the telephone about what they did that day. Bob is only interested in three activities: walking in the park, shopping, and cleaning his apartment. The choice of what to do is determined exclusively by the weather on a given day. Alice has no definite information about the weather, but she knows general trends. Based on what Bob tells her he did each day, Alice tries to guess what the weather must have been like.</a:t>
            </a:r>
            <a:endParaRPr lang="en-US" dirty="0"/>
          </a:p>
        </p:txBody>
      </p:sp>
    </p:spTree>
    <p:extLst>
      <p:ext uri="{BB962C8B-B14F-4D97-AF65-F5344CB8AC3E}">
        <p14:creationId xmlns:p14="http://schemas.microsoft.com/office/powerpoint/2010/main" val="264012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FD8D-B7C4-C8F2-815E-60DA0636EE14}"/>
              </a:ext>
            </a:extLst>
          </p:cNvPr>
          <p:cNvSpPr>
            <a:spLocks noGrp="1"/>
          </p:cNvSpPr>
          <p:nvPr>
            <p:ph type="title"/>
          </p:nvPr>
        </p:nvSpPr>
        <p:spPr/>
        <p:txBody>
          <a:bodyPr/>
          <a:lstStyle/>
          <a:p>
            <a:r>
              <a:rPr lang="en-US" dirty="0"/>
              <a:t>I. Hidden Markov Model</a:t>
            </a:r>
          </a:p>
        </p:txBody>
      </p:sp>
      <p:sp>
        <p:nvSpPr>
          <p:cNvPr id="4" name="Text Placeholder 3">
            <a:extLst>
              <a:ext uri="{FF2B5EF4-FFF2-40B4-BE49-F238E27FC236}">
                <a16:creationId xmlns:a16="http://schemas.microsoft.com/office/drawing/2014/main" id="{41D6BBD2-FC64-F30A-105D-A9FE0BF9B91B}"/>
              </a:ext>
            </a:extLst>
          </p:cNvPr>
          <p:cNvSpPr>
            <a:spLocks noGrp="1"/>
          </p:cNvSpPr>
          <p:nvPr>
            <p:ph type="body" sz="half" idx="2"/>
          </p:nvPr>
        </p:nvSpPr>
        <p:spPr/>
        <p:txBody>
          <a:bodyPr/>
          <a:lstStyle/>
          <a:p>
            <a:pPr algn="l"/>
            <a:r>
              <a:rPr lang="en-US" dirty="0"/>
              <a:t>1. Basic concept:</a:t>
            </a:r>
          </a:p>
          <a:p>
            <a:pPr marL="285750" indent="-285750" algn="l">
              <a:buFontTx/>
              <a:buChar char="-"/>
            </a:pPr>
            <a:r>
              <a:rPr lang="en-US" dirty="0"/>
              <a:t>State (aka hidden state in HMM): state of Markov chain at time t, </a:t>
            </a:r>
            <a:r>
              <a:rPr lang="en-US" b="1" dirty="0"/>
              <a:t>be hidden.</a:t>
            </a:r>
            <a:endParaRPr lang="en-US" dirty="0"/>
          </a:p>
          <a:p>
            <a:pPr marL="285750" indent="-285750" algn="l">
              <a:buFontTx/>
              <a:buChar char="-"/>
            </a:pPr>
            <a:r>
              <a:rPr lang="en-US" dirty="0"/>
              <a:t>Observations: can be observed and recorded, be relative with states at time t by emission probability</a:t>
            </a:r>
          </a:p>
        </p:txBody>
      </p:sp>
      <p:pic>
        <p:nvPicPr>
          <p:cNvPr id="5" name="Content Placeholder 4">
            <a:extLst>
              <a:ext uri="{FF2B5EF4-FFF2-40B4-BE49-F238E27FC236}">
                <a16:creationId xmlns:a16="http://schemas.microsoft.com/office/drawing/2014/main" id="{172917B0-F111-7A4D-331C-5C63590AF9F7}"/>
              </a:ext>
            </a:extLst>
          </p:cNvPr>
          <p:cNvPicPr>
            <a:picLocks noGrp="1" noChangeAspect="1"/>
          </p:cNvPicPr>
          <p:nvPr>
            <p:ph idx="1"/>
          </p:nvPr>
        </p:nvPicPr>
        <p:blipFill>
          <a:blip r:embed="rId2"/>
          <a:stretch>
            <a:fillRect/>
          </a:stretch>
        </p:blipFill>
        <p:spPr>
          <a:xfrm>
            <a:off x="5026818" y="1028700"/>
            <a:ext cx="6498432" cy="4367022"/>
          </a:xfrm>
          <a:prstGeom prst="rect">
            <a:avLst/>
          </a:prstGeom>
        </p:spPr>
      </p:pic>
    </p:spTree>
    <p:extLst>
      <p:ext uri="{BB962C8B-B14F-4D97-AF65-F5344CB8AC3E}">
        <p14:creationId xmlns:p14="http://schemas.microsoft.com/office/powerpoint/2010/main" val="232815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FD8D-B7C4-C8F2-815E-60DA0636EE14}"/>
              </a:ext>
            </a:extLst>
          </p:cNvPr>
          <p:cNvSpPr>
            <a:spLocks noGrp="1"/>
          </p:cNvSpPr>
          <p:nvPr>
            <p:ph type="title"/>
          </p:nvPr>
        </p:nvSpPr>
        <p:spPr/>
        <p:txBody>
          <a:bodyPr/>
          <a:lstStyle/>
          <a:p>
            <a:r>
              <a:rPr lang="en-US" dirty="0"/>
              <a:t>I. Hidden Markov Model</a:t>
            </a:r>
          </a:p>
        </p:txBody>
      </p:sp>
      <p:sp>
        <p:nvSpPr>
          <p:cNvPr id="4" name="Text Placeholder 3">
            <a:extLst>
              <a:ext uri="{FF2B5EF4-FFF2-40B4-BE49-F238E27FC236}">
                <a16:creationId xmlns:a16="http://schemas.microsoft.com/office/drawing/2014/main" id="{41D6BBD2-FC64-F30A-105D-A9FE0BF9B91B}"/>
              </a:ext>
            </a:extLst>
          </p:cNvPr>
          <p:cNvSpPr>
            <a:spLocks noGrp="1"/>
          </p:cNvSpPr>
          <p:nvPr>
            <p:ph type="body" sz="half" idx="2"/>
          </p:nvPr>
        </p:nvSpPr>
        <p:spPr/>
        <p:txBody>
          <a:bodyPr/>
          <a:lstStyle/>
          <a:p>
            <a:pPr marL="0" indent="0" algn="l">
              <a:buNone/>
            </a:pPr>
            <a:r>
              <a:rPr lang="en-US" dirty="0"/>
              <a:t> 1. </a:t>
            </a:r>
            <a:r>
              <a:rPr lang="en-US" dirty="0">
                <a:hlinkClick r:id="rId2"/>
              </a:rPr>
              <a:t>Basic Concept</a:t>
            </a:r>
            <a:endParaRPr lang="en-US" dirty="0"/>
          </a:p>
          <a:p>
            <a:pPr marL="285750" indent="-285750" algn="l">
              <a:buFontTx/>
              <a:buChar char="-"/>
            </a:pPr>
            <a:r>
              <a:rPr lang="en-US" dirty="0"/>
              <a:t>State (aka hidden state in HMM): state of Markov chain at time t, </a:t>
            </a:r>
            <a:r>
              <a:rPr lang="en-US" b="1" dirty="0"/>
              <a:t>be hidden.</a:t>
            </a:r>
            <a:endParaRPr lang="en-US" dirty="0"/>
          </a:p>
          <a:p>
            <a:pPr marL="285750" indent="-285750" algn="l">
              <a:buFontTx/>
              <a:buChar char="-"/>
            </a:pPr>
            <a:r>
              <a:rPr lang="en-US" dirty="0"/>
              <a:t>Observations: can be observed and recorded, be relative with states at time t</a:t>
            </a:r>
          </a:p>
          <a:p>
            <a:pPr marL="285750" indent="-285750" algn="l">
              <a:buFontTx/>
              <a:buChar char="-"/>
            </a:pPr>
            <a:endParaRPr lang="en-US" dirty="0"/>
          </a:p>
        </p:txBody>
      </p:sp>
      <p:pic>
        <p:nvPicPr>
          <p:cNvPr id="7" name="Content Placeholder 6">
            <a:extLst>
              <a:ext uri="{FF2B5EF4-FFF2-40B4-BE49-F238E27FC236}">
                <a16:creationId xmlns:a16="http://schemas.microsoft.com/office/drawing/2014/main" id="{5BE69D9E-88AA-8857-6387-DC44E312DF4C}"/>
              </a:ext>
            </a:extLst>
          </p:cNvPr>
          <p:cNvPicPr>
            <a:picLocks noGrp="1" noChangeAspect="1"/>
          </p:cNvPicPr>
          <p:nvPr>
            <p:ph idx="1"/>
          </p:nvPr>
        </p:nvPicPr>
        <p:blipFill>
          <a:blip r:embed="rId3"/>
          <a:stretch>
            <a:fillRect/>
          </a:stretch>
        </p:blipFill>
        <p:spPr>
          <a:xfrm>
            <a:off x="5085347" y="1047750"/>
            <a:ext cx="6258927" cy="4857827"/>
          </a:xfrm>
          <a:prstGeom prst="rect">
            <a:avLst/>
          </a:prstGeom>
        </p:spPr>
      </p:pic>
    </p:spTree>
    <p:extLst>
      <p:ext uri="{BB962C8B-B14F-4D97-AF65-F5344CB8AC3E}">
        <p14:creationId xmlns:p14="http://schemas.microsoft.com/office/powerpoint/2010/main" val="3680980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C577-1066-E083-F55D-F29077639D35}"/>
              </a:ext>
            </a:extLst>
          </p:cNvPr>
          <p:cNvSpPr>
            <a:spLocks noGrp="1"/>
          </p:cNvSpPr>
          <p:nvPr>
            <p:ph type="title"/>
          </p:nvPr>
        </p:nvSpPr>
        <p:spPr/>
        <p:txBody>
          <a:bodyPr/>
          <a:lstStyle/>
          <a:p>
            <a:r>
              <a:rPr lang="en-US" dirty="0"/>
              <a:t>I. Hidden Markov Model</a:t>
            </a:r>
          </a:p>
        </p:txBody>
      </p:sp>
      <p:sp>
        <p:nvSpPr>
          <p:cNvPr id="3" name="Content Placeholder 2">
            <a:extLst>
              <a:ext uri="{FF2B5EF4-FFF2-40B4-BE49-F238E27FC236}">
                <a16:creationId xmlns:a16="http://schemas.microsoft.com/office/drawing/2014/main" id="{BCAE5401-5B0B-B574-476A-479C846068C9}"/>
              </a:ext>
            </a:extLst>
          </p:cNvPr>
          <p:cNvSpPr>
            <a:spLocks noGrp="1"/>
          </p:cNvSpPr>
          <p:nvPr>
            <p:ph idx="1"/>
          </p:nvPr>
        </p:nvSpPr>
        <p:spPr/>
        <p:txBody>
          <a:bodyPr/>
          <a:lstStyle/>
          <a:p>
            <a:pPr marL="457200" lvl="1" indent="0">
              <a:buNone/>
            </a:pPr>
            <a:r>
              <a:rPr lang="en-US" dirty="0"/>
              <a:t>2. </a:t>
            </a:r>
            <a:r>
              <a:rPr lang="en-US" dirty="0">
                <a:hlinkClick r:id="rId2"/>
              </a:rPr>
              <a:t>Type of algorithms</a:t>
            </a:r>
            <a:endParaRPr lang="en-US" dirty="0"/>
          </a:p>
          <a:p>
            <a:pPr lvl="1">
              <a:buFontTx/>
              <a:buChar char="-"/>
            </a:pPr>
            <a:r>
              <a:rPr lang="en-US" dirty="0"/>
              <a:t>Forward algorithm: </a:t>
            </a:r>
            <a:r>
              <a:rPr lang="en-US" b="0" i="0" dirty="0">
                <a:solidFill>
                  <a:srgbClr val="404040"/>
                </a:solidFill>
                <a:effectLst/>
                <a:latin typeface="Lato" panose="020F0502020204030203" pitchFamily="34" charset="0"/>
              </a:rPr>
              <a:t>find the </a:t>
            </a:r>
            <a:r>
              <a:rPr lang="en-US" b="0" i="0" dirty="0">
                <a:solidFill>
                  <a:srgbClr val="FF0000"/>
                </a:solidFill>
                <a:effectLst/>
                <a:latin typeface="Lato" panose="020F0502020204030203" pitchFamily="34" charset="0"/>
              </a:rPr>
              <a:t>probability</a:t>
            </a:r>
            <a:r>
              <a:rPr lang="en-US" b="0" i="0" dirty="0">
                <a:solidFill>
                  <a:srgbClr val="404040"/>
                </a:solidFill>
                <a:effectLst/>
                <a:latin typeface="Lato" panose="020F0502020204030203" pitchFamily="34" charset="0"/>
              </a:rPr>
              <a:t> of </a:t>
            </a:r>
            <a:r>
              <a:rPr lang="en-US" b="0" i="0" dirty="0" err="1">
                <a:solidFill>
                  <a:srgbClr val="404040"/>
                </a:solidFill>
                <a:effectLst/>
                <a:latin typeface="Lato" panose="020F0502020204030203" pitchFamily="34" charset="0"/>
              </a:rPr>
              <a:t>occurence</a:t>
            </a:r>
            <a:r>
              <a:rPr lang="en-US" b="0" i="0" dirty="0">
                <a:solidFill>
                  <a:srgbClr val="404040"/>
                </a:solidFill>
                <a:effectLst/>
                <a:latin typeface="Lato" panose="020F0502020204030203" pitchFamily="34" charset="0"/>
              </a:rPr>
              <a:t> of an observation </a:t>
            </a:r>
            <a:r>
              <a:rPr lang="en-US" b="0" i="0" dirty="0">
                <a:solidFill>
                  <a:srgbClr val="FF0000"/>
                </a:solidFill>
                <a:effectLst/>
                <a:latin typeface="Lato" panose="020F0502020204030203" pitchFamily="34" charset="0"/>
              </a:rPr>
              <a:t>sequence.</a:t>
            </a:r>
          </a:p>
          <a:p>
            <a:pPr lvl="1">
              <a:buFontTx/>
              <a:buChar char="-"/>
            </a:pPr>
            <a:r>
              <a:rPr lang="en-US" dirty="0"/>
              <a:t>Viterbi algorithm: </a:t>
            </a:r>
            <a:r>
              <a:rPr lang="en-US" b="0" i="0" dirty="0">
                <a:solidFill>
                  <a:srgbClr val="404040"/>
                </a:solidFill>
                <a:effectLst/>
                <a:latin typeface="Lato" panose="020F0502020204030203" pitchFamily="34" charset="0"/>
              </a:rPr>
              <a:t>finds the </a:t>
            </a:r>
            <a:r>
              <a:rPr lang="en-US" b="0" i="0" dirty="0">
                <a:solidFill>
                  <a:srgbClr val="FF0000"/>
                </a:solidFill>
                <a:effectLst/>
                <a:latin typeface="Lato" panose="020F0502020204030203" pitchFamily="34" charset="0"/>
              </a:rPr>
              <a:t>most probable </a:t>
            </a:r>
            <a:r>
              <a:rPr lang="en-US" b="0" i="0" dirty="0">
                <a:solidFill>
                  <a:srgbClr val="404040"/>
                </a:solidFill>
                <a:effectLst/>
                <a:latin typeface="Lato" panose="020F0502020204030203" pitchFamily="34" charset="0"/>
              </a:rPr>
              <a:t>sequence of </a:t>
            </a:r>
            <a:r>
              <a:rPr lang="en-US" b="0" i="0" dirty="0">
                <a:solidFill>
                  <a:srgbClr val="FF0000"/>
                </a:solidFill>
                <a:effectLst/>
                <a:latin typeface="Lato" panose="020F0502020204030203" pitchFamily="34" charset="0"/>
              </a:rPr>
              <a:t>states </a:t>
            </a:r>
            <a:r>
              <a:rPr lang="en-US" b="0" i="0" dirty="0">
                <a:solidFill>
                  <a:srgbClr val="404040"/>
                </a:solidFill>
                <a:effectLst/>
                <a:latin typeface="Lato" panose="020F0502020204030203" pitchFamily="34" charset="0"/>
              </a:rPr>
              <a:t> for a given sequence of observations.</a:t>
            </a:r>
          </a:p>
          <a:p>
            <a:pPr lvl="1">
              <a:buFontTx/>
              <a:buChar char="-"/>
            </a:pPr>
            <a:r>
              <a:rPr lang="en-US" i="0" dirty="0">
                <a:solidFill>
                  <a:srgbClr val="404040"/>
                </a:solidFill>
                <a:effectLst/>
              </a:rPr>
              <a:t>Baum-welch algorithm: </a:t>
            </a:r>
            <a:r>
              <a:rPr lang="en-US" b="0" i="0" dirty="0">
                <a:solidFill>
                  <a:srgbClr val="404040"/>
                </a:solidFill>
                <a:effectLst/>
                <a:latin typeface="Lato" panose="020F0502020204030203" pitchFamily="34" charset="0"/>
              </a:rPr>
              <a:t>finds the </a:t>
            </a:r>
            <a:r>
              <a:rPr lang="en-US" b="0" i="0" dirty="0">
                <a:solidFill>
                  <a:srgbClr val="FF0000"/>
                </a:solidFill>
                <a:effectLst/>
                <a:latin typeface="Lato" panose="020F0502020204030203" pitchFamily="34" charset="0"/>
              </a:rPr>
              <a:t>emission, start and transition probabilities </a:t>
            </a:r>
            <a:r>
              <a:rPr lang="en-US" b="0" i="0" dirty="0">
                <a:solidFill>
                  <a:srgbClr val="404040"/>
                </a:solidFill>
                <a:effectLst/>
                <a:latin typeface="Lato" panose="020F0502020204030203" pitchFamily="34" charset="0"/>
              </a:rPr>
              <a:t>most fits the data training.</a:t>
            </a:r>
            <a:endParaRPr lang="en-US" i="0" dirty="0">
              <a:solidFill>
                <a:srgbClr val="404040"/>
              </a:solidFill>
              <a:effectLst/>
            </a:endParaRPr>
          </a:p>
          <a:p>
            <a:pPr lvl="1">
              <a:buFontTx/>
              <a:buChar char="-"/>
            </a:pPr>
            <a:endParaRPr lang="en-US" dirty="0">
              <a:solidFill>
                <a:srgbClr val="FF0000"/>
              </a:solidFill>
            </a:endParaRPr>
          </a:p>
        </p:txBody>
      </p:sp>
    </p:spTree>
    <p:extLst>
      <p:ext uri="{BB962C8B-B14F-4D97-AF65-F5344CB8AC3E}">
        <p14:creationId xmlns:p14="http://schemas.microsoft.com/office/powerpoint/2010/main" val="262938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BA7E-5DD4-8259-5D1A-2689A926622F}"/>
              </a:ext>
            </a:extLst>
          </p:cNvPr>
          <p:cNvSpPr>
            <a:spLocks noGrp="1"/>
          </p:cNvSpPr>
          <p:nvPr>
            <p:ph type="title"/>
          </p:nvPr>
        </p:nvSpPr>
        <p:spPr/>
        <p:txBody>
          <a:bodyPr/>
          <a:lstStyle/>
          <a:p>
            <a:r>
              <a:rPr lang="en-US" dirty="0"/>
              <a:t>II. Application in Fraud Detection</a:t>
            </a:r>
          </a:p>
        </p:txBody>
      </p:sp>
      <p:sp>
        <p:nvSpPr>
          <p:cNvPr id="3" name="Content Placeholder 2">
            <a:extLst>
              <a:ext uri="{FF2B5EF4-FFF2-40B4-BE49-F238E27FC236}">
                <a16:creationId xmlns:a16="http://schemas.microsoft.com/office/drawing/2014/main" id="{9450867B-290C-9F97-DC1E-328E833E2ADD}"/>
              </a:ext>
            </a:extLst>
          </p:cNvPr>
          <p:cNvSpPr>
            <a:spLocks noGrp="1"/>
          </p:cNvSpPr>
          <p:nvPr>
            <p:ph idx="1"/>
          </p:nvPr>
        </p:nvSpPr>
        <p:spPr/>
        <p:txBody>
          <a:bodyPr>
            <a:normAutofit fontScale="92500" lnSpcReduction="10000"/>
          </a:bodyPr>
          <a:lstStyle/>
          <a:p>
            <a:pPr marL="0" indent="0">
              <a:buNone/>
            </a:pPr>
            <a:r>
              <a:rPr lang="en-US" dirty="0"/>
              <a:t>1. Fraud Detection Concept</a:t>
            </a:r>
          </a:p>
          <a:p>
            <a:r>
              <a:rPr lang="en-US" dirty="0"/>
              <a:t>Many different types of fraud transaction, little percentage of fraud in total.</a:t>
            </a:r>
          </a:p>
          <a:p>
            <a:r>
              <a:rPr lang="en-US" dirty="0"/>
              <a:t>Using supervised learning is not efficient, as:</a:t>
            </a:r>
          </a:p>
          <a:p>
            <a:pPr lvl="1"/>
            <a:r>
              <a:rPr lang="en-US" dirty="0"/>
              <a:t>Need to label fraud transaction by hand.</a:t>
            </a:r>
          </a:p>
          <a:p>
            <a:pPr lvl="1"/>
            <a:r>
              <a:rPr lang="en-US" dirty="0"/>
              <a:t>Imbalanced data</a:t>
            </a:r>
          </a:p>
          <a:p>
            <a:pPr lvl="1"/>
            <a:r>
              <a:rPr lang="en-US" dirty="0"/>
              <a:t>Model can’t learn from new types of fraud </a:t>
            </a:r>
          </a:p>
          <a:p>
            <a:pPr marL="457200" lvl="1" indent="0">
              <a:buNone/>
            </a:pPr>
            <a:r>
              <a:rPr lang="en-US" dirty="0">
                <a:sym typeface="Wingdings" panose="05000000000000000000" pitchFamily="2" charset="2"/>
              </a:rPr>
              <a:t> </a:t>
            </a:r>
            <a:r>
              <a:rPr lang="en-US" dirty="0">
                <a:highlight>
                  <a:srgbClr val="FFFF00"/>
                </a:highlight>
                <a:sym typeface="Wingdings" panose="05000000000000000000" pitchFamily="2" charset="2"/>
              </a:rPr>
              <a:t>Concept:</a:t>
            </a:r>
            <a:r>
              <a:rPr lang="en-US" dirty="0">
                <a:sym typeface="Wingdings" panose="05000000000000000000" pitchFamily="2" charset="2"/>
              </a:rPr>
              <a:t> A sequence is considered </a:t>
            </a:r>
            <a:r>
              <a:rPr lang="en-US" b="1" dirty="0">
                <a:sym typeface="Wingdings" panose="05000000000000000000" pitchFamily="2" charset="2"/>
              </a:rPr>
              <a:t>abnormal</a:t>
            </a:r>
            <a:r>
              <a:rPr lang="en-US" dirty="0">
                <a:sym typeface="Wingdings" panose="05000000000000000000" pitchFamily="2" charset="2"/>
              </a:rPr>
              <a:t> if its </a:t>
            </a:r>
            <a:r>
              <a:rPr lang="en-US" b="1" dirty="0">
                <a:sym typeface="Wingdings" panose="05000000000000000000" pitchFamily="2" charset="2"/>
              </a:rPr>
              <a:t>probability</a:t>
            </a:r>
            <a:r>
              <a:rPr lang="en-US" dirty="0">
                <a:sym typeface="Wingdings" panose="05000000000000000000" pitchFamily="2" charset="2"/>
              </a:rPr>
              <a:t> to happen is </a:t>
            </a:r>
            <a:r>
              <a:rPr lang="en-US" b="1" dirty="0">
                <a:sym typeface="Wingdings" panose="05000000000000000000" pitchFamily="2" charset="2"/>
              </a:rPr>
              <a:t>very low </a:t>
            </a:r>
            <a:r>
              <a:rPr lang="en-US" dirty="0">
                <a:sym typeface="Wingdings" panose="05000000000000000000" pitchFamily="2" charset="2"/>
              </a:rPr>
              <a:t>(lower than threshold)</a:t>
            </a:r>
            <a:endParaRPr lang="en-US" dirty="0"/>
          </a:p>
          <a:p>
            <a:pPr marL="457200" lvl="1" indent="0">
              <a:buNone/>
            </a:pPr>
            <a:endParaRPr lang="en-US" dirty="0"/>
          </a:p>
        </p:txBody>
      </p:sp>
    </p:spTree>
    <p:extLst>
      <p:ext uri="{BB962C8B-B14F-4D97-AF65-F5344CB8AC3E}">
        <p14:creationId xmlns:p14="http://schemas.microsoft.com/office/powerpoint/2010/main" val="267099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283</TotalTime>
  <Words>1394</Words>
  <Application>Microsoft Office PowerPoint</Application>
  <PresentationFormat>Widescreen</PresentationFormat>
  <Paragraphs>260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Garamond</vt:lpstr>
      <vt:lpstr>Lato</vt:lpstr>
      <vt:lpstr>Organic</vt:lpstr>
      <vt:lpstr>Application of HMM  in Credit Card Fraud Detection</vt:lpstr>
      <vt:lpstr>Content</vt:lpstr>
      <vt:lpstr>I. Hidden Markov Model</vt:lpstr>
      <vt:lpstr>I. Hidden Markov Model</vt:lpstr>
      <vt:lpstr>I. Hidden Markov Model</vt:lpstr>
      <vt:lpstr>I. Hidden Markov Model</vt:lpstr>
      <vt:lpstr>I. Hidden Markov Model</vt:lpstr>
      <vt:lpstr>I. Hidden Markov Model</vt:lpstr>
      <vt:lpstr>II. Application in Fraud Detection</vt:lpstr>
      <vt:lpstr>II. Application in Fraud Detection</vt:lpstr>
      <vt:lpstr>II. Application in Fraud Detection</vt:lpstr>
      <vt:lpstr>II. Application in Fraud Detection</vt:lpstr>
      <vt:lpstr>II. Application in Fraud Detection</vt:lpstr>
      <vt:lpstr>II. Application in Fraud Detection</vt:lpstr>
      <vt:lpstr>II. Application in Fraud Detection</vt:lpstr>
      <vt:lpstr>II. Application in Fraud Detection</vt:lpstr>
      <vt:lpstr>II. Application in Fraud Detection</vt:lpstr>
      <vt:lpstr>III. Example in Jupyter Notebook</vt:lpstr>
      <vt:lpstr>III. Example in Jupyter Notebook</vt:lpstr>
      <vt:lpstr>III. Example in Jupyter Notebook</vt:lpstr>
      <vt:lpstr>III. Example in Jupyter Notebook</vt:lpstr>
      <vt:lpstr>III. Example in Jupyter Notebook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Dang</dc:creator>
  <cp:lastModifiedBy>Dang</cp:lastModifiedBy>
  <cp:revision>207</cp:revision>
  <dcterms:created xsi:type="dcterms:W3CDTF">2023-01-23T06:44:36Z</dcterms:created>
  <dcterms:modified xsi:type="dcterms:W3CDTF">2023-01-26T11:17:42Z</dcterms:modified>
</cp:coreProperties>
</file>