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5" r:id="rId4"/>
    <p:sldId id="272" r:id="rId5"/>
    <p:sldId id="266" r:id="rId6"/>
    <p:sldId id="265" r:id="rId7"/>
    <p:sldId id="273" r:id="rId8"/>
    <p:sldId id="261" r:id="rId9"/>
    <p:sldId id="259" r:id="rId10"/>
    <p:sldId id="263" r:id="rId11"/>
    <p:sldId id="262" r:id="rId12"/>
    <p:sldId id="269" r:id="rId13"/>
    <p:sldId id="276" r:id="rId14"/>
    <p:sldId id="277" r:id="rId15"/>
    <p:sldId id="278" r:id="rId16"/>
    <p:sldId id="270" r:id="rId17"/>
    <p:sldId id="274" r:id="rId18"/>
    <p:sldId id="279" r:id="rId19"/>
    <p:sldId id="280" r:id="rId20"/>
    <p:sldId id="282" r:id="rId21"/>
    <p:sldId id="26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B03"/>
    <a:srgbClr val="D84A05"/>
    <a:srgbClr val="EC7505"/>
    <a:srgbClr val="FEDC86"/>
    <a:srgbClr val="FFCE0A"/>
    <a:srgbClr val="E47311"/>
    <a:srgbClr val="1B3971"/>
    <a:srgbClr val="086788"/>
    <a:srgbClr val="93B7BE"/>
    <a:srgbClr val="F3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573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davidson" userId="4ea95b9c98061aea" providerId="LiveId" clId="{ACBC8A19-E817-4BF6-AF32-4882F50C7E53}"/>
    <pc:docChg chg="delSld">
      <pc:chgData name="JASON davidson" userId="4ea95b9c98061aea" providerId="LiveId" clId="{ACBC8A19-E817-4BF6-AF32-4882F50C7E53}" dt="2021-02-01T17:18:02.563" v="0" actId="47"/>
      <pc:docMkLst>
        <pc:docMk/>
      </pc:docMkLst>
      <pc:sldChg chg="del">
        <pc:chgData name="JASON davidson" userId="4ea95b9c98061aea" providerId="LiveId" clId="{ACBC8A19-E817-4BF6-AF32-4882F50C7E53}" dt="2021-02-01T17:18:02.563" v="0" actId="47"/>
        <pc:sldMkLst>
          <pc:docMk/>
          <pc:sldMk cId="1504425661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7CE5C-80BE-4909-9C72-17DB3BBF065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090AD92-EFED-48ED-A612-06DFF235D5F9}">
      <dgm:prSet/>
      <dgm:spPr/>
      <dgm:t>
        <a:bodyPr/>
        <a:lstStyle/>
        <a:p>
          <a:r>
            <a:rPr lang="en-GB" dirty="0"/>
            <a:t>1. Define</a:t>
          </a:r>
        </a:p>
      </dgm:t>
    </dgm:pt>
    <dgm:pt modelId="{AB7C9963-3BDB-49F8-93B7-08B5F4283104}" type="parTrans" cxnId="{C967F026-1A38-4BC1-9878-73ED0122BF08}">
      <dgm:prSet/>
      <dgm:spPr/>
      <dgm:t>
        <a:bodyPr/>
        <a:lstStyle/>
        <a:p>
          <a:endParaRPr lang="en-GB"/>
        </a:p>
      </dgm:t>
    </dgm:pt>
    <dgm:pt modelId="{20ECD12B-8A59-4889-9E9D-9853B05C9E68}" type="sibTrans" cxnId="{C967F026-1A38-4BC1-9878-73ED0122BF08}">
      <dgm:prSet/>
      <dgm:spPr/>
      <dgm:t>
        <a:bodyPr/>
        <a:lstStyle/>
        <a:p>
          <a:endParaRPr lang="en-GB"/>
        </a:p>
      </dgm:t>
    </dgm:pt>
    <dgm:pt modelId="{DACBA003-9214-4BF5-A8DC-5A4F73A91195}">
      <dgm:prSet/>
      <dgm:spPr/>
      <dgm:t>
        <a:bodyPr/>
        <a:lstStyle/>
        <a:p>
          <a:r>
            <a:rPr lang="en-GB" dirty="0"/>
            <a:t>2. Model</a:t>
          </a:r>
        </a:p>
      </dgm:t>
    </dgm:pt>
    <dgm:pt modelId="{A8AC5415-25B4-42B0-8E23-B8FD2A4EA554}" type="parTrans" cxnId="{C030C534-5E83-4BC5-BEC0-7AACA5B90C5A}">
      <dgm:prSet/>
      <dgm:spPr/>
      <dgm:t>
        <a:bodyPr/>
        <a:lstStyle/>
        <a:p>
          <a:endParaRPr lang="en-GB"/>
        </a:p>
      </dgm:t>
    </dgm:pt>
    <dgm:pt modelId="{607E2010-F95C-471A-BD81-92824B58046B}" type="sibTrans" cxnId="{C030C534-5E83-4BC5-BEC0-7AACA5B90C5A}">
      <dgm:prSet/>
      <dgm:spPr/>
      <dgm:t>
        <a:bodyPr/>
        <a:lstStyle/>
        <a:p>
          <a:endParaRPr lang="en-GB"/>
        </a:p>
      </dgm:t>
    </dgm:pt>
    <dgm:pt modelId="{ED907095-5609-4423-9219-4010284CA6C7}">
      <dgm:prSet/>
      <dgm:spPr/>
      <dgm:t>
        <a:bodyPr/>
        <a:lstStyle/>
        <a:p>
          <a:r>
            <a:rPr lang="en-GB" dirty="0"/>
            <a:t>3. Build</a:t>
          </a:r>
        </a:p>
      </dgm:t>
    </dgm:pt>
    <dgm:pt modelId="{CF934EED-793F-4B79-9171-54818C4C44FE}" type="parTrans" cxnId="{4331E60C-F07F-44C5-82C6-206819E376B2}">
      <dgm:prSet/>
      <dgm:spPr/>
      <dgm:t>
        <a:bodyPr/>
        <a:lstStyle/>
        <a:p>
          <a:endParaRPr lang="en-GB"/>
        </a:p>
      </dgm:t>
    </dgm:pt>
    <dgm:pt modelId="{67BB8B20-A65F-4F76-9C60-23CAD3830F38}" type="sibTrans" cxnId="{4331E60C-F07F-44C5-82C6-206819E376B2}">
      <dgm:prSet/>
      <dgm:spPr/>
      <dgm:t>
        <a:bodyPr/>
        <a:lstStyle/>
        <a:p>
          <a:endParaRPr lang="en-GB"/>
        </a:p>
      </dgm:t>
    </dgm:pt>
    <dgm:pt modelId="{2E180391-DE16-468A-8186-4DB170C2DD00}">
      <dgm:prSet/>
      <dgm:spPr/>
      <dgm:t>
        <a:bodyPr/>
        <a:lstStyle/>
        <a:p>
          <a:r>
            <a:rPr lang="en-GB" dirty="0"/>
            <a:t>4. Implement</a:t>
          </a:r>
        </a:p>
      </dgm:t>
    </dgm:pt>
    <dgm:pt modelId="{50AE148C-CB12-4BFF-AE78-621ACA52541B}" type="parTrans" cxnId="{C1997ABA-A3EE-4CA7-8297-AA4F90A76A59}">
      <dgm:prSet/>
      <dgm:spPr/>
      <dgm:t>
        <a:bodyPr/>
        <a:lstStyle/>
        <a:p>
          <a:endParaRPr lang="en-GB"/>
        </a:p>
      </dgm:t>
    </dgm:pt>
    <dgm:pt modelId="{0752872A-0727-4A7C-BE15-AF43309C9110}" type="sibTrans" cxnId="{C1997ABA-A3EE-4CA7-8297-AA4F90A76A59}">
      <dgm:prSet/>
      <dgm:spPr/>
      <dgm:t>
        <a:bodyPr/>
        <a:lstStyle/>
        <a:p>
          <a:endParaRPr lang="en-GB"/>
        </a:p>
      </dgm:t>
    </dgm:pt>
    <dgm:pt modelId="{B86876D7-E994-4897-B242-9A803D11C4D7}">
      <dgm:prSet/>
      <dgm:spPr/>
      <dgm:t>
        <a:bodyPr/>
        <a:lstStyle/>
        <a:p>
          <a:r>
            <a:rPr lang="en-GB" dirty="0"/>
            <a:t>5. Evolve</a:t>
          </a:r>
        </a:p>
      </dgm:t>
    </dgm:pt>
    <dgm:pt modelId="{93989061-7667-4EBB-B817-9931728765F0}" type="parTrans" cxnId="{42DA3070-18D4-455A-981B-A31315A6507A}">
      <dgm:prSet/>
      <dgm:spPr/>
      <dgm:t>
        <a:bodyPr/>
        <a:lstStyle/>
        <a:p>
          <a:endParaRPr lang="en-GB"/>
        </a:p>
      </dgm:t>
    </dgm:pt>
    <dgm:pt modelId="{DE893475-D7A5-46F2-8C98-0378401A3FFE}" type="sibTrans" cxnId="{42DA3070-18D4-455A-981B-A31315A6507A}">
      <dgm:prSet/>
      <dgm:spPr/>
      <dgm:t>
        <a:bodyPr/>
        <a:lstStyle/>
        <a:p>
          <a:endParaRPr lang="en-GB"/>
        </a:p>
      </dgm:t>
    </dgm:pt>
    <dgm:pt modelId="{1B1FFFA9-C8D3-462F-A916-1AAB29984777}" type="pres">
      <dgm:prSet presAssocID="{6487CE5C-80BE-4909-9C72-17DB3BBF0653}" presName="CompostProcess" presStyleCnt="0">
        <dgm:presLayoutVars>
          <dgm:dir/>
          <dgm:resizeHandles val="exact"/>
        </dgm:presLayoutVars>
      </dgm:prSet>
      <dgm:spPr/>
    </dgm:pt>
    <dgm:pt modelId="{68889F54-374A-4F42-91C6-A2C4ACAB58A3}" type="pres">
      <dgm:prSet presAssocID="{6487CE5C-80BE-4909-9C72-17DB3BBF0653}" presName="arrow" presStyleLbl="bgShp" presStyleIdx="0" presStyleCnt="1"/>
      <dgm:spPr/>
    </dgm:pt>
    <dgm:pt modelId="{BC6C7E2E-B7C1-49FE-BBD7-8895CA1DED80}" type="pres">
      <dgm:prSet presAssocID="{6487CE5C-80BE-4909-9C72-17DB3BBF0653}" presName="linearProcess" presStyleCnt="0"/>
      <dgm:spPr/>
    </dgm:pt>
    <dgm:pt modelId="{DF469728-1300-4523-B146-9DD8964B88D3}" type="pres">
      <dgm:prSet presAssocID="{E090AD92-EFED-48ED-A612-06DFF235D5F9}" presName="textNode" presStyleLbl="node1" presStyleIdx="0" presStyleCnt="5">
        <dgm:presLayoutVars>
          <dgm:bulletEnabled val="1"/>
        </dgm:presLayoutVars>
      </dgm:prSet>
      <dgm:spPr/>
    </dgm:pt>
    <dgm:pt modelId="{A78E8F7A-054F-40D4-8253-1CBD268BD473}" type="pres">
      <dgm:prSet presAssocID="{20ECD12B-8A59-4889-9E9D-9853B05C9E68}" presName="sibTrans" presStyleCnt="0"/>
      <dgm:spPr/>
    </dgm:pt>
    <dgm:pt modelId="{9A4FABE1-9299-49D3-B9FC-1673C70F0210}" type="pres">
      <dgm:prSet presAssocID="{DACBA003-9214-4BF5-A8DC-5A4F73A91195}" presName="textNode" presStyleLbl="node1" presStyleIdx="1" presStyleCnt="5">
        <dgm:presLayoutVars>
          <dgm:bulletEnabled val="1"/>
        </dgm:presLayoutVars>
      </dgm:prSet>
      <dgm:spPr/>
    </dgm:pt>
    <dgm:pt modelId="{4EF32148-CF53-4683-AA04-F03F3101C720}" type="pres">
      <dgm:prSet presAssocID="{607E2010-F95C-471A-BD81-92824B58046B}" presName="sibTrans" presStyleCnt="0"/>
      <dgm:spPr/>
    </dgm:pt>
    <dgm:pt modelId="{9982A4A6-115F-4C9A-AEC2-32DD02026ADB}" type="pres">
      <dgm:prSet presAssocID="{ED907095-5609-4423-9219-4010284CA6C7}" presName="textNode" presStyleLbl="node1" presStyleIdx="2" presStyleCnt="5">
        <dgm:presLayoutVars>
          <dgm:bulletEnabled val="1"/>
        </dgm:presLayoutVars>
      </dgm:prSet>
      <dgm:spPr/>
    </dgm:pt>
    <dgm:pt modelId="{567263D0-C56E-486E-960F-471848485A33}" type="pres">
      <dgm:prSet presAssocID="{67BB8B20-A65F-4F76-9C60-23CAD3830F38}" presName="sibTrans" presStyleCnt="0"/>
      <dgm:spPr/>
    </dgm:pt>
    <dgm:pt modelId="{BF5CD1AC-E48C-4931-BD35-6FE5295FFFF8}" type="pres">
      <dgm:prSet presAssocID="{2E180391-DE16-468A-8186-4DB170C2DD00}" presName="textNode" presStyleLbl="node1" presStyleIdx="3" presStyleCnt="5">
        <dgm:presLayoutVars>
          <dgm:bulletEnabled val="1"/>
        </dgm:presLayoutVars>
      </dgm:prSet>
      <dgm:spPr/>
    </dgm:pt>
    <dgm:pt modelId="{F76D1815-4A10-42C6-BDFD-74A1038F3B41}" type="pres">
      <dgm:prSet presAssocID="{0752872A-0727-4A7C-BE15-AF43309C9110}" presName="sibTrans" presStyleCnt="0"/>
      <dgm:spPr/>
    </dgm:pt>
    <dgm:pt modelId="{67D106F6-EE73-4B77-938D-C627C61EA42A}" type="pres">
      <dgm:prSet presAssocID="{B86876D7-E994-4897-B242-9A803D11C4D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331E60C-F07F-44C5-82C6-206819E376B2}" srcId="{6487CE5C-80BE-4909-9C72-17DB3BBF0653}" destId="{ED907095-5609-4423-9219-4010284CA6C7}" srcOrd="2" destOrd="0" parTransId="{CF934EED-793F-4B79-9171-54818C4C44FE}" sibTransId="{67BB8B20-A65F-4F76-9C60-23CAD3830F38}"/>
    <dgm:cxn modelId="{C967F026-1A38-4BC1-9878-73ED0122BF08}" srcId="{6487CE5C-80BE-4909-9C72-17DB3BBF0653}" destId="{E090AD92-EFED-48ED-A612-06DFF235D5F9}" srcOrd="0" destOrd="0" parTransId="{AB7C9963-3BDB-49F8-93B7-08B5F4283104}" sibTransId="{20ECD12B-8A59-4889-9E9D-9853B05C9E68}"/>
    <dgm:cxn modelId="{98FD5E33-0AC7-4927-8870-FDB545CCE230}" type="presOf" srcId="{ED907095-5609-4423-9219-4010284CA6C7}" destId="{9982A4A6-115F-4C9A-AEC2-32DD02026ADB}" srcOrd="0" destOrd="0" presId="urn:microsoft.com/office/officeart/2005/8/layout/hProcess9"/>
    <dgm:cxn modelId="{C030C534-5E83-4BC5-BEC0-7AACA5B90C5A}" srcId="{6487CE5C-80BE-4909-9C72-17DB3BBF0653}" destId="{DACBA003-9214-4BF5-A8DC-5A4F73A91195}" srcOrd="1" destOrd="0" parTransId="{A8AC5415-25B4-42B0-8E23-B8FD2A4EA554}" sibTransId="{607E2010-F95C-471A-BD81-92824B58046B}"/>
    <dgm:cxn modelId="{42DA3070-18D4-455A-981B-A31315A6507A}" srcId="{6487CE5C-80BE-4909-9C72-17DB3BBF0653}" destId="{B86876D7-E994-4897-B242-9A803D11C4D7}" srcOrd="4" destOrd="0" parTransId="{93989061-7667-4EBB-B817-9931728765F0}" sibTransId="{DE893475-D7A5-46F2-8C98-0378401A3FFE}"/>
    <dgm:cxn modelId="{6A578573-797A-4188-90CC-72591869CA5F}" type="presOf" srcId="{2E180391-DE16-468A-8186-4DB170C2DD00}" destId="{BF5CD1AC-E48C-4931-BD35-6FE5295FFFF8}" srcOrd="0" destOrd="0" presId="urn:microsoft.com/office/officeart/2005/8/layout/hProcess9"/>
    <dgm:cxn modelId="{3D293E75-69C4-470D-A0F3-62798315B20B}" type="presOf" srcId="{E090AD92-EFED-48ED-A612-06DFF235D5F9}" destId="{DF469728-1300-4523-B146-9DD8964B88D3}" srcOrd="0" destOrd="0" presId="urn:microsoft.com/office/officeart/2005/8/layout/hProcess9"/>
    <dgm:cxn modelId="{9B6BE756-5670-49A2-AEAE-D1E7BD4293EF}" type="presOf" srcId="{B86876D7-E994-4897-B242-9A803D11C4D7}" destId="{67D106F6-EE73-4B77-938D-C627C61EA42A}" srcOrd="0" destOrd="0" presId="urn:microsoft.com/office/officeart/2005/8/layout/hProcess9"/>
    <dgm:cxn modelId="{C1997ABA-A3EE-4CA7-8297-AA4F90A76A59}" srcId="{6487CE5C-80BE-4909-9C72-17DB3BBF0653}" destId="{2E180391-DE16-468A-8186-4DB170C2DD00}" srcOrd="3" destOrd="0" parTransId="{50AE148C-CB12-4BFF-AE78-621ACA52541B}" sibTransId="{0752872A-0727-4A7C-BE15-AF43309C9110}"/>
    <dgm:cxn modelId="{7B5259D2-3326-4E98-B889-6B7FB7C96FFD}" type="presOf" srcId="{DACBA003-9214-4BF5-A8DC-5A4F73A91195}" destId="{9A4FABE1-9299-49D3-B9FC-1673C70F0210}" srcOrd="0" destOrd="0" presId="urn:microsoft.com/office/officeart/2005/8/layout/hProcess9"/>
    <dgm:cxn modelId="{6F07DDF3-E8AF-486F-9777-44F6B71981BA}" type="presOf" srcId="{6487CE5C-80BE-4909-9C72-17DB3BBF0653}" destId="{1B1FFFA9-C8D3-462F-A916-1AAB29984777}" srcOrd="0" destOrd="0" presId="urn:microsoft.com/office/officeart/2005/8/layout/hProcess9"/>
    <dgm:cxn modelId="{14173F57-3F2F-40C2-A64C-ABBF8CAF72F3}" type="presParOf" srcId="{1B1FFFA9-C8D3-462F-A916-1AAB29984777}" destId="{68889F54-374A-4F42-91C6-A2C4ACAB58A3}" srcOrd="0" destOrd="0" presId="urn:microsoft.com/office/officeart/2005/8/layout/hProcess9"/>
    <dgm:cxn modelId="{C74684A8-7770-488A-81B0-46E6CF6742D3}" type="presParOf" srcId="{1B1FFFA9-C8D3-462F-A916-1AAB29984777}" destId="{BC6C7E2E-B7C1-49FE-BBD7-8895CA1DED80}" srcOrd="1" destOrd="0" presId="urn:microsoft.com/office/officeart/2005/8/layout/hProcess9"/>
    <dgm:cxn modelId="{CF8C8671-8D0B-4CB9-B582-85E247AC75D2}" type="presParOf" srcId="{BC6C7E2E-B7C1-49FE-BBD7-8895CA1DED80}" destId="{DF469728-1300-4523-B146-9DD8964B88D3}" srcOrd="0" destOrd="0" presId="urn:microsoft.com/office/officeart/2005/8/layout/hProcess9"/>
    <dgm:cxn modelId="{3B9B7CBA-FADD-4D64-BEFC-3B72CB7A1D24}" type="presParOf" srcId="{BC6C7E2E-B7C1-49FE-BBD7-8895CA1DED80}" destId="{A78E8F7A-054F-40D4-8253-1CBD268BD473}" srcOrd="1" destOrd="0" presId="urn:microsoft.com/office/officeart/2005/8/layout/hProcess9"/>
    <dgm:cxn modelId="{E6AC61F9-BEC3-441C-87FE-2C3E27DBD29A}" type="presParOf" srcId="{BC6C7E2E-B7C1-49FE-BBD7-8895CA1DED80}" destId="{9A4FABE1-9299-49D3-B9FC-1673C70F0210}" srcOrd="2" destOrd="0" presId="urn:microsoft.com/office/officeart/2005/8/layout/hProcess9"/>
    <dgm:cxn modelId="{C956DD28-65AC-4759-AE00-4F3AC103834C}" type="presParOf" srcId="{BC6C7E2E-B7C1-49FE-BBD7-8895CA1DED80}" destId="{4EF32148-CF53-4683-AA04-F03F3101C720}" srcOrd="3" destOrd="0" presId="urn:microsoft.com/office/officeart/2005/8/layout/hProcess9"/>
    <dgm:cxn modelId="{86A9EA4A-89C8-406A-9A9C-EFFD2FBA3E2D}" type="presParOf" srcId="{BC6C7E2E-B7C1-49FE-BBD7-8895CA1DED80}" destId="{9982A4A6-115F-4C9A-AEC2-32DD02026ADB}" srcOrd="4" destOrd="0" presId="urn:microsoft.com/office/officeart/2005/8/layout/hProcess9"/>
    <dgm:cxn modelId="{03BBE9BC-ED50-485B-BF0F-67B2DAACDA5E}" type="presParOf" srcId="{BC6C7E2E-B7C1-49FE-BBD7-8895CA1DED80}" destId="{567263D0-C56E-486E-960F-471848485A33}" srcOrd="5" destOrd="0" presId="urn:microsoft.com/office/officeart/2005/8/layout/hProcess9"/>
    <dgm:cxn modelId="{7F9EA2FF-0562-404E-9299-5D6EBDBE9831}" type="presParOf" srcId="{BC6C7E2E-B7C1-49FE-BBD7-8895CA1DED80}" destId="{BF5CD1AC-E48C-4931-BD35-6FE5295FFFF8}" srcOrd="6" destOrd="0" presId="urn:microsoft.com/office/officeart/2005/8/layout/hProcess9"/>
    <dgm:cxn modelId="{8A1486DD-B1CE-483D-955D-D0A8FA0107A3}" type="presParOf" srcId="{BC6C7E2E-B7C1-49FE-BBD7-8895CA1DED80}" destId="{F76D1815-4A10-42C6-BDFD-74A1038F3B41}" srcOrd="7" destOrd="0" presId="urn:microsoft.com/office/officeart/2005/8/layout/hProcess9"/>
    <dgm:cxn modelId="{D5562EAF-9065-4407-B52E-064FBBF272FC}" type="presParOf" srcId="{BC6C7E2E-B7C1-49FE-BBD7-8895CA1DED80}" destId="{67D106F6-EE73-4B77-938D-C627C61EA42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89F54-374A-4F42-91C6-A2C4ACAB58A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69728-1300-4523-B146-9DD8964B88D3}">
      <dsp:nvSpPr>
        <dsp:cNvPr id="0" name=""/>
        <dsp:cNvSpPr/>
      </dsp:nvSpPr>
      <dsp:spPr>
        <a:xfrm>
          <a:off x="2763" y="1305401"/>
          <a:ext cx="19475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Define</a:t>
          </a:r>
        </a:p>
      </dsp:txBody>
      <dsp:txXfrm>
        <a:off x="87729" y="1390367"/>
        <a:ext cx="1777634" cy="1570603"/>
      </dsp:txXfrm>
    </dsp:sp>
    <dsp:sp modelId="{9A4FABE1-9299-49D3-B9FC-1673C70F0210}">
      <dsp:nvSpPr>
        <dsp:cNvPr id="0" name=""/>
        <dsp:cNvSpPr/>
      </dsp:nvSpPr>
      <dsp:spPr>
        <a:xfrm>
          <a:off x="2143390" y="1305401"/>
          <a:ext cx="19475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2. Model</a:t>
          </a:r>
        </a:p>
      </dsp:txBody>
      <dsp:txXfrm>
        <a:off x="2228356" y="1390367"/>
        <a:ext cx="1777634" cy="1570603"/>
      </dsp:txXfrm>
    </dsp:sp>
    <dsp:sp modelId="{9982A4A6-115F-4C9A-AEC2-32DD02026ADB}">
      <dsp:nvSpPr>
        <dsp:cNvPr id="0" name=""/>
        <dsp:cNvSpPr/>
      </dsp:nvSpPr>
      <dsp:spPr>
        <a:xfrm>
          <a:off x="4284016" y="1305401"/>
          <a:ext cx="19475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3. Build</a:t>
          </a:r>
        </a:p>
      </dsp:txBody>
      <dsp:txXfrm>
        <a:off x="4368982" y="1390367"/>
        <a:ext cx="1777634" cy="1570603"/>
      </dsp:txXfrm>
    </dsp:sp>
    <dsp:sp modelId="{BF5CD1AC-E48C-4931-BD35-6FE5295FFFF8}">
      <dsp:nvSpPr>
        <dsp:cNvPr id="0" name=""/>
        <dsp:cNvSpPr/>
      </dsp:nvSpPr>
      <dsp:spPr>
        <a:xfrm>
          <a:off x="6424643" y="1305401"/>
          <a:ext cx="19475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4. Implement</a:t>
          </a:r>
        </a:p>
      </dsp:txBody>
      <dsp:txXfrm>
        <a:off x="6509609" y="1390367"/>
        <a:ext cx="1777634" cy="1570603"/>
      </dsp:txXfrm>
    </dsp:sp>
    <dsp:sp modelId="{67D106F6-EE73-4B77-938D-C627C61EA42A}">
      <dsp:nvSpPr>
        <dsp:cNvPr id="0" name=""/>
        <dsp:cNvSpPr/>
      </dsp:nvSpPr>
      <dsp:spPr>
        <a:xfrm>
          <a:off x="8565269" y="1305401"/>
          <a:ext cx="19475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5. Evolve</a:t>
          </a:r>
        </a:p>
      </dsp:txBody>
      <dsp:txXfrm>
        <a:off x="8650235" y="1390367"/>
        <a:ext cx="177763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B7DB7B-0BC9-4F4D-94F2-00266F129F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7C30A-E62C-4536-BBFE-922378BCD0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F60C4-75DE-499B-9D02-478A1EA2137B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791A5-95CD-4C71-8F53-5250434F08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18B81-B130-4249-8132-C6259FF92D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432F1-2AAA-45C9-81A1-0037EAF6E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54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0310-AF2A-46DB-A522-F11DF52E1051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FADB-155E-4D11-8FA2-9D8A4C100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palettes/trending/warn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Explore </a:t>
            </a:r>
            <a:r>
              <a:rPr lang="en-GB" dirty="0" err="1">
                <a:hlinkClick r:id="rId3"/>
              </a:rPr>
              <a:t>color</a:t>
            </a:r>
            <a:r>
              <a:rPr lang="en-GB" dirty="0">
                <a:hlinkClick r:id="rId3"/>
              </a:rPr>
              <a:t> palettes - </a:t>
            </a:r>
            <a:r>
              <a:rPr lang="en-GB" dirty="0" err="1">
                <a:hlinkClick r:id="rId3"/>
              </a:rPr>
              <a:t>Coolors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ADB-155E-4D11-8FA2-9D8A4C1002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B538-FEF9-486E-AD74-CBE330BE7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9561"/>
            <a:ext cx="9144000" cy="127040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6A215-A057-4F07-9724-92600D4F3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CFFADCF-EB94-476F-BD99-4A136359B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3D00D1E-1030-4D5F-B153-765436A5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414-1FA9-4A58-BABA-1B403F32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9C2EC-A78B-4630-889A-E1F8FAA1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7EFAE8F-3C5E-4737-97BE-3DE42C6EF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E249CE3-F057-447A-AA7E-DDDB824AC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CF911-0A83-4110-8304-B65AD77BC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2462C-BF56-4BA1-810F-AF242CC2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328664-0586-4338-AC45-30B092DB5B3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EffectiveDashboards.com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D062E6-9592-48B5-8918-CB757ED33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9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0376-3DCF-43CB-913C-C6C4DE46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21C4-C940-4ECF-A422-BA136629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D29A973-E07E-44B3-A2AA-67AEECB36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5D4D32-E162-47B8-B7C2-A278DD48D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B0C8-FC85-49D2-A832-9FD2CA05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5BDF-F441-4CB3-864B-DC12613B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9F6882-1F71-49B8-925E-73D854695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E0CAB4-99B5-4FF4-8787-61CAC4FD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3DE5-B5C1-4401-BB0F-9E5B5F45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2068-C936-4D73-9673-9551133A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55D76-D326-4D4A-ACF3-3A613AEC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137446-7A3B-4B7A-ABF7-930A2EDA8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F50B033-F5F1-477B-8E1B-55E1E47DF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FCE3-254B-48B5-838D-8BB5B632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3827-5260-4CC1-9D83-99B323CF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7280-6588-432A-94D2-7300FF28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FC587-F4F7-45CB-9B92-DD83A537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648A4-F0EA-4B3A-B9C0-C9DCDAF84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9EC695-5AC2-4001-88AF-2B387793E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7BD079-FD25-4D2E-BA9B-6631D2145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2822-CC3F-447A-A8B2-1E3F196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EC0BAB-C8E3-4CD1-8985-737F17F2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67DC77-A171-4D13-9EF6-1F8AF3457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44B1D1-ED0F-4AFF-8EBE-78DE0B7F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EA207D-5F61-4041-A549-E8DE47A30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6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F2F4-027E-4158-90D5-9F80D6A0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B8F6-6B85-44DD-8E5F-265C78A4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13BC3-F5E4-4539-95C3-0999115E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248514E-65F4-4D22-ABBE-6B8DB870E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EE09B71-9A30-42DF-B4E5-E4F9AC13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2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3C26-0B21-440F-8D6F-27080089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F3717-392E-4A3D-AE0B-FD24D12F2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2A578-1CAB-46A1-9483-587740DC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D02895-4DB9-45EF-ADAC-9CD249A39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EffectiveDashboards.com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765AE3-3D9D-48AE-99D1-1292DC37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C610B8-79D2-4312-BB6C-29CBEA683269}"/>
              </a:ext>
            </a:extLst>
          </p:cNvPr>
          <p:cNvSpPr/>
          <p:nvPr userDrawn="1"/>
        </p:nvSpPr>
        <p:spPr>
          <a:xfrm>
            <a:off x="9937296" y="3424"/>
            <a:ext cx="2246471" cy="1083166"/>
          </a:xfrm>
          <a:prstGeom prst="rect">
            <a:avLst/>
          </a:prstGeom>
          <a:solidFill>
            <a:srgbClr val="1B3971"/>
          </a:solidFill>
          <a:ln>
            <a:solidFill>
              <a:srgbClr val="1B3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B070A-9E65-4FB7-BFE4-847EDD66E7CC}"/>
              </a:ext>
            </a:extLst>
          </p:cNvPr>
          <p:cNvSpPr/>
          <p:nvPr userDrawn="1"/>
        </p:nvSpPr>
        <p:spPr>
          <a:xfrm>
            <a:off x="0" y="6186791"/>
            <a:ext cx="12192000" cy="671209"/>
          </a:xfrm>
          <a:prstGeom prst="rect">
            <a:avLst/>
          </a:prstGeom>
          <a:solidFill>
            <a:srgbClr val="1B397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A8E00-4457-41D1-B4FD-15307275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415"/>
            <a:ext cx="10515600" cy="614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F00E-311C-48C6-8655-E422E66E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9A03-777A-4F39-8237-8BDC95A6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ABB0-4932-4418-8BA7-5CC92745B86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CE7B0-67CC-4AC5-AA6C-0FC7EADC819E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62774" y="3423"/>
            <a:ext cx="9877639" cy="1083165"/>
          </a:xfrm>
          <a:prstGeom prst="rtTriangle">
            <a:avLst/>
          </a:prstGeom>
          <a:ln>
            <a:solidFill>
              <a:srgbClr val="1B397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40082B60-2115-4EE8-8C33-64706A3463E4}"/>
              </a:ext>
            </a:extLst>
          </p:cNvPr>
          <p:cNvSpPr/>
          <p:nvPr userDrawn="1"/>
        </p:nvSpPr>
        <p:spPr>
          <a:xfrm>
            <a:off x="0" y="151"/>
            <a:ext cx="4207608" cy="457200"/>
          </a:xfrm>
          <a:prstGeom prst="rtTriangle">
            <a:avLst/>
          </a:prstGeom>
          <a:solidFill>
            <a:srgbClr val="086788"/>
          </a:solidFill>
          <a:ln>
            <a:solidFill>
              <a:srgbClr val="08678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C942C1-A99E-4AFA-B615-B98F4A50B3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371" y="-1243"/>
            <a:ext cx="1133398" cy="1096071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9F9D58-6BAA-425A-9A0A-63A4FCA61A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" y="6227805"/>
            <a:ext cx="592027" cy="572529"/>
          </a:xfrm>
          <a:prstGeom prst="rect">
            <a:avLst/>
          </a:prstGeo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5A33F61-4176-4287-8681-5ED1826B2CA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EffectiveDashboards.com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35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C8AD-BE6F-4E36-9F8C-A857B3E3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655" y="2987706"/>
            <a:ext cx="9144000" cy="1270402"/>
          </a:xfrm>
        </p:spPr>
        <p:txBody>
          <a:bodyPr/>
          <a:lstStyle/>
          <a:p>
            <a:r>
              <a:rPr lang="en-GB" dirty="0"/>
              <a:t>Risk Management Dashboard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8F6CA-060F-46B7-9995-1F921205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276" y="1951182"/>
            <a:ext cx="3141891" cy="31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712F15-F7B8-4091-ADC5-E92EBB3F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996354"/>
              </p:ext>
            </p:extLst>
          </p:nvPr>
        </p:nvGraphicFramePr>
        <p:xfrm>
          <a:off x="7017824" y="1543204"/>
          <a:ext cx="4536000" cy="4422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0189988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082922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51555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06660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40977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37083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94100592"/>
                    </a:ext>
                  </a:extLst>
                </a:gridCol>
              </a:tblGrid>
              <a:tr h="251143">
                <a:tc rowSpan="2" gridSpan="2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tx1"/>
                          </a:solidFill>
                        </a:rPr>
                        <a:t>Likelihood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55375"/>
                  </a:ext>
                </a:extLst>
              </a:tr>
              <a:tr h="3960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( 1 )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V. Unlikely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( 2 )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Unlikely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( 3 )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( 4 )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( 5 )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Very 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34525"/>
                  </a:ext>
                </a:extLst>
              </a:tr>
              <a:tr h="720000">
                <a:tc rowSpan="5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Consequence Severity 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( 5 )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Severe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11460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( 4 )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876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( 3 )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16227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( 2 )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Minor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893171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( 1 )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Negligible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73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4B4D01-5821-4E07-9602-612E3916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Risk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B850-6B1B-40EE-A33B-47773EA0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1825624"/>
            <a:ext cx="5916534" cy="3081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Risk Rankings grouped into one of 3 Risk Groups.</a:t>
            </a:r>
          </a:p>
          <a:p>
            <a:r>
              <a:rPr lang="en-GB" dirty="0"/>
              <a:t>High</a:t>
            </a:r>
          </a:p>
          <a:p>
            <a:r>
              <a:rPr lang="en-GB" dirty="0"/>
              <a:t>Medium</a:t>
            </a:r>
          </a:p>
          <a:p>
            <a:r>
              <a:rPr lang="en-GB" dirty="0"/>
              <a:t>Low</a:t>
            </a:r>
          </a:p>
          <a:p>
            <a:pPr marL="0" indent="0">
              <a:buNone/>
            </a:pPr>
            <a:r>
              <a:rPr lang="en-GB" dirty="0"/>
              <a:t>Each Likelihood / Consequence combination belongs to a risk group.</a:t>
            </a:r>
          </a:p>
          <a:p>
            <a:pPr marL="0" indent="0">
              <a:buNone/>
            </a:pPr>
            <a:r>
              <a:rPr lang="en-GB" dirty="0"/>
              <a:t>Each defect has a pre and post mitigation risk group.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DFD7F-8CD0-4227-9814-3701E7D88557}"/>
              </a:ext>
            </a:extLst>
          </p:cNvPr>
          <p:cNvSpPr txBox="1"/>
          <p:nvPr/>
        </p:nvSpPr>
        <p:spPr>
          <a:xfrm>
            <a:off x="10316337" y="2764576"/>
            <a:ext cx="1037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High Risk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50A3F-C1C9-4104-ABD9-8846378C0FF2}"/>
              </a:ext>
            </a:extLst>
          </p:cNvPr>
          <p:cNvSpPr txBox="1"/>
          <p:nvPr/>
        </p:nvSpPr>
        <p:spPr>
          <a:xfrm>
            <a:off x="8705310" y="3484541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Medium Risk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7790D-2A35-484D-A1E5-8CAC30996E17}"/>
              </a:ext>
            </a:extLst>
          </p:cNvPr>
          <p:cNvSpPr txBox="1"/>
          <p:nvPr/>
        </p:nvSpPr>
        <p:spPr>
          <a:xfrm>
            <a:off x="8136241" y="5018889"/>
            <a:ext cx="993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Low Risk</a:t>
            </a:r>
          </a:p>
        </p:txBody>
      </p:sp>
    </p:spTree>
    <p:extLst>
      <p:ext uri="{BB962C8B-B14F-4D97-AF65-F5344CB8AC3E}">
        <p14:creationId xmlns:p14="http://schemas.microsoft.com/office/powerpoint/2010/main" val="82096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65A9-C04D-482E-91EF-7763B012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Overall Risk Status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55682B-B782-499C-9D10-BF8CCF5B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26348"/>
              </p:ext>
            </p:extLst>
          </p:nvPr>
        </p:nvGraphicFramePr>
        <p:xfrm>
          <a:off x="489800" y="1869455"/>
          <a:ext cx="8127999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2">
                  <a:extLst>
                    <a:ext uri="{9D8B030D-6E8A-4147-A177-3AD203B41FA5}">
                      <a16:colId xmlns:a16="http://schemas.microsoft.com/office/drawing/2014/main" val="203362889"/>
                    </a:ext>
                  </a:extLst>
                </a:gridCol>
                <a:gridCol w="3811174">
                  <a:extLst>
                    <a:ext uri="{9D8B030D-6E8A-4147-A177-3AD203B41FA5}">
                      <a16:colId xmlns:a16="http://schemas.microsoft.com/office/drawing/2014/main" val="3978736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72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Red 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(#f42b03)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Critical - High risk of high business impact failure.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Defects exist with a post mitigation risk ranking in the high risk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3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D84A05"/>
                          </a:solidFill>
                        </a:rPr>
                        <a:t>Orange</a:t>
                      </a:r>
                    </a:p>
                    <a:p>
                      <a:r>
                        <a:rPr lang="en-GB" sz="1400" dirty="0">
                          <a:solidFill>
                            <a:srgbClr val="D84A05"/>
                          </a:solidFill>
                        </a:rPr>
                        <a:t>(#d84a05)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Severe - Possibility of high severity business impact failure.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Defect exist in with a  post mitigation consequence severity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9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EC7505"/>
                          </a:solidFill>
                        </a:rPr>
                        <a:t>Yellow</a:t>
                      </a:r>
                    </a:p>
                    <a:p>
                      <a:r>
                        <a:rPr lang="en-GB" sz="1400" dirty="0">
                          <a:solidFill>
                            <a:srgbClr val="EC7505"/>
                          </a:solidFill>
                        </a:rPr>
                        <a:t>(#ec7505)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Substantial - Possibility of medium severity business impact failure.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Defect exist in the medium risk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(#5baf5a)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 – Low risk of business impact failure.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Defect exist in the medium risk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7046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A5692F-F929-4B86-8D48-F5E26AAB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850" y="2175109"/>
            <a:ext cx="3118862" cy="30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2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AD89-66DA-4E53-ACA6-56103CAD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Overall Risk Status Calculation Breakdown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F9DC8-653E-4AE3-A4A4-1D9E2E9D8A51}"/>
              </a:ext>
            </a:extLst>
          </p:cNvPr>
          <p:cNvSpPr/>
          <p:nvPr/>
        </p:nvSpPr>
        <p:spPr>
          <a:xfrm>
            <a:off x="4848225" y="1888672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Overall risk status calculation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DF2E5E-F376-42C5-A9C6-82D70C2175E3}"/>
              </a:ext>
            </a:extLst>
          </p:cNvPr>
          <p:cNvSpPr/>
          <p:nvPr/>
        </p:nvSpPr>
        <p:spPr>
          <a:xfrm>
            <a:off x="3346450" y="2845570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Orange rule - Any defects with a severity 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2E6148-3735-4FD9-A9F7-968F5D57B5F0}"/>
              </a:ext>
            </a:extLst>
          </p:cNvPr>
          <p:cNvSpPr/>
          <p:nvPr/>
        </p:nvSpPr>
        <p:spPr>
          <a:xfrm>
            <a:off x="495299" y="4082593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matrix groupings</a:t>
            </a:r>
          </a:p>
          <a:p>
            <a:pPr algn="ctr"/>
            <a:r>
              <a:rPr lang="en-GB" dirty="0"/>
              <a:t>Red, Yellow, Green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16D618-1793-423C-859E-CD3340426110}"/>
              </a:ext>
            </a:extLst>
          </p:cNvPr>
          <p:cNvSpPr/>
          <p:nvPr/>
        </p:nvSpPr>
        <p:spPr>
          <a:xfrm>
            <a:off x="526416" y="5324283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Ranking number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AA943D-CE56-46CE-96F8-4119137D2887}"/>
              </a:ext>
            </a:extLst>
          </p:cNvPr>
          <p:cNvSpPr/>
          <p:nvPr/>
        </p:nvSpPr>
        <p:spPr>
          <a:xfrm>
            <a:off x="376237" y="2845570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 rule - Any defects in red area of risk matrix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D7CC8D-0017-4BA3-AC09-E1846C0A79B4}"/>
              </a:ext>
            </a:extLst>
          </p:cNvPr>
          <p:cNvSpPr/>
          <p:nvPr/>
        </p:nvSpPr>
        <p:spPr>
          <a:xfrm>
            <a:off x="6316663" y="2845570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Yellow rule - &gt;20 defects in the yellow area of the risk matrix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B6D5E6-0D78-4FF0-AD0C-9481CAB38491}"/>
              </a:ext>
            </a:extLst>
          </p:cNvPr>
          <p:cNvSpPr/>
          <p:nvPr/>
        </p:nvSpPr>
        <p:spPr>
          <a:xfrm>
            <a:off x="9286875" y="2845570"/>
            <a:ext cx="267652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Green rule - &lt;20 defects in the yellow area of the risk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2740CC-F2D6-40E1-B606-B2CD94A7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3879210"/>
            <a:ext cx="2833688" cy="28110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EEC98-EA29-400A-B56F-256953962C0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02941" y="4991100"/>
            <a:ext cx="5088250" cy="737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0ABC78-6C12-40AB-8564-795F227B1C0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1833562" y="4892218"/>
            <a:ext cx="31117" cy="43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C17830-1477-468B-B5CC-F80288148CD7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H="1" flipV="1">
            <a:off x="1714500" y="3655195"/>
            <a:ext cx="119062" cy="42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B80CE-489D-4D73-9E01-A1D8BF0D6107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171824" y="3655195"/>
            <a:ext cx="4483102" cy="83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F56045-578C-4F04-A0DF-7F18FED461A2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3171824" y="3655195"/>
            <a:ext cx="7453314" cy="83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DA0B0-BA18-465D-B82B-E6A3B81F68A4}"/>
              </a:ext>
            </a:extLst>
          </p:cNvPr>
          <p:cNvCxnSpPr>
            <a:stCxn id="10" idx="0"/>
            <a:endCxn id="4" idx="1"/>
          </p:cNvCxnSpPr>
          <p:nvPr/>
        </p:nvCxnSpPr>
        <p:spPr>
          <a:xfrm flipV="1">
            <a:off x="1714500" y="2293485"/>
            <a:ext cx="3133725" cy="55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C30067-B0B6-47D2-B09E-B7CBE0D1B6F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84713" y="2698297"/>
            <a:ext cx="1501775" cy="14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87A6C5-9566-4A51-B639-1059C04E5947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6186488" y="2698297"/>
            <a:ext cx="1468438" cy="14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D44E62-0E4D-4721-B38E-4EC70C8F2D5A}"/>
              </a:ext>
            </a:extLst>
          </p:cNvPr>
          <p:cNvCxnSpPr>
            <a:stCxn id="12" idx="0"/>
            <a:endCxn id="4" idx="3"/>
          </p:cNvCxnSpPr>
          <p:nvPr/>
        </p:nvCxnSpPr>
        <p:spPr>
          <a:xfrm flipH="1" flipV="1">
            <a:off x="7524750" y="2293485"/>
            <a:ext cx="3100388" cy="55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FA3134-A78E-4026-80DF-6D449D716534}"/>
              </a:ext>
            </a:extLst>
          </p:cNvPr>
          <p:cNvSpPr txBox="1"/>
          <p:nvPr/>
        </p:nvSpPr>
        <p:spPr>
          <a:xfrm>
            <a:off x="3346449" y="5729095"/>
            <a:ext cx="422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Create a Risk Ranking Calculated 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8076C-01B3-4DF1-B2DA-FECA6180EF4B}"/>
              </a:ext>
            </a:extLst>
          </p:cNvPr>
          <p:cNvSpPr txBox="1"/>
          <p:nvPr/>
        </p:nvSpPr>
        <p:spPr>
          <a:xfrm>
            <a:off x="3247418" y="4507752"/>
            <a:ext cx="361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Create the Risk Groupings based on the Risk Ranking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8D272-551B-42DD-B77C-BB93F32D04F9}"/>
              </a:ext>
            </a:extLst>
          </p:cNvPr>
          <p:cNvSpPr txBox="1"/>
          <p:nvPr/>
        </p:nvSpPr>
        <p:spPr>
          <a:xfrm>
            <a:off x="262171" y="2018710"/>
            <a:ext cx="361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Create the rule relating a risk group to an overall risk status.</a:t>
            </a:r>
          </a:p>
        </p:txBody>
      </p:sp>
    </p:spTree>
    <p:extLst>
      <p:ext uri="{BB962C8B-B14F-4D97-AF65-F5344CB8AC3E}">
        <p14:creationId xmlns:p14="http://schemas.microsoft.com/office/powerpoint/2010/main" val="213333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A82D-C6B2-41B3-9107-D1BAFA93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Overall Risk Status Summary Text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9AB81D-9E5B-4A8B-99FF-CFBCD37C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9901"/>
              </p:ext>
            </p:extLst>
          </p:nvPr>
        </p:nvGraphicFramePr>
        <p:xfrm>
          <a:off x="295835" y="1690688"/>
          <a:ext cx="11421035" cy="397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52">
                  <a:extLst>
                    <a:ext uri="{9D8B030D-6E8A-4147-A177-3AD203B41FA5}">
                      <a16:colId xmlns:a16="http://schemas.microsoft.com/office/drawing/2014/main" val="203362889"/>
                    </a:ext>
                  </a:extLst>
                </a:gridCol>
                <a:gridCol w="1309614">
                  <a:extLst>
                    <a:ext uri="{9D8B030D-6E8A-4147-A177-3AD203B41FA5}">
                      <a16:colId xmlns:a16="http://schemas.microsoft.com/office/drawing/2014/main" val="3978736654"/>
                    </a:ext>
                  </a:extLst>
                </a:gridCol>
                <a:gridCol w="1006680">
                  <a:extLst>
                    <a:ext uri="{9D8B030D-6E8A-4147-A177-3AD203B41FA5}">
                      <a16:colId xmlns:a16="http://schemas.microsoft.com/office/drawing/2014/main" val="3594353249"/>
                    </a:ext>
                  </a:extLst>
                </a:gridCol>
                <a:gridCol w="2879456">
                  <a:extLst>
                    <a:ext uri="{9D8B030D-6E8A-4147-A177-3AD203B41FA5}">
                      <a16:colId xmlns:a16="http://schemas.microsoft.com/office/drawing/2014/main" val="148720087"/>
                    </a:ext>
                  </a:extLst>
                </a:gridCol>
                <a:gridCol w="1061252">
                  <a:extLst>
                    <a:ext uri="{9D8B030D-6E8A-4147-A177-3AD203B41FA5}">
                      <a16:colId xmlns:a16="http://schemas.microsoft.com/office/drawing/2014/main" val="2633689763"/>
                    </a:ext>
                  </a:extLst>
                </a:gridCol>
                <a:gridCol w="2824884">
                  <a:extLst>
                    <a:ext uri="{9D8B030D-6E8A-4147-A177-3AD203B41FA5}">
                      <a16:colId xmlns:a16="http://schemas.microsoft.com/office/drawing/2014/main" val="727976736"/>
                    </a:ext>
                  </a:extLst>
                </a:gridCol>
                <a:gridCol w="995497">
                  <a:extLst>
                    <a:ext uri="{9D8B030D-6E8A-4147-A177-3AD203B41FA5}">
                      <a16:colId xmlns:a16="http://schemas.microsoft.com/office/drawing/2014/main" val="1271250156"/>
                    </a:ext>
                  </a:extLst>
                </a:gridCol>
              </a:tblGrid>
              <a:tr h="751538">
                <a:tc>
                  <a:txBody>
                    <a:bodyPr/>
                    <a:lstStyle/>
                    <a:p>
                      <a:r>
                        <a:rPr lang="en-GB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Text 1 – Number of 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Formatting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Text 2 – Number scheduled in the next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Formatting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Text 3 – Number of defect current in backlog (overdue repair target 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Formatting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00153"/>
                  </a:ext>
                </a:extLst>
              </a:tr>
              <a:tr h="6864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Red - Critical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“There are # high risk defects at the site”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“# of these defects are scheduled for repair in the next 7 days”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 if &lt; all are scheduled in the next 7 days.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“# of these defects are currently in backlog”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Red if &gt;= # in backlog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35545"/>
                  </a:ext>
                </a:extLst>
              </a:tr>
              <a:tr h="725762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D84A05"/>
                          </a:solidFill>
                        </a:rPr>
                        <a:t>Orange – 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“There are # high severity defects at the site”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“# of these defects are schedule for repair in the next 7 days”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 if &lt; all are scheduled in the next 7 days.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“# of these defects are currently in backlog”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 if &gt;= # in backlog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99236"/>
                  </a:ext>
                </a:extLst>
              </a:tr>
              <a:tr h="8783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EC7505"/>
                          </a:solidFill>
                        </a:rPr>
                        <a:t>Yellow – Substantial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“There are # medium risk defects at the site”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“# of these defects are schedule for repair in the next 7 days”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 if &lt; all are scheduled in the next 7 days.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“# of these defects are currently in backlog”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 if &gt;= # in backlog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81620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B050"/>
                          </a:solidFill>
                        </a:rPr>
                        <a:t>Green –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“There are # defects at the site”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“# of these defects are schedule for repair in the next 7 days”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“# of these defects are currently in backlog”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7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94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4ED1-48C1-4DA9-AFB4-B45E94C4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 / Post Mitigation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151B84-639B-4F85-ADEA-46DD70125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77096"/>
              </p:ext>
            </p:extLst>
          </p:nvPr>
        </p:nvGraphicFramePr>
        <p:xfrm>
          <a:off x="1431365" y="2243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05873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1503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43166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32144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708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Risk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 Count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 Count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2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0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6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8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709-3BB2-497B-88A9-AC8D161B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 Shared Risk Ranking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7108-8C8B-4FB6-A58B-0C5D6D30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790860"/>
            <a:ext cx="5376945" cy="2546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D70FB-B302-46EA-9D3D-5394B7D8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3" y="2076562"/>
            <a:ext cx="4084676" cy="9876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C0A7EC-EC81-4026-8F94-F4917879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45" y="3944832"/>
            <a:ext cx="1705465" cy="18128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0AE35D-23C7-4B32-8AB6-3CC9D7302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964" y="3944832"/>
            <a:ext cx="1892158" cy="17481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1B9B84-7335-466D-80FB-6532EB3AA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880" y="3771631"/>
            <a:ext cx="3123533" cy="20945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22FE3F-AE91-4E55-9AE6-464189C3A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170" y="4141521"/>
            <a:ext cx="1667108" cy="1419423"/>
          </a:xfrm>
          <a:prstGeom prst="rect">
            <a:avLst/>
          </a:prstGeom>
        </p:spPr>
      </p:pic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4369238C-405B-4EB6-AE29-1621A370680F}"/>
              </a:ext>
            </a:extLst>
          </p:cNvPr>
          <p:cNvSpPr/>
          <p:nvPr/>
        </p:nvSpPr>
        <p:spPr>
          <a:xfrm>
            <a:off x="7978588" y="3708518"/>
            <a:ext cx="2644386" cy="1984432"/>
          </a:xfrm>
          <a:prstGeom prst="mathMultiply">
            <a:avLst/>
          </a:prstGeom>
          <a:solidFill>
            <a:srgbClr val="F42B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5EAA6-981C-47A8-8C59-567022D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69" y="1686481"/>
            <a:ext cx="5962372" cy="4191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B4C07-7193-431D-8593-BC77BBDB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Risk Ranking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79643-F579-4344-B607-5444992CB081}"/>
              </a:ext>
            </a:extLst>
          </p:cNvPr>
          <p:cNvSpPr txBox="1"/>
          <p:nvPr/>
        </p:nvSpPr>
        <p:spPr>
          <a:xfrm>
            <a:off x="7511144" y="2122714"/>
            <a:ext cx="4201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can only be one active relationship between two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Risk Ranking -&gt; Risk Ranking Post Mitigation is the always active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Risk Ranking -&gt; Risk Ranking Pre Mitigation has a relationship BUT can be activated within a measure to utilise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A7B28-A139-4964-A5A2-49E8F01E173B}"/>
              </a:ext>
            </a:extLst>
          </p:cNvPr>
          <p:cNvSpPr/>
          <p:nvPr/>
        </p:nvSpPr>
        <p:spPr>
          <a:xfrm>
            <a:off x="4809885" y="4252077"/>
            <a:ext cx="198536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C5292-D40A-47BE-9834-5839D9726CFD}"/>
              </a:ext>
            </a:extLst>
          </p:cNvPr>
          <p:cNvSpPr/>
          <p:nvPr/>
        </p:nvSpPr>
        <p:spPr>
          <a:xfrm>
            <a:off x="4809884" y="4480677"/>
            <a:ext cx="1985361" cy="228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E3BD7-3142-41A6-8DA8-C4DF82B1D5E5}"/>
              </a:ext>
            </a:extLst>
          </p:cNvPr>
          <p:cNvSpPr txBox="1"/>
          <p:nvPr/>
        </p:nvSpPr>
        <p:spPr>
          <a:xfrm>
            <a:off x="2568499" y="3461259"/>
            <a:ext cx="11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Risk Ranking Inactive Relationship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71190-1CC5-4959-A664-62DFCC8D583E}"/>
              </a:ext>
            </a:extLst>
          </p:cNvPr>
          <p:cNvSpPr txBox="1"/>
          <p:nvPr/>
        </p:nvSpPr>
        <p:spPr>
          <a:xfrm>
            <a:off x="3433483" y="1683306"/>
            <a:ext cx="129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Risk Ranking Active Relationship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F438A-CF9C-4270-8210-35517D9BB095}"/>
              </a:ext>
            </a:extLst>
          </p:cNvPr>
          <p:cNvCxnSpPr/>
          <p:nvPr/>
        </p:nvCxnSpPr>
        <p:spPr>
          <a:xfrm flipH="1">
            <a:off x="3993355" y="2300754"/>
            <a:ext cx="85586" cy="1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690F6F-2A88-48C2-A82B-829A0B1CB45C}"/>
              </a:ext>
            </a:extLst>
          </p:cNvPr>
          <p:cNvCxnSpPr>
            <a:stCxn id="11" idx="3"/>
          </p:cNvCxnSpPr>
          <p:nvPr/>
        </p:nvCxnSpPr>
        <p:spPr>
          <a:xfrm>
            <a:off x="3722383" y="3784425"/>
            <a:ext cx="186228" cy="15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9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5597-EFF4-4213-80AC-6B34FE01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Performance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95DD-B692-4DA1-9AF0-5E06B0CF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management has set the following performance targets.</a:t>
            </a:r>
          </a:p>
          <a:p>
            <a:pPr marL="0" indent="0">
              <a:buNone/>
            </a:pPr>
            <a:r>
              <a:rPr lang="en-GB" dirty="0"/>
              <a:t>1.) The number of high, medium and low risk defects should be trending downwards over the period.</a:t>
            </a:r>
          </a:p>
          <a:p>
            <a:pPr marL="0" indent="0">
              <a:buNone/>
            </a:pPr>
            <a:r>
              <a:rPr lang="en-GB" dirty="0"/>
              <a:t>2.) Work orders which are pasted their target finish or work orders for defects in the high risk group should be highlighted in any work order lists.</a:t>
            </a:r>
          </a:p>
          <a:p>
            <a:pPr marL="0" indent="0">
              <a:buNone/>
            </a:pPr>
            <a:r>
              <a:rPr lang="en-GB" dirty="0"/>
              <a:t>3.) The target for the total number of equipment defects is below 700.</a:t>
            </a:r>
          </a:p>
          <a:p>
            <a:pPr marL="0" indent="0">
              <a:buNone/>
            </a:pPr>
            <a:r>
              <a:rPr lang="en-GB" dirty="0"/>
              <a:t>	This is split as follows: High = 0, Medium &lt;=250, Low &lt;=450</a:t>
            </a:r>
          </a:p>
        </p:txBody>
      </p:sp>
    </p:spTree>
    <p:extLst>
      <p:ext uri="{BB962C8B-B14F-4D97-AF65-F5344CB8AC3E}">
        <p14:creationId xmlns:p14="http://schemas.microsoft.com/office/powerpoint/2010/main" val="43122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EAE9-8CBB-45E3-B484-BD9BB8E9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Defect Risk Trend Analysis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AAA5-1272-4133-B1B4-32A506BF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a trend of the total number of defects over time.</a:t>
            </a:r>
          </a:p>
          <a:p>
            <a:r>
              <a:rPr lang="en-GB" dirty="0"/>
              <a:t>Display a trend for each risk group.</a:t>
            </a:r>
          </a:p>
          <a:p>
            <a:r>
              <a:rPr lang="en-GB" dirty="0"/>
              <a:t>For each trend show the </a:t>
            </a:r>
            <a:r>
              <a:rPr lang="en-GB" b="1" dirty="0"/>
              <a:t>first</a:t>
            </a:r>
            <a:r>
              <a:rPr lang="en-GB" dirty="0"/>
              <a:t>, </a:t>
            </a:r>
            <a:r>
              <a:rPr lang="en-GB" b="1" dirty="0"/>
              <a:t>last</a:t>
            </a:r>
            <a:r>
              <a:rPr lang="en-GB" dirty="0"/>
              <a:t> and </a:t>
            </a:r>
            <a:r>
              <a:rPr lang="en-GB" b="1" dirty="0"/>
              <a:t>highest</a:t>
            </a:r>
            <a:r>
              <a:rPr lang="en-GB" dirty="0"/>
              <a:t> number of defects over the period.</a:t>
            </a:r>
          </a:p>
          <a:p>
            <a:r>
              <a:rPr lang="en-GB" dirty="0"/>
              <a:t>Create an </a:t>
            </a:r>
            <a:r>
              <a:rPr lang="en-GB" b="1" dirty="0"/>
              <a:t>automated narrative </a:t>
            </a:r>
            <a:r>
              <a:rPr lang="en-GB" dirty="0"/>
              <a:t>explaining the performance over the trended period and against the target.</a:t>
            </a:r>
          </a:p>
          <a:p>
            <a:r>
              <a:rPr lang="en-GB" dirty="0"/>
              <a:t>Highlight deviations from the target values.</a:t>
            </a:r>
          </a:p>
        </p:txBody>
      </p:sp>
    </p:spTree>
    <p:extLst>
      <p:ext uri="{BB962C8B-B14F-4D97-AF65-F5344CB8AC3E}">
        <p14:creationId xmlns:p14="http://schemas.microsoft.com/office/powerpoint/2010/main" val="259012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0856-02B7-454D-8C50-A67AC0B3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at the Start of the “Year Week”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4203-71BA-4B98-A9B1-A5ACDFB2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 “Year Week” number in the data model. </a:t>
            </a:r>
          </a:p>
          <a:p>
            <a:r>
              <a:rPr lang="en-GB" dirty="0"/>
              <a:t>This is a time stamp assigned to all the work orders that were open at the start of that year and week number.</a:t>
            </a:r>
          </a:p>
          <a:p>
            <a:r>
              <a:rPr lang="en-GB" dirty="0"/>
              <a:t>When trending we need to work with actual dates.</a:t>
            </a:r>
          </a:p>
          <a:p>
            <a:r>
              <a:rPr lang="en-GB" dirty="0"/>
              <a:t>The following code is use to find the start date of the year week numbers given a year and a week number.</a:t>
            </a:r>
          </a:p>
          <a:p>
            <a:pPr marL="0" indent="0">
              <a:buNone/>
            </a:pP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WeekStartDate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DATE(YearNumber,1,1)-WEEKDAY(DATE(YearNumber,1,1),2)+(Weeknumber-1)*7+1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9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CC6D-3C1F-46DC-AE38-8B9E61AF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D71-B602-47F1-A44F-8CC85DC2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have been several critical equipment failures </a:t>
            </a:r>
          </a:p>
          <a:p>
            <a:r>
              <a:rPr lang="en-GB" dirty="0"/>
              <a:t>These failure resulted in high levels of downtime.</a:t>
            </a:r>
          </a:p>
          <a:p>
            <a:r>
              <a:rPr lang="en-GB" dirty="0"/>
              <a:t>Increased visibility of risks would have helped identify and prevent these failures.</a:t>
            </a:r>
          </a:p>
          <a:p>
            <a:r>
              <a:rPr lang="en-GB" dirty="0"/>
              <a:t>Recommended that a defect risk management process and accompanying tool is created.</a:t>
            </a:r>
          </a:p>
        </p:txBody>
      </p:sp>
    </p:spTree>
    <p:extLst>
      <p:ext uri="{BB962C8B-B14F-4D97-AF65-F5344CB8AC3E}">
        <p14:creationId xmlns:p14="http://schemas.microsoft.com/office/powerpoint/2010/main" val="222979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37C4-F345-4B5A-9F79-6D7BD811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[Week Start Date]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CDD07-F315-4E9A-BA85-F1CC65418500}"/>
              </a:ext>
            </a:extLst>
          </p:cNvPr>
          <p:cNvSpPr/>
          <p:nvPr/>
        </p:nvSpPr>
        <p:spPr>
          <a:xfrm>
            <a:off x="9253286" y="3007183"/>
            <a:ext cx="2636186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B827D-E0E9-469A-8337-D0A6592B84AB}"/>
              </a:ext>
            </a:extLst>
          </p:cNvPr>
          <p:cNvSpPr txBox="1"/>
          <p:nvPr/>
        </p:nvSpPr>
        <p:spPr>
          <a:xfrm>
            <a:off x="838200" y="1617075"/>
            <a:ext cx="550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 in table = 202024 (Year 2020, Week 24) - </a:t>
            </a:r>
          </a:p>
          <a:p>
            <a:r>
              <a:rPr lang="en-GB" b="1" dirty="0"/>
              <a:t>What is the start date of this week?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2B2B51-23E8-4605-83D8-53B2D53A033C}"/>
              </a:ext>
            </a:extLst>
          </p:cNvPr>
          <p:cNvSpPr/>
          <p:nvPr/>
        </p:nvSpPr>
        <p:spPr>
          <a:xfrm>
            <a:off x="9253286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95F99D-ECF8-484D-8A8B-5F04BA6F8E4E}"/>
              </a:ext>
            </a:extLst>
          </p:cNvPr>
          <p:cNvSpPr/>
          <p:nvPr/>
        </p:nvSpPr>
        <p:spPr>
          <a:xfrm>
            <a:off x="9633058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607FF-D327-4BFF-A7A2-D428156F9D57}"/>
              </a:ext>
            </a:extLst>
          </p:cNvPr>
          <p:cNvSpPr/>
          <p:nvPr/>
        </p:nvSpPr>
        <p:spPr>
          <a:xfrm>
            <a:off x="10012830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88F2-EFB3-495E-A113-27503A7DFF3B}"/>
              </a:ext>
            </a:extLst>
          </p:cNvPr>
          <p:cNvSpPr/>
          <p:nvPr/>
        </p:nvSpPr>
        <p:spPr>
          <a:xfrm>
            <a:off x="10392602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6F41D-3DFD-49BD-B56E-EF031F9E47B8}"/>
              </a:ext>
            </a:extLst>
          </p:cNvPr>
          <p:cNvSpPr/>
          <p:nvPr/>
        </p:nvSpPr>
        <p:spPr>
          <a:xfrm>
            <a:off x="10772374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56738-9150-4D64-8402-DDFC6318840B}"/>
              </a:ext>
            </a:extLst>
          </p:cNvPr>
          <p:cNvSpPr/>
          <p:nvPr/>
        </p:nvSpPr>
        <p:spPr>
          <a:xfrm>
            <a:off x="11152146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406F7-07A1-4BCF-8E3B-1CA8CA4246BE}"/>
              </a:ext>
            </a:extLst>
          </p:cNvPr>
          <p:cNvSpPr/>
          <p:nvPr/>
        </p:nvSpPr>
        <p:spPr>
          <a:xfrm>
            <a:off x="11531917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822BD-F814-4BA6-8C50-A7DAFDAC2055}"/>
              </a:ext>
            </a:extLst>
          </p:cNvPr>
          <p:cNvSpPr/>
          <p:nvPr/>
        </p:nvSpPr>
        <p:spPr>
          <a:xfrm>
            <a:off x="9253286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94C7C-7164-4410-B96E-7441AD9EC81D}"/>
              </a:ext>
            </a:extLst>
          </p:cNvPr>
          <p:cNvSpPr/>
          <p:nvPr/>
        </p:nvSpPr>
        <p:spPr>
          <a:xfrm>
            <a:off x="9633058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9157B-DAA7-4505-8FEB-0E427AA405DF}"/>
              </a:ext>
            </a:extLst>
          </p:cNvPr>
          <p:cNvSpPr/>
          <p:nvPr/>
        </p:nvSpPr>
        <p:spPr>
          <a:xfrm>
            <a:off x="10012830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646BB-0376-4D83-853C-0F032DC974B8}"/>
              </a:ext>
            </a:extLst>
          </p:cNvPr>
          <p:cNvSpPr/>
          <p:nvPr/>
        </p:nvSpPr>
        <p:spPr>
          <a:xfrm>
            <a:off x="10392602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7FAF3-418F-4AD2-8B6D-9CDB7782DB30}"/>
              </a:ext>
            </a:extLst>
          </p:cNvPr>
          <p:cNvSpPr/>
          <p:nvPr/>
        </p:nvSpPr>
        <p:spPr>
          <a:xfrm>
            <a:off x="10772374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C70C8-AA7D-4524-A389-D865BDA446A2}"/>
              </a:ext>
            </a:extLst>
          </p:cNvPr>
          <p:cNvSpPr/>
          <p:nvPr/>
        </p:nvSpPr>
        <p:spPr>
          <a:xfrm>
            <a:off x="11152146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373DB-F2A1-424C-B2BA-60F62C4CA199}"/>
              </a:ext>
            </a:extLst>
          </p:cNvPr>
          <p:cNvSpPr/>
          <p:nvPr/>
        </p:nvSpPr>
        <p:spPr>
          <a:xfrm>
            <a:off x="11531917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3AAFB-979F-463F-A9AC-A195613EDFFB}"/>
              </a:ext>
            </a:extLst>
          </p:cNvPr>
          <p:cNvSpPr/>
          <p:nvPr/>
        </p:nvSpPr>
        <p:spPr>
          <a:xfrm>
            <a:off x="3491885" y="3026369"/>
            <a:ext cx="2640094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816FFB-2AF2-428E-897E-822D253D4C8C}"/>
              </a:ext>
            </a:extLst>
          </p:cNvPr>
          <p:cNvSpPr/>
          <p:nvPr/>
        </p:nvSpPr>
        <p:spPr>
          <a:xfrm>
            <a:off x="787984" y="3026768"/>
            <a:ext cx="2641016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201952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B58A6-0DD3-4DCF-AF66-6515CFC8F639}"/>
              </a:ext>
            </a:extLst>
          </p:cNvPr>
          <p:cNvSpPr txBox="1"/>
          <p:nvPr/>
        </p:nvSpPr>
        <p:spPr>
          <a:xfrm>
            <a:off x="853801" y="2303864"/>
            <a:ext cx="52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WeekStartDate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DATE(YearNumber,1,1)</a:t>
            </a:r>
            <a:r>
              <a:rPr lang="en-GB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-WEEKDAY(DATE(YearNumber,1,1),2)</a:t>
            </a:r>
            <a:r>
              <a:rPr lang="en-GB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+(Weeknumber-1)*7</a:t>
            </a:r>
            <a:r>
              <a:rPr lang="en-GB" sz="1400" b="0" dirty="0">
                <a:solidFill>
                  <a:srgbClr val="D84A05"/>
                </a:solidFill>
                <a:effectLst/>
                <a:latin typeface="Consolas" panose="020B0609020204030204" pitchFamily="49" charset="0"/>
              </a:rPr>
              <a:t>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03BE0-F6D2-43C5-A0A2-668641BFEFD5}"/>
              </a:ext>
            </a:extLst>
          </p:cNvPr>
          <p:cNvSpPr/>
          <p:nvPr/>
        </p:nvSpPr>
        <p:spPr>
          <a:xfrm>
            <a:off x="3491885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A2C6A-08B1-47D9-A0EA-4D87E83CDEEB}"/>
              </a:ext>
            </a:extLst>
          </p:cNvPr>
          <p:cNvSpPr/>
          <p:nvPr/>
        </p:nvSpPr>
        <p:spPr>
          <a:xfrm>
            <a:off x="3871657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83D2FD-3035-461B-894A-6C1C9BDD665E}"/>
              </a:ext>
            </a:extLst>
          </p:cNvPr>
          <p:cNvSpPr/>
          <p:nvPr/>
        </p:nvSpPr>
        <p:spPr>
          <a:xfrm>
            <a:off x="4251429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7DA766-EA06-4CA4-9357-CDCCBB9690E9}"/>
              </a:ext>
            </a:extLst>
          </p:cNvPr>
          <p:cNvSpPr/>
          <p:nvPr/>
        </p:nvSpPr>
        <p:spPr>
          <a:xfrm>
            <a:off x="4631201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2FEE26-80BB-42CD-AAD9-8C9B6EA213FD}"/>
              </a:ext>
            </a:extLst>
          </p:cNvPr>
          <p:cNvSpPr/>
          <p:nvPr/>
        </p:nvSpPr>
        <p:spPr>
          <a:xfrm>
            <a:off x="5010973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C1DA65-6201-4FC6-B9EE-9032E9015B32}"/>
              </a:ext>
            </a:extLst>
          </p:cNvPr>
          <p:cNvSpPr/>
          <p:nvPr/>
        </p:nvSpPr>
        <p:spPr>
          <a:xfrm>
            <a:off x="5390745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39EA56-77F2-4AA3-B17D-5D02177856C6}"/>
              </a:ext>
            </a:extLst>
          </p:cNvPr>
          <p:cNvSpPr/>
          <p:nvPr/>
        </p:nvSpPr>
        <p:spPr>
          <a:xfrm>
            <a:off x="5770516" y="342431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CB7B99-2529-41D6-A5A8-0B4955128DF6}"/>
              </a:ext>
            </a:extLst>
          </p:cNvPr>
          <p:cNvSpPr/>
          <p:nvPr/>
        </p:nvSpPr>
        <p:spPr>
          <a:xfrm>
            <a:off x="3491885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C86F8-69E4-412B-81B8-2044707E082F}"/>
              </a:ext>
            </a:extLst>
          </p:cNvPr>
          <p:cNvSpPr/>
          <p:nvPr/>
        </p:nvSpPr>
        <p:spPr>
          <a:xfrm>
            <a:off x="3871657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667DDD-81CC-4929-B3FA-0DF80B2427E6}"/>
              </a:ext>
            </a:extLst>
          </p:cNvPr>
          <p:cNvSpPr/>
          <p:nvPr/>
        </p:nvSpPr>
        <p:spPr>
          <a:xfrm>
            <a:off x="4251429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E2F3E9-C6A5-4207-A31F-8A8ED551A3B1}"/>
              </a:ext>
            </a:extLst>
          </p:cNvPr>
          <p:cNvSpPr/>
          <p:nvPr/>
        </p:nvSpPr>
        <p:spPr>
          <a:xfrm>
            <a:off x="4631201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D6D60B-55D4-42EC-B310-63B4DCB73CB8}"/>
              </a:ext>
            </a:extLst>
          </p:cNvPr>
          <p:cNvSpPr/>
          <p:nvPr/>
        </p:nvSpPr>
        <p:spPr>
          <a:xfrm>
            <a:off x="5010973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91864F-D1F6-4B08-AFBB-F476C6CF4529}"/>
              </a:ext>
            </a:extLst>
          </p:cNvPr>
          <p:cNvSpPr/>
          <p:nvPr/>
        </p:nvSpPr>
        <p:spPr>
          <a:xfrm>
            <a:off x="5390745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E335EE-3C73-4C38-B296-A35B009C81E4}"/>
              </a:ext>
            </a:extLst>
          </p:cNvPr>
          <p:cNvSpPr/>
          <p:nvPr/>
        </p:nvSpPr>
        <p:spPr>
          <a:xfrm>
            <a:off x="5770516" y="3826314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E068B4-B366-48D9-B5B5-4690E6FEEF53}"/>
              </a:ext>
            </a:extLst>
          </p:cNvPr>
          <p:cNvCxnSpPr>
            <a:cxnSpLocks/>
          </p:cNvCxnSpPr>
          <p:nvPr/>
        </p:nvCxnSpPr>
        <p:spPr>
          <a:xfrm flipH="1">
            <a:off x="6150287" y="2837468"/>
            <a:ext cx="293416" cy="162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06885-719A-401E-972C-B0569D6CA531}"/>
              </a:ext>
            </a:extLst>
          </p:cNvPr>
          <p:cNvSpPr/>
          <p:nvPr/>
        </p:nvSpPr>
        <p:spPr>
          <a:xfrm>
            <a:off x="787984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0F713E-0544-4F66-9086-90699D049383}"/>
              </a:ext>
            </a:extLst>
          </p:cNvPr>
          <p:cNvSpPr/>
          <p:nvPr/>
        </p:nvSpPr>
        <p:spPr>
          <a:xfrm>
            <a:off x="1167756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F22480-12B4-4F4F-B308-33B2CA01EA4D}"/>
              </a:ext>
            </a:extLst>
          </p:cNvPr>
          <p:cNvSpPr/>
          <p:nvPr/>
        </p:nvSpPr>
        <p:spPr>
          <a:xfrm>
            <a:off x="1547528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586D14-4EEF-48EA-9639-4CD2199D2B1C}"/>
              </a:ext>
            </a:extLst>
          </p:cNvPr>
          <p:cNvSpPr/>
          <p:nvPr/>
        </p:nvSpPr>
        <p:spPr>
          <a:xfrm>
            <a:off x="1927300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6C7D5-F0AE-49B1-A7A6-C9A87F720FF6}"/>
              </a:ext>
            </a:extLst>
          </p:cNvPr>
          <p:cNvSpPr/>
          <p:nvPr/>
        </p:nvSpPr>
        <p:spPr>
          <a:xfrm>
            <a:off x="2307072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A1DB8A-1596-496C-B7F2-84EAEB42C259}"/>
              </a:ext>
            </a:extLst>
          </p:cNvPr>
          <p:cNvSpPr/>
          <p:nvPr/>
        </p:nvSpPr>
        <p:spPr>
          <a:xfrm>
            <a:off x="2686844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00C653-BB88-4EFC-834A-FBDABFE46E61}"/>
              </a:ext>
            </a:extLst>
          </p:cNvPr>
          <p:cNvSpPr/>
          <p:nvPr/>
        </p:nvSpPr>
        <p:spPr>
          <a:xfrm>
            <a:off x="3066615" y="3428765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EB1124-6298-48BD-A1AB-1B668BBF809D}"/>
              </a:ext>
            </a:extLst>
          </p:cNvPr>
          <p:cNvSpPr/>
          <p:nvPr/>
        </p:nvSpPr>
        <p:spPr>
          <a:xfrm>
            <a:off x="787984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5F4BF4-7FDF-41DD-9CE7-5846D01316EB}"/>
              </a:ext>
            </a:extLst>
          </p:cNvPr>
          <p:cNvSpPr/>
          <p:nvPr/>
        </p:nvSpPr>
        <p:spPr>
          <a:xfrm>
            <a:off x="1167756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048513-7766-4942-88A6-4E57D886DC83}"/>
              </a:ext>
            </a:extLst>
          </p:cNvPr>
          <p:cNvSpPr/>
          <p:nvPr/>
        </p:nvSpPr>
        <p:spPr>
          <a:xfrm>
            <a:off x="1547528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BFB0E-B061-4516-A90E-C2E49DC91F3D}"/>
              </a:ext>
            </a:extLst>
          </p:cNvPr>
          <p:cNvSpPr/>
          <p:nvPr/>
        </p:nvSpPr>
        <p:spPr>
          <a:xfrm>
            <a:off x="1927300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EDF760-87B1-447E-A949-DC3DD98CD1C0}"/>
              </a:ext>
            </a:extLst>
          </p:cNvPr>
          <p:cNvSpPr/>
          <p:nvPr/>
        </p:nvSpPr>
        <p:spPr>
          <a:xfrm>
            <a:off x="2307072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62652B-EFBD-462A-BF12-E38CE6172459}"/>
              </a:ext>
            </a:extLst>
          </p:cNvPr>
          <p:cNvSpPr/>
          <p:nvPr/>
        </p:nvSpPr>
        <p:spPr>
          <a:xfrm>
            <a:off x="2686844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5DDE04-E299-4C15-BD68-E44F355FCFC6}"/>
              </a:ext>
            </a:extLst>
          </p:cNvPr>
          <p:cNvSpPr/>
          <p:nvPr/>
        </p:nvSpPr>
        <p:spPr>
          <a:xfrm>
            <a:off x="3066615" y="3830762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29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B60A26D-B042-4477-A1EE-17E6F0CCCD69}"/>
              </a:ext>
            </a:extLst>
          </p:cNvPr>
          <p:cNvSpPr/>
          <p:nvPr/>
        </p:nvSpPr>
        <p:spPr>
          <a:xfrm rot="10800000">
            <a:off x="4164678" y="4254687"/>
            <a:ext cx="531056" cy="44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5E0AD2-4053-49F4-AA06-33CEA4D0030F}"/>
              </a:ext>
            </a:extLst>
          </p:cNvPr>
          <p:cNvSpPr txBox="1"/>
          <p:nvPr/>
        </p:nvSpPr>
        <p:spPr>
          <a:xfrm>
            <a:off x="1927300" y="4734296"/>
            <a:ext cx="2202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Wed 3</a:t>
            </a:r>
            <a:r>
              <a:rPr lang="en-GB" sz="1200" baseline="30000" dirty="0">
                <a:solidFill>
                  <a:srgbClr val="00B0F0"/>
                </a:solidFill>
              </a:rPr>
              <a:t>rd</a:t>
            </a:r>
            <a:r>
              <a:rPr lang="en-GB" sz="1200" dirty="0">
                <a:solidFill>
                  <a:srgbClr val="00B0F0"/>
                </a:solidFill>
              </a:rPr>
              <a:t> day of the week (starting Monday).</a:t>
            </a:r>
          </a:p>
          <a:p>
            <a:pPr algn="ctr"/>
            <a:r>
              <a:rPr lang="en-GB" sz="1200" dirty="0">
                <a:solidFill>
                  <a:srgbClr val="00B0F0"/>
                </a:solidFill>
              </a:rPr>
              <a:t>So minus 3 days from start of year takes us to the end of the previous week of the year.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CAA509-6C1A-43F2-BFFA-41C54048E88A}"/>
              </a:ext>
            </a:extLst>
          </p:cNvPr>
          <p:cNvSpPr/>
          <p:nvPr/>
        </p:nvSpPr>
        <p:spPr>
          <a:xfrm rot="10800000">
            <a:off x="2960829" y="4247286"/>
            <a:ext cx="531056" cy="44840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6453E7-A009-4FFD-B29F-D1CBFBBE36F5}"/>
              </a:ext>
            </a:extLst>
          </p:cNvPr>
          <p:cNvSpPr txBox="1"/>
          <p:nvPr/>
        </p:nvSpPr>
        <p:spPr>
          <a:xfrm>
            <a:off x="4671589" y="434108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Step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B1699F-6F15-4A32-A262-C9289AE7313C}"/>
              </a:ext>
            </a:extLst>
          </p:cNvPr>
          <p:cNvSpPr txBox="1"/>
          <p:nvPr/>
        </p:nvSpPr>
        <p:spPr>
          <a:xfrm>
            <a:off x="2093550" y="434108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Step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175F57-4FFA-42F4-88C5-A052EDECAA10}"/>
              </a:ext>
            </a:extLst>
          </p:cNvPr>
          <p:cNvSpPr txBox="1"/>
          <p:nvPr/>
        </p:nvSpPr>
        <p:spPr>
          <a:xfrm>
            <a:off x="4442940" y="4684633"/>
            <a:ext cx="1285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Start on the first day of the year. The date is 2020/1/1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2FA75-1630-4F01-8A42-E9B07B341838}"/>
              </a:ext>
            </a:extLst>
          </p:cNvPr>
          <p:cNvSpPr txBox="1"/>
          <p:nvPr/>
        </p:nvSpPr>
        <p:spPr>
          <a:xfrm>
            <a:off x="1124787" y="5676513"/>
            <a:ext cx="415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now know were to start counting from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EB8102-F6AA-4D41-9713-33F1366061F9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491885" y="4186798"/>
            <a:ext cx="938322" cy="5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9FBB486-8908-4C58-9A61-B65AD762B514}"/>
              </a:ext>
            </a:extLst>
          </p:cNvPr>
          <p:cNvSpPr/>
          <p:nvPr/>
        </p:nvSpPr>
        <p:spPr>
          <a:xfrm>
            <a:off x="6566096" y="3007183"/>
            <a:ext cx="2636186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23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8D9F21-D19A-433C-AA3C-E8AA8D7EF50C}"/>
              </a:ext>
            </a:extLst>
          </p:cNvPr>
          <p:cNvSpPr/>
          <p:nvPr/>
        </p:nvSpPr>
        <p:spPr>
          <a:xfrm>
            <a:off x="6566096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AE0299-7488-471F-8EA0-D0031352C9CF}"/>
              </a:ext>
            </a:extLst>
          </p:cNvPr>
          <p:cNvSpPr/>
          <p:nvPr/>
        </p:nvSpPr>
        <p:spPr>
          <a:xfrm>
            <a:off x="6945868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0F21B6-8CDE-431A-B8C2-74B50344A6A5}"/>
              </a:ext>
            </a:extLst>
          </p:cNvPr>
          <p:cNvSpPr/>
          <p:nvPr/>
        </p:nvSpPr>
        <p:spPr>
          <a:xfrm>
            <a:off x="7325640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9CFEE-56AC-4FFB-B31B-F4D5CA7AC8CF}"/>
              </a:ext>
            </a:extLst>
          </p:cNvPr>
          <p:cNvSpPr/>
          <p:nvPr/>
        </p:nvSpPr>
        <p:spPr>
          <a:xfrm>
            <a:off x="7705412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C31296-149F-49A3-A2D0-A3ED3511BBC0}"/>
              </a:ext>
            </a:extLst>
          </p:cNvPr>
          <p:cNvSpPr/>
          <p:nvPr/>
        </p:nvSpPr>
        <p:spPr>
          <a:xfrm>
            <a:off x="8085184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F856B1-CDFE-47D3-9172-5D4D06A2E291}"/>
              </a:ext>
            </a:extLst>
          </p:cNvPr>
          <p:cNvSpPr/>
          <p:nvPr/>
        </p:nvSpPr>
        <p:spPr>
          <a:xfrm>
            <a:off x="8464956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FF53F8-A707-40C0-BAD4-FDFFBC84607B}"/>
              </a:ext>
            </a:extLst>
          </p:cNvPr>
          <p:cNvSpPr/>
          <p:nvPr/>
        </p:nvSpPr>
        <p:spPr>
          <a:xfrm>
            <a:off x="8844727" y="3409180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F606A9-67DD-41B1-A9AA-BCD4DC067B1B}"/>
              </a:ext>
            </a:extLst>
          </p:cNvPr>
          <p:cNvSpPr/>
          <p:nvPr/>
        </p:nvSpPr>
        <p:spPr>
          <a:xfrm>
            <a:off x="6566096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F45057A-2FF0-4EDA-8A6E-225600187803}"/>
              </a:ext>
            </a:extLst>
          </p:cNvPr>
          <p:cNvSpPr/>
          <p:nvPr/>
        </p:nvSpPr>
        <p:spPr>
          <a:xfrm>
            <a:off x="6945868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0A225F-B0AC-472B-8702-EEC7975AF795}"/>
              </a:ext>
            </a:extLst>
          </p:cNvPr>
          <p:cNvSpPr/>
          <p:nvPr/>
        </p:nvSpPr>
        <p:spPr>
          <a:xfrm>
            <a:off x="7325640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DD0009F-E53C-4C2D-BA03-1C718A7FA498}"/>
              </a:ext>
            </a:extLst>
          </p:cNvPr>
          <p:cNvSpPr/>
          <p:nvPr/>
        </p:nvSpPr>
        <p:spPr>
          <a:xfrm>
            <a:off x="7705412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F8A97F-58C2-443B-8B3B-3590795A5382}"/>
              </a:ext>
            </a:extLst>
          </p:cNvPr>
          <p:cNvSpPr/>
          <p:nvPr/>
        </p:nvSpPr>
        <p:spPr>
          <a:xfrm>
            <a:off x="8085184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EF911F-1898-44FF-BC09-8D998E8D1E7E}"/>
              </a:ext>
            </a:extLst>
          </p:cNvPr>
          <p:cNvSpPr/>
          <p:nvPr/>
        </p:nvSpPr>
        <p:spPr>
          <a:xfrm>
            <a:off x="8464956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151D2E-7A4D-496C-B0EF-508617E134B1}"/>
              </a:ext>
            </a:extLst>
          </p:cNvPr>
          <p:cNvSpPr/>
          <p:nvPr/>
        </p:nvSpPr>
        <p:spPr>
          <a:xfrm>
            <a:off x="8844727" y="3811177"/>
            <a:ext cx="357555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7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ED078C70-501F-417B-AB07-C3E2C3240336}"/>
              </a:ext>
            </a:extLst>
          </p:cNvPr>
          <p:cNvSpPr/>
          <p:nvPr/>
        </p:nvSpPr>
        <p:spPr>
          <a:xfrm>
            <a:off x="7811454" y="2613264"/>
            <a:ext cx="531056" cy="44840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42AE07-2D0B-48C2-92B4-324928ABB07A}"/>
              </a:ext>
            </a:extLst>
          </p:cNvPr>
          <p:cNvSpPr txBox="1"/>
          <p:nvPr/>
        </p:nvSpPr>
        <p:spPr>
          <a:xfrm>
            <a:off x="9016173" y="2639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-1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274EB2D-7CBF-4545-9DBE-1D344FF74FBC}"/>
              </a:ext>
            </a:extLst>
          </p:cNvPr>
          <p:cNvCxnSpPr>
            <a:cxnSpLocks/>
          </p:cNvCxnSpPr>
          <p:nvPr/>
        </p:nvCxnSpPr>
        <p:spPr>
          <a:xfrm rot="10800000">
            <a:off x="9432064" y="2625559"/>
            <a:ext cx="1340310" cy="572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26FE3ECF-9244-4200-ACAE-EF9DDD8B9E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73803" y="2639709"/>
            <a:ext cx="742371" cy="547715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5467A91-AAE5-4A73-A0A0-D7C8F7C6CD9B}"/>
              </a:ext>
            </a:extLst>
          </p:cNvPr>
          <p:cNvSpPr txBox="1"/>
          <p:nvPr/>
        </p:nvSpPr>
        <p:spPr>
          <a:xfrm>
            <a:off x="7830403" y="1332259"/>
            <a:ext cx="88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Step 3a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A2C918-94C2-4879-9EF4-9D482AB91C9D}"/>
              </a:ext>
            </a:extLst>
          </p:cNvPr>
          <p:cNvSpPr txBox="1"/>
          <p:nvPr/>
        </p:nvSpPr>
        <p:spPr>
          <a:xfrm>
            <a:off x="7237485" y="1721644"/>
            <a:ext cx="20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Find the number of days up to the previous week for the week number. E.g. 24-1 = 23.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D1B079-9A93-4495-B8EE-4BFCA4C34E00}"/>
              </a:ext>
            </a:extLst>
          </p:cNvPr>
          <p:cNvSpPr txBox="1"/>
          <p:nvPr/>
        </p:nvSpPr>
        <p:spPr>
          <a:xfrm>
            <a:off x="10124429" y="1346678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Step 3b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7F403-2191-4FC7-B3A3-83B1BA9754C2}"/>
              </a:ext>
            </a:extLst>
          </p:cNvPr>
          <p:cNvSpPr txBox="1"/>
          <p:nvPr/>
        </p:nvSpPr>
        <p:spPr>
          <a:xfrm>
            <a:off x="9300231" y="1722324"/>
            <a:ext cx="2641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…and then multiple that previous week number by 7 to get the number of days in that number of weeks. </a:t>
            </a:r>
          </a:p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E.g. (24-1)*7 = 161</a:t>
            </a:r>
          </a:p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D550EC-8861-4503-9C4C-387DA0CB463F}"/>
              </a:ext>
            </a:extLst>
          </p:cNvPr>
          <p:cNvSpPr txBox="1"/>
          <p:nvPr/>
        </p:nvSpPr>
        <p:spPr>
          <a:xfrm>
            <a:off x="7133768" y="4863293"/>
            <a:ext cx="2068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Add step 3b number of days  (161) to the date determined in step 2 29/12/2019. This will take us up to the end of week 23.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155E68DF-1305-45A3-A0C6-C6FE9A7F23E7}"/>
              </a:ext>
            </a:extLst>
          </p:cNvPr>
          <p:cNvCxnSpPr>
            <a:stCxn id="59" idx="3"/>
            <a:endCxn id="87" idx="2"/>
          </p:cNvCxnSpPr>
          <p:nvPr/>
        </p:nvCxnSpPr>
        <p:spPr>
          <a:xfrm>
            <a:off x="3424170" y="4011004"/>
            <a:ext cx="5599335" cy="160657"/>
          </a:xfrm>
          <a:prstGeom prst="curvedConnector4">
            <a:avLst>
              <a:gd name="adj1" fmla="val 48404"/>
              <a:gd name="adj2" fmla="val 24229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E85E2EA-9942-424D-BAF4-BC8F67DC6F3E}"/>
              </a:ext>
            </a:extLst>
          </p:cNvPr>
          <p:cNvSpPr txBox="1"/>
          <p:nvPr/>
        </p:nvSpPr>
        <p:spPr>
          <a:xfrm>
            <a:off x="10203110" y="467862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42B03"/>
                </a:solidFill>
              </a:rPr>
              <a:t>Step 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89ECB7-7C64-49EC-BB42-52B953F3AB86}"/>
              </a:ext>
            </a:extLst>
          </p:cNvPr>
          <p:cNvSpPr txBox="1"/>
          <p:nvPr/>
        </p:nvSpPr>
        <p:spPr>
          <a:xfrm>
            <a:off x="9512851" y="5047959"/>
            <a:ext cx="210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42B03"/>
                </a:solidFill>
              </a:rPr>
              <a:t>Finally add 1 to get the date at the start of week 24 = </a:t>
            </a:r>
            <a:r>
              <a:rPr lang="en-GB" sz="2400" b="1" dirty="0">
                <a:solidFill>
                  <a:srgbClr val="F42B03"/>
                </a:solidFill>
              </a:rPr>
              <a:t>08/06/2020</a:t>
            </a:r>
            <a:endParaRPr lang="en-GB" sz="1200" b="1" dirty="0">
              <a:solidFill>
                <a:srgbClr val="F42B03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F13CEB-A506-4BFF-A978-979070C3CFF5}"/>
              </a:ext>
            </a:extLst>
          </p:cNvPr>
          <p:cNvSpPr txBox="1"/>
          <p:nvPr/>
        </p:nvSpPr>
        <p:spPr>
          <a:xfrm>
            <a:off x="7665873" y="4493961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Step 3c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D81522-7A7C-448E-ABA7-B85A84166404}"/>
              </a:ext>
            </a:extLst>
          </p:cNvPr>
          <p:cNvSpPr txBox="1"/>
          <p:nvPr/>
        </p:nvSpPr>
        <p:spPr>
          <a:xfrm>
            <a:off x="6105142" y="4376326"/>
            <a:ext cx="11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+161 days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E0DB585-3C47-4F51-B11B-03DF9D4F3289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9432064" y="4171661"/>
            <a:ext cx="580766" cy="876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98C1DC7C-B9BF-444E-A041-DF2FBC54E3D4}"/>
              </a:ext>
            </a:extLst>
          </p:cNvPr>
          <p:cNvSpPr/>
          <p:nvPr/>
        </p:nvSpPr>
        <p:spPr>
          <a:xfrm>
            <a:off x="9244494" y="3793593"/>
            <a:ext cx="379772" cy="401997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9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3" grpId="0" animBg="1"/>
      <p:bldP spid="64" grpId="0"/>
      <p:bldP spid="65" grpId="0"/>
      <p:bldP spid="66" grpId="0"/>
      <p:bldP spid="67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 animBg="1"/>
      <p:bldP spid="91" grpId="0"/>
      <p:bldP spid="98" grpId="0"/>
      <p:bldP spid="99" grpId="0"/>
      <p:bldP spid="100" grpId="0"/>
      <p:bldP spid="101" grpId="0"/>
      <p:bldP spid="102" grpId="0"/>
      <p:bldP spid="105" grpId="0"/>
      <p:bldP spid="106" grpId="0"/>
      <p:bldP spid="108" grpId="0"/>
      <p:bldP spid="109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4C9C-92D6-4A8E-8D7F-8CE8764A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A: Risk Matrix Image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B84D7B3-CA25-4DEA-A00F-E7B97D427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339084"/>
              </p:ext>
            </p:extLst>
          </p:nvPr>
        </p:nvGraphicFramePr>
        <p:xfrm>
          <a:off x="838200" y="1690688"/>
          <a:ext cx="4536000" cy="4422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0189988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082922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51555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06660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40977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37083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94100592"/>
                    </a:ext>
                  </a:extLst>
                </a:gridCol>
              </a:tblGrid>
              <a:tr h="251143">
                <a:tc rowSpan="2" gridSpan="2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tx1"/>
                          </a:solidFill>
                        </a:rPr>
                        <a:t>Likelihood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55375"/>
                  </a:ext>
                </a:extLst>
              </a:tr>
              <a:tr h="3960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( 1 )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V. Unlikely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( 2 )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Unlikely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( 3 )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( 4 )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( 5 )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Very 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34525"/>
                  </a:ext>
                </a:extLst>
              </a:tr>
              <a:tr h="720000">
                <a:tc rowSpan="5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Consequence Severity 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( 5 )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Severe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11460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( 4 )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876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( 3 )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16227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( 2 )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Minor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893171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( 1 )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Negligible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68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164C-D180-4F25-802B-4B0AE9E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B: Colours for Risk Rank and Risk Group Formatting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126CE-299F-45C3-A2AE-02EE28D1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53" y="1873402"/>
            <a:ext cx="3724795" cy="2086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0F376-4815-427F-B4B5-C66418A11C86}"/>
              </a:ext>
            </a:extLst>
          </p:cNvPr>
          <p:cNvSpPr txBox="1"/>
          <p:nvPr/>
        </p:nvSpPr>
        <p:spPr>
          <a:xfrm>
            <a:off x="984739" y="2547203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Green - #CCEFDC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B87C42-DF8E-4438-90FE-BD2CA401FE7B}"/>
              </a:ext>
            </a:extLst>
          </p:cNvPr>
          <p:cNvCxnSpPr>
            <a:stCxn id="5" idx="3"/>
          </p:cNvCxnSpPr>
          <p:nvPr/>
        </p:nvCxnSpPr>
        <p:spPr>
          <a:xfrm>
            <a:off x="2767791" y="2731869"/>
            <a:ext cx="1522855" cy="77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BE80ED-8F58-4D87-9B1E-461CA63BF1E4}"/>
              </a:ext>
            </a:extLst>
          </p:cNvPr>
          <p:cNvSpPr/>
          <p:nvPr/>
        </p:nvSpPr>
        <p:spPr>
          <a:xfrm>
            <a:off x="4216065" y="4299973"/>
            <a:ext cx="176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Yellow - #FFF2CC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A273B-64D4-4E3E-9ECB-6B37FB57D4FD}"/>
              </a:ext>
            </a:extLst>
          </p:cNvPr>
          <p:cNvCxnSpPr>
            <a:stCxn id="8" idx="0"/>
          </p:cNvCxnSpPr>
          <p:nvPr/>
        </p:nvCxnSpPr>
        <p:spPr>
          <a:xfrm flipV="1">
            <a:off x="5096370" y="3548605"/>
            <a:ext cx="126363" cy="75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DB306-3CC0-47A7-B775-87857952F0AB}"/>
              </a:ext>
            </a:extLst>
          </p:cNvPr>
          <p:cNvSpPr/>
          <p:nvPr/>
        </p:nvSpPr>
        <p:spPr>
          <a:xfrm>
            <a:off x="7454098" y="2547203"/>
            <a:ext cx="15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Red - #F5CCCC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25D6B-517C-4F03-89CD-0278521ECCA7}"/>
              </a:ext>
            </a:extLst>
          </p:cNvPr>
          <p:cNvCxnSpPr>
            <a:stCxn id="11" idx="1"/>
          </p:cNvCxnSpPr>
          <p:nvPr/>
        </p:nvCxnSpPr>
        <p:spPr>
          <a:xfrm flipH="1">
            <a:off x="6601767" y="2731869"/>
            <a:ext cx="85233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A7E5-73E5-40C4-88B2-AF0C6F4C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E97D-33A6-4054-A8BF-64D644A8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spcCol="72000"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Display a high level risk status resulting from equipment defects at the site.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Provide an overview of the risk matrix with the number of defects in each risk ranking.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Provide a risk matrix with the ability to view the work orders related to the repair of each defect in each risk ranking.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Provide analysis of pre and post mitigation risk.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Provide a trend of the number defects at the site over time, split by risk grouping.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46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4381-0002-4FD6-AB2F-C9AC270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5 Steps to Building an Effective Dashboard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24BEB6-23F5-4C60-9F1F-7086D44F6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33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10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4D3C-E632-4C91-8C72-900B804D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Define - Requirements of Risk Management Report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37DD9-0A06-490C-AB2A-1A8E74AB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87745"/>
              </p:ext>
            </p:extLst>
          </p:nvPr>
        </p:nvGraphicFramePr>
        <p:xfrm>
          <a:off x="735658" y="1912280"/>
          <a:ext cx="1029743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716">
                  <a:extLst>
                    <a:ext uri="{9D8B030D-6E8A-4147-A177-3AD203B41FA5}">
                      <a16:colId xmlns:a16="http://schemas.microsoft.com/office/drawing/2014/main" val="3684147246"/>
                    </a:ext>
                  </a:extLst>
                </a:gridCol>
                <a:gridCol w="5148716">
                  <a:extLst>
                    <a:ext uri="{9D8B030D-6E8A-4147-A177-3AD203B41FA5}">
                      <a16:colId xmlns:a16="http://schemas.microsoft.com/office/drawing/2014/main" val="289136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1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Display a high level risk status resulting from equipment defects at the site.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Provide an update on the status of repairs for high risk defects.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Provide an overview of the risk matrix with the number of defects in each risk ranking.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This information will be viewed on a large screen in the office and at the site. It will also be viewed on a mobile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Plant manager and other senior managers and stakeholders.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4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3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4D3C-E632-4C91-8C72-900B804D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Define - Requirements of Risk Management Report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37DD9-0A06-490C-AB2A-1A8E74AB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73936"/>
              </p:ext>
            </p:extLst>
          </p:nvPr>
        </p:nvGraphicFramePr>
        <p:xfrm>
          <a:off x="1003299" y="1881716"/>
          <a:ext cx="1027095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476">
                  <a:extLst>
                    <a:ext uri="{9D8B030D-6E8A-4147-A177-3AD203B41FA5}">
                      <a16:colId xmlns:a16="http://schemas.microsoft.com/office/drawing/2014/main" val="3684147246"/>
                    </a:ext>
                  </a:extLst>
                </a:gridCol>
                <a:gridCol w="5135476">
                  <a:extLst>
                    <a:ext uri="{9D8B030D-6E8A-4147-A177-3AD203B41FA5}">
                      <a16:colId xmlns:a16="http://schemas.microsoft.com/office/drawing/2014/main" val="1635539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1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Provide a risk matrix with the ability to view the work orders related to the repair of each defect in each risk ranking.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Allow filtering by department.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Operations manager and department leads.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Provide analysis of pre and post mitigation risk.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Provide a trend of the number defects at the site over time, split by risk grouping.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Asset manager, operations manager.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8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2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B13C-523D-4450-A7C9-C6CC9CA2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56BE-5E92-4DB4-811A-9828BA5B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has been exported from the CMMS to an Excel. It will be manually updated each week.</a:t>
            </a:r>
          </a:p>
          <a:p>
            <a:r>
              <a:rPr lang="en-GB" dirty="0"/>
              <a:t>The each row represents a work order in the CMMS to repair a reported defect.</a:t>
            </a:r>
          </a:p>
          <a:p>
            <a:r>
              <a:rPr lang="en-GB" dirty="0"/>
              <a:t>A snapshot of all the live defects has been captured at the start of each week to allow a trend of the number of live defects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29358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E02-F336-4E02-9ADC-76795C5F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Risk Matrix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419DE3-E946-453D-ADA1-4DB88B25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73811"/>
              </p:ext>
            </p:extLst>
          </p:nvPr>
        </p:nvGraphicFramePr>
        <p:xfrm>
          <a:off x="7403537" y="1513707"/>
          <a:ext cx="4536000" cy="4498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0189988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082922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51555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06660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40977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37083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94100592"/>
                    </a:ext>
                  </a:extLst>
                </a:gridCol>
              </a:tblGrid>
              <a:tr h="251143">
                <a:tc rowSpan="2" gridSpan="2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tx1"/>
                          </a:solidFill>
                        </a:rPr>
                        <a:t>Likelihood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655375"/>
                  </a:ext>
                </a:extLst>
              </a:tr>
              <a:tr h="39600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( 1 )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V. Unlikely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( 2 )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Unlikely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( 3 )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( 4 )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Likely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( 5 ) 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Very Likely / happening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34525"/>
                  </a:ext>
                </a:extLst>
              </a:tr>
              <a:tr h="720000">
                <a:tc rowSpan="5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Consequence Severity 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( 5 )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Severe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11460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( 4 )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876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( 3 )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16227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( 2 )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Minor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893171"/>
                  </a:ext>
                </a:extLst>
              </a:tr>
              <a:tr h="763714">
                <a:tc vMerge="1">
                  <a:txBody>
                    <a:bodyPr/>
                    <a:lstStyle/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( 1 )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Negligible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4773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874006-EC5F-46C9-ABCA-628B4F4AC2AD}"/>
              </a:ext>
            </a:extLst>
          </p:cNvPr>
          <p:cNvSpPr txBox="1">
            <a:spLocks/>
          </p:cNvSpPr>
          <p:nvPr/>
        </p:nvSpPr>
        <p:spPr>
          <a:xfrm>
            <a:off x="638175" y="1825625"/>
            <a:ext cx="6571677" cy="395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When a work order created to report a defective item of equipment it is allocated a risk assessment number using the following risk matrix.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Step 1</a:t>
            </a:r>
            <a:r>
              <a:rPr lang="en-GB" sz="2400" dirty="0"/>
              <a:t>: A credible scenario is agreed as a possible outcome as a result of the equipment defect.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Step 2</a:t>
            </a:r>
            <a:r>
              <a:rPr lang="en-GB" sz="2400" dirty="0"/>
              <a:t>: The potential impact on the business is agreed among the risk assessment team. This provides the consequence severity number on the y-axis of the matrix.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Step 3</a:t>
            </a:r>
            <a:r>
              <a:rPr lang="en-GB" sz="2400" dirty="0"/>
              <a:t>: The likelihood of that outcome is agreed among the risk assessment team. This provides the likelihood number on the y-axis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252846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544A7-C0C6-4EF5-B62C-C37ECECF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73" y="3760080"/>
            <a:ext cx="2373784" cy="2316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EC3302-309C-45BF-BDD2-C88189E6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26" y="1819033"/>
            <a:ext cx="2373784" cy="2316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B4D01-5821-4E07-9602-612E3916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Model - Pre and Post Mitigated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B850-6B1B-40EE-A33B-47773EA0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25625"/>
            <a:ext cx="6571677" cy="39559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a work order created to report a defect in an item of equipment it is allocated 2 risk assessments.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Pre-mitigation: </a:t>
            </a:r>
            <a:r>
              <a:rPr lang="en-GB" dirty="0"/>
              <a:t>risk exposure prior to installing mitigating measures.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Post-mitigation:</a:t>
            </a:r>
            <a:r>
              <a:rPr lang="en-GB" dirty="0"/>
              <a:t> current risk exposure assuming that specific authorised mitigating actions have been implemented.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AF81C9DE-F90E-45FA-8264-6D17C5B85E81}"/>
              </a:ext>
            </a:extLst>
          </p:cNvPr>
          <p:cNvSpPr/>
          <p:nvPr/>
        </p:nvSpPr>
        <p:spPr>
          <a:xfrm flipV="1">
            <a:off x="10017160" y="2500948"/>
            <a:ext cx="1051235" cy="860231"/>
          </a:xfrm>
          <a:prstGeom prst="bentUpArrow">
            <a:avLst>
              <a:gd name="adj1" fmla="val 25000"/>
              <a:gd name="adj2" fmla="val 203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18DDF-386F-4A90-89A5-858DD2CC316E}"/>
              </a:ext>
            </a:extLst>
          </p:cNvPr>
          <p:cNvSpPr txBox="1"/>
          <p:nvPr/>
        </p:nvSpPr>
        <p:spPr>
          <a:xfrm>
            <a:off x="7844910" y="1432607"/>
            <a:ext cx="1713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Pre-mitigation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82B06-6BB6-4E3F-93C9-EC48E171339A}"/>
              </a:ext>
            </a:extLst>
          </p:cNvPr>
          <p:cNvSpPr txBox="1"/>
          <p:nvPr/>
        </p:nvSpPr>
        <p:spPr>
          <a:xfrm>
            <a:off x="10141309" y="3369189"/>
            <a:ext cx="172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Post-mitigation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5ECC0C-1BCE-4542-B2E1-903260358FBB}"/>
              </a:ext>
            </a:extLst>
          </p:cNvPr>
          <p:cNvSpPr/>
          <p:nvPr/>
        </p:nvSpPr>
        <p:spPr>
          <a:xfrm>
            <a:off x="9024659" y="2607110"/>
            <a:ext cx="199506" cy="216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4F0D6-F501-454B-98E6-78F3C88F4544}"/>
              </a:ext>
            </a:extLst>
          </p:cNvPr>
          <p:cNvSpPr/>
          <p:nvPr/>
        </p:nvSpPr>
        <p:spPr>
          <a:xfrm>
            <a:off x="10489851" y="4560222"/>
            <a:ext cx="199506" cy="216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DA9F1B-1FCF-44FD-B001-A566BF2A2287}"/>
              </a:ext>
            </a:extLst>
          </p:cNvPr>
          <p:cNvSpPr/>
          <p:nvPr/>
        </p:nvSpPr>
        <p:spPr>
          <a:xfrm>
            <a:off x="11252487" y="4531246"/>
            <a:ext cx="199506" cy="2161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30921B-88F4-4A83-9ADA-7ECE3E2456C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727459" y="4639311"/>
            <a:ext cx="525028" cy="95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E1EB0B-5A5C-48BA-B44F-8A6E60C00433}"/>
              </a:ext>
            </a:extLst>
          </p:cNvPr>
          <p:cNvSpPr txBox="1"/>
          <p:nvPr/>
        </p:nvSpPr>
        <p:spPr>
          <a:xfrm>
            <a:off x="7409358" y="4367857"/>
            <a:ext cx="1949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Example: </a:t>
            </a:r>
            <a:r>
              <a:rPr lang="en-GB" dirty="0"/>
              <a:t>the likelihood has been reduced due to a temporary repair.</a:t>
            </a:r>
          </a:p>
        </p:txBody>
      </p:sp>
    </p:spTree>
    <p:extLst>
      <p:ext uri="{BB962C8B-B14F-4D97-AF65-F5344CB8AC3E}">
        <p14:creationId xmlns:p14="http://schemas.microsoft.com/office/powerpoint/2010/main" val="22897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ffective Dashboards">
      <a:dk1>
        <a:sysClr val="windowText" lastClr="000000"/>
      </a:dk1>
      <a:lt1>
        <a:sysClr val="window" lastClr="FFFFFF"/>
      </a:lt1>
      <a:dk2>
        <a:srgbClr val="0998ED"/>
      </a:dk2>
      <a:lt2>
        <a:srgbClr val="F4E8E9"/>
      </a:lt2>
      <a:accent1>
        <a:srgbClr val="A5A5A5"/>
      </a:accent1>
      <a:accent2>
        <a:srgbClr val="C677F1"/>
      </a:accent2>
      <a:accent3>
        <a:srgbClr val="CCC7C7"/>
      </a:accent3>
      <a:accent4>
        <a:srgbClr val="1B3971"/>
      </a:accent4>
      <a:accent5>
        <a:srgbClr val="C13531"/>
      </a:accent5>
      <a:accent6>
        <a:srgbClr val="A36BB3"/>
      </a:accent6>
      <a:hlink>
        <a:srgbClr val="DB848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k Management Case Study" id="{E99666DE-D0D9-4006-809D-5D5883B88A65}" vid="{B7CA12B8-87A4-4A64-BCB5-549AE526C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Effective Dashboards Template</Template>
  <TotalTime>22279</TotalTime>
  <Words>1961</Words>
  <Application>Microsoft Office PowerPoint</Application>
  <PresentationFormat>Widescreen</PresentationFormat>
  <Paragraphs>385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Risk Management Dashboard Case Study</vt:lpstr>
      <vt:lpstr>Background</vt:lpstr>
      <vt:lpstr>Requirements Summary</vt:lpstr>
      <vt:lpstr>The 5 Steps to Building an Effective Dashboard</vt:lpstr>
      <vt:lpstr>1. Define - Requirements of Risk Management Report</vt:lpstr>
      <vt:lpstr>1. Define - Requirements of Risk Management Report</vt:lpstr>
      <vt:lpstr>2. Model - Data</vt:lpstr>
      <vt:lpstr>2. Model - Risk Matrix</vt:lpstr>
      <vt:lpstr>2. Model - Pre and Post Mitigated Risk</vt:lpstr>
      <vt:lpstr>2. Model - Risk Group</vt:lpstr>
      <vt:lpstr>2. Model - Overall Risk Status</vt:lpstr>
      <vt:lpstr>2. Model - Overall Risk Status Calculation Breakdown</vt:lpstr>
      <vt:lpstr>2. Model - Overall Risk Status Summary Text</vt:lpstr>
      <vt:lpstr>Pre / Post Mitigation Analysis</vt:lpstr>
      <vt:lpstr>Why Use a Shared Risk Ranking Table?</vt:lpstr>
      <vt:lpstr>2. Model - Risk Ranking Relationships</vt:lpstr>
      <vt:lpstr>2. Model - Performance Targets</vt:lpstr>
      <vt:lpstr>Defect Risk Trend Analysis - Requirements</vt:lpstr>
      <vt:lpstr>Date at the Start of the “Year Week” number</vt:lpstr>
      <vt:lpstr>Calculating [Week Start Date]</vt:lpstr>
      <vt:lpstr>Appendix A: Risk Matrix Image</vt:lpstr>
      <vt:lpstr>Appendix B: Colours for Risk Rank and Risk Group 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Matrix Case Study</dc:title>
  <dc:creator>JASON davidson</dc:creator>
  <cp:lastModifiedBy>JASON davidson</cp:lastModifiedBy>
  <cp:revision>76</cp:revision>
  <dcterms:created xsi:type="dcterms:W3CDTF">2020-12-12T07:02:59Z</dcterms:created>
  <dcterms:modified xsi:type="dcterms:W3CDTF">2021-02-01T17:18:35Z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9aaaa7-38a4-42bd-8011-8986a6a4e918_Enabled">
    <vt:lpwstr>True</vt:lpwstr>
  </property>
  <property fmtid="{D5CDD505-2E9C-101B-9397-08002B2CF9AE}" pid="3" name="MSIP_Label_ea9aaaa7-38a4-42bd-8011-8986a6a4e918_SiteId">
    <vt:lpwstr>5ba4e210-1aaf-4326-9289-e8959e0f8a3a</vt:lpwstr>
  </property>
  <property fmtid="{D5CDD505-2E9C-101B-9397-08002B2CF9AE}" pid="4" name="MSIP_Label_ea9aaaa7-38a4-42bd-8011-8986a6a4e918_Owner">
    <vt:lpwstr>Jason.Davidson@repsolsinopecuk.com</vt:lpwstr>
  </property>
  <property fmtid="{D5CDD505-2E9C-101B-9397-08002B2CF9AE}" pid="5" name="MSIP_Label_ea9aaaa7-38a4-42bd-8011-8986a6a4e918_SetDate">
    <vt:lpwstr>2020-12-13T19:19:07.7337410Z</vt:lpwstr>
  </property>
  <property fmtid="{D5CDD505-2E9C-101B-9397-08002B2CF9AE}" pid="6" name="MSIP_Label_ea9aaaa7-38a4-42bd-8011-8986a6a4e918_Name">
    <vt:lpwstr>General</vt:lpwstr>
  </property>
  <property fmtid="{D5CDD505-2E9C-101B-9397-08002B2CF9AE}" pid="7" name="MSIP_Label_ea9aaaa7-38a4-42bd-8011-8986a6a4e918_Application">
    <vt:lpwstr>Microsoft Azure Information Protection</vt:lpwstr>
  </property>
  <property fmtid="{D5CDD505-2E9C-101B-9397-08002B2CF9AE}" pid="8" name="MSIP_Label_ea9aaaa7-38a4-42bd-8011-8986a6a4e918_ActionId">
    <vt:lpwstr>0c48ef90-4ae7-43c8-a072-f6d5676edf6a</vt:lpwstr>
  </property>
  <property fmtid="{D5CDD505-2E9C-101B-9397-08002B2CF9AE}" pid="9" name="MSIP_Label_ea9aaaa7-38a4-42bd-8011-8986a6a4e918_Extended_MSFT_Method">
    <vt:lpwstr>Automatic</vt:lpwstr>
  </property>
  <property fmtid="{D5CDD505-2E9C-101B-9397-08002B2CF9AE}" pid="10" name="Sensitivity">
    <vt:lpwstr>General</vt:lpwstr>
  </property>
</Properties>
</file>