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5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53.svg" ContentType="image/svg+xml"/>
  <Override PartName="/ppt/media/image55.svg" ContentType="image/svg+xml"/>
  <Override PartName="/ppt/media/image6.svg" ContentType="image/svg+xml"/>
  <Override PartName="/ppt/media/image60.svg" ContentType="image/svg+xml"/>
  <Override PartName="/ppt/media/image6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Times New Roman Bold" panose="02030802070405020303"/>
      <p:bold r:id="rId21"/>
    </p:embeddedFont>
    <p:embeddedFont>
      <p:font typeface="Arimo" panose="020B0604020202020204"/>
      <p:regular r:id="rId22"/>
    </p:embeddedFont>
    <p:embeddedFont>
      <p:font typeface="Arimo Bold" panose="020B0704020202020204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svg"/><Relationship Id="rId7" Type="http://schemas.openxmlformats.org/officeDocument/2006/relationships/image" Target="../media/image2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0.svg"/><Relationship Id="rId27" Type="http://schemas.openxmlformats.org/officeDocument/2006/relationships/image" Target="../media/image29.png"/><Relationship Id="rId26" Type="http://schemas.openxmlformats.org/officeDocument/2006/relationships/image" Target="../media/image28.svg"/><Relationship Id="rId25" Type="http://schemas.openxmlformats.org/officeDocument/2006/relationships/image" Target="../media/image27.png"/><Relationship Id="rId24" Type="http://schemas.openxmlformats.org/officeDocument/2006/relationships/image" Target="../media/image26.svg"/><Relationship Id="rId23" Type="http://schemas.openxmlformats.org/officeDocument/2006/relationships/image" Target="../media/image25.png"/><Relationship Id="rId22" Type="http://schemas.openxmlformats.org/officeDocument/2006/relationships/image" Target="../media/image24.svg"/><Relationship Id="rId21" Type="http://schemas.openxmlformats.org/officeDocument/2006/relationships/image" Target="../media/image23.png"/><Relationship Id="rId20" Type="http://schemas.openxmlformats.org/officeDocument/2006/relationships/image" Target="../media/image22.svg"/><Relationship Id="rId2" Type="http://schemas.openxmlformats.org/officeDocument/2006/relationships/image" Target="../media/image2.svg"/><Relationship Id="rId19" Type="http://schemas.openxmlformats.org/officeDocument/2006/relationships/image" Target="../media/image21.png"/><Relationship Id="rId18" Type="http://schemas.openxmlformats.org/officeDocument/2006/relationships/image" Target="../media/image20.svg"/><Relationship Id="rId17" Type="http://schemas.openxmlformats.org/officeDocument/2006/relationships/image" Target="../media/image19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svg"/><Relationship Id="rId7" Type="http://schemas.openxmlformats.org/officeDocument/2006/relationships/image" Target="../media/image3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svg"/><Relationship Id="rId7" Type="http://schemas.openxmlformats.org/officeDocument/2006/relationships/image" Target="../media/image40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8.jpeg"/><Relationship Id="rId14" Type="http://schemas.openxmlformats.org/officeDocument/2006/relationships/image" Target="../media/image47.jpeg"/><Relationship Id="rId13" Type="http://schemas.openxmlformats.org/officeDocument/2006/relationships/image" Target="../media/image46.png"/><Relationship Id="rId12" Type="http://schemas.openxmlformats.org/officeDocument/2006/relationships/image" Target="../media/image45.svg"/><Relationship Id="rId11" Type="http://schemas.openxmlformats.org/officeDocument/2006/relationships/image" Target="../media/image44.png"/><Relationship Id="rId10" Type="http://schemas.openxmlformats.org/officeDocument/2006/relationships/image" Target="../media/image43.svg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svg"/><Relationship Id="rId8" Type="http://schemas.openxmlformats.org/officeDocument/2006/relationships/image" Target="../media/image54.png"/><Relationship Id="rId7" Type="http://schemas.openxmlformats.org/officeDocument/2006/relationships/image" Target="../media/image53.svg"/><Relationship Id="rId6" Type="http://schemas.openxmlformats.org/officeDocument/2006/relationships/image" Target="../media/image52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63797" y="10281219"/>
            <a:ext cx="7880320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-2173853" y="-1465742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0" y="0"/>
                </a:lnTo>
                <a:lnTo>
                  <a:pt x="11374590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645272" y="420370"/>
            <a:ext cx="1868170" cy="1399540"/>
            <a:chOff x="0" y="0"/>
            <a:chExt cx="2490893" cy="18660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90851" cy="1866011"/>
            </a:xfrm>
            <a:custGeom>
              <a:avLst/>
              <a:gdLst/>
              <a:ahLst/>
              <a:cxnLst/>
              <a:rect l="l" t="t" r="r" b="b"/>
              <a:pathLst>
                <a:path w="2490851" h="1866011">
                  <a:moveTo>
                    <a:pt x="0" y="0"/>
                  </a:moveTo>
                  <a:lnTo>
                    <a:pt x="2490851" y="0"/>
                  </a:lnTo>
                  <a:lnTo>
                    <a:pt x="2490851" y="1866011"/>
                  </a:lnTo>
                  <a:lnTo>
                    <a:pt x="0" y="1866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6" r="-118" b="-2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4663440" y="353695"/>
            <a:ext cx="896112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TRƯỜNG ĐẠI HỌC CÔNG NGHIỆP HÀ NỘI</a:t>
            </a:r>
            <a:endParaRPr lang="en-US" sz="32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ctr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KHOA CÔNG NGHỆ THÔNG TIN</a:t>
            </a:r>
            <a:endParaRPr lang="en-US" sz="32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4635480" y="420370"/>
            <a:ext cx="2623820" cy="1154430"/>
            <a:chOff x="0" y="0"/>
            <a:chExt cx="3498427" cy="15392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98469" cy="1539240"/>
            </a:xfrm>
            <a:custGeom>
              <a:avLst/>
              <a:gdLst/>
              <a:ahLst/>
              <a:cxnLst/>
              <a:rect l="l" t="t" r="r" b="b"/>
              <a:pathLst>
                <a:path w="3498469" h="1539240">
                  <a:moveTo>
                    <a:pt x="0" y="0"/>
                  </a:moveTo>
                  <a:lnTo>
                    <a:pt x="3498469" y="0"/>
                  </a:lnTo>
                  <a:lnTo>
                    <a:pt x="3498469" y="1539240"/>
                  </a:lnTo>
                  <a:lnTo>
                    <a:pt x="0" y="1539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" r="1" b="-2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4663440" y="2449360"/>
            <a:ext cx="896112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BÁO CÁO ĐỒ ÁN TỐT NGHIỆP </a:t>
            </a:r>
            <a:endParaRPr lang="en-US" sz="40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7975" y="3533140"/>
            <a:ext cx="1513205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 b="1">
                <a:solidFill>
                  <a:srgbClr val="1F3584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XÂY DỰNG WEBITE CUNG CẤP DỊCH VU CHO THUÊ NHÀ TRỌ TRÊN ĐỊA BÀN HÀ NỘI</a:t>
            </a:r>
            <a:endParaRPr lang="en-US" sz="4800" b="1">
              <a:solidFill>
                <a:srgbClr val="1F3584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63445" y="6142990"/>
            <a:ext cx="7015427" cy="22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CBHD     : TS. Nguyễn Văn Tỉnh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Sinh viên	: Vũ Quốc Hùng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Lớp         	: 2020DHCNTT04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Khoá</a:t>
            </a:r>
            <a:r>
              <a:rPr lang="vi-VN" alt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: ĐH K15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882477" y="-306004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532032" y="54193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323850" lvl="1" indent="-161925" algn="ctr">
                  <a:lnSpc>
                    <a:spcPts val="2100"/>
                  </a:lnSpc>
                  <a:buFont typeface="Arial" panose="020B0604020202020204"/>
                  <a:buChar char="•"/>
                </a:pPr>
              </a:p>
            </p:txBody>
          </p:sp>
        </p:grpSp>
      </p:grpSp>
      <p:sp>
        <p:nvSpPr>
          <p:cNvPr id="11" name="Freeform 11"/>
          <p:cNvSpPr/>
          <p:nvPr/>
        </p:nvSpPr>
        <p:spPr>
          <a:xfrm>
            <a:off x="2150859" y="1028700"/>
            <a:ext cx="129804" cy="809274"/>
          </a:xfrm>
          <a:custGeom>
            <a:avLst/>
            <a:gdLst/>
            <a:ahLst/>
            <a:cxnLst/>
            <a:rect l="l" t="t" r="r" b="b"/>
            <a:pathLst>
              <a:path w="129804" h="809274">
                <a:moveTo>
                  <a:pt x="0" y="0"/>
                </a:moveTo>
                <a:lnTo>
                  <a:pt x="129804" y="0"/>
                </a:lnTo>
                <a:lnTo>
                  <a:pt x="129804" y="809274"/>
                </a:lnTo>
                <a:lnTo>
                  <a:pt x="0" y="809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28669" y="1163606"/>
            <a:ext cx="966089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Các chức năng phía Admin</a:t>
            </a:r>
            <a:endParaRPr lang="en-US" sz="48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28669" y="2842409"/>
            <a:ext cx="3836279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nhập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528669" y="3854765"/>
            <a:ext cx="6096040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Sửa thông tin cá nhân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28669" y="4867592"/>
            <a:ext cx="6096040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Quản lý người dùng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80279" y="2841938"/>
            <a:ext cx="6091634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Đổi quyền người dùng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680279" y="3854765"/>
            <a:ext cx="5312807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Quản lý bài đăng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80279" y="4867592"/>
            <a:ext cx="6091634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xuất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173853" y="-1465742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0" y="0"/>
                </a:lnTo>
                <a:lnTo>
                  <a:pt x="11374590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235162" y="3610022"/>
            <a:ext cx="7931150" cy="3484880"/>
          </a:xfrm>
          <a:custGeom>
            <a:avLst/>
            <a:gdLst/>
            <a:ahLst/>
            <a:cxnLst/>
            <a:rect l="l" t="t" r="r" b="b"/>
            <a:pathLst>
              <a:path w="7931150" h="3484880">
                <a:moveTo>
                  <a:pt x="0" y="0"/>
                </a:moveTo>
                <a:lnTo>
                  <a:pt x="7931150" y="0"/>
                </a:lnTo>
                <a:lnTo>
                  <a:pt x="7931150" y="3484880"/>
                </a:lnTo>
                <a:lnTo>
                  <a:pt x="0" y="348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975" b="-497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73142" y="3610022"/>
            <a:ext cx="3836433" cy="3484880"/>
          </a:xfrm>
          <a:custGeom>
            <a:avLst/>
            <a:gdLst/>
            <a:ahLst/>
            <a:cxnLst/>
            <a:rect l="l" t="t" r="r" b="b"/>
            <a:pathLst>
              <a:path w="3836433" h="3484880">
                <a:moveTo>
                  <a:pt x="0" y="0"/>
                </a:moveTo>
                <a:lnTo>
                  <a:pt x="3836433" y="0"/>
                </a:lnTo>
                <a:lnTo>
                  <a:pt x="3836433" y="3484880"/>
                </a:lnTo>
                <a:lnTo>
                  <a:pt x="0" y="348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461" b="-246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2925" y="428625"/>
            <a:ext cx="1256665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 SẢN PHẨM</a:t>
            </a:r>
            <a:endParaRPr lang="en-US" sz="63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28700" y="295685"/>
            <a:ext cx="1411381" cy="1466030"/>
          </a:xfrm>
          <a:custGeom>
            <a:avLst/>
            <a:gdLst/>
            <a:ahLst/>
            <a:cxnLst/>
            <a:rect l="l" t="t" r="r" b="b"/>
            <a:pathLst>
              <a:path w="1411381" h="1466030">
                <a:moveTo>
                  <a:pt x="0" y="0"/>
                </a:moveTo>
                <a:lnTo>
                  <a:pt x="1411381" y="0"/>
                </a:lnTo>
                <a:lnTo>
                  <a:pt x="1411381" y="1466030"/>
                </a:lnTo>
                <a:lnTo>
                  <a:pt x="0" y="1466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51682" y="166010"/>
            <a:ext cx="965417" cy="123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5"/>
              </a:lnSpc>
            </a:pPr>
            <a:r>
              <a:rPr lang="en-US" sz="495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03</a:t>
            </a:r>
            <a:endParaRPr lang="en-US" sz="495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868356" y="250361"/>
            <a:ext cx="8501484" cy="1556679"/>
          </a:xfrm>
          <a:custGeom>
            <a:avLst/>
            <a:gdLst/>
            <a:ahLst/>
            <a:cxnLst/>
            <a:rect l="l" t="t" r="r" b="b"/>
            <a:pathLst>
              <a:path w="8501484" h="1556679">
                <a:moveTo>
                  <a:pt x="0" y="0"/>
                </a:moveTo>
                <a:lnTo>
                  <a:pt x="8501484" y="0"/>
                </a:lnTo>
                <a:lnTo>
                  <a:pt x="8501484" y="1556678"/>
                </a:lnTo>
                <a:lnTo>
                  <a:pt x="0" y="15566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7637" y="2993206"/>
            <a:ext cx="1759347" cy="1763716"/>
          </a:xfrm>
          <a:custGeom>
            <a:avLst/>
            <a:gdLst/>
            <a:ahLst/>
            <a:cxnLst/>
            <a:rect l="l" t="t" r="r" b="b"/>
            <a:pathLst>
              <a:path w="1759347" h="1763716">
                <a:moveTo>
                  <a:pt x="0" y="0"/>
                </a:moveTo>
                <a:lnTo>
                  <a:pt x="1759348" y="0"/>
                </a:lnTo>
                <a:lnTo>
                  <a:pt x="1759348" y="1763716"/>
                </a:lnTo>
                <a:lnTo>
                  <a:pt x="0" y="176371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83761" y="3435123"/>
            <a:ext cx="907099" cy="78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5"/>
              </a:lnSpc>
            </a:pPr>
            <a:r>
              <a:rPr lang="en-US" sz="508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04</a:t>
            </a:r>
            <a:endParaRPr lang="en-US" sz="508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33035" y="2993242"/>
            <a:ext cx="7821930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HƯỚNG PHÁT TRIỂN VÀ KẾT LUẬN</a:t>
            </a:r>
            <a:endParaRPr lang="en-US" sz="49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4089680" y="2905962"/>
            <a:ext cx="10108640" cy="1850960"/>
          </a:xfrm>
          <a:custGeom>
            <a:avLst/>
            <a:gdLst/>
            <a:ahLst/>
            <a:cxnLst/>
            <a:rect l="l" t="t" r="r" b="b"/>
            <a:pathLst>
              <a:path w="10108640" h="1850960">
                <a:moveTo>
                  <a:pt x="0" y="0"/>
                </a:moveTo>
                <a:lnTo>
                  <a:pt x="10108640" y="0"/>
                </a:lnTo>
                <a:lnTo>
                  <a:pt x="10108640" y="1850960"/>
                </a:lnTo>
                <a:lnTo>
                  <a:pt x="0" y="1850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173853" y="-1465742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0" y="0"/>
                </a:lnTo>
                <a:lnTo>
                  <a:pt x="11374590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62054" y="390252"/>
            <a:ext cx="4763892" cy="1467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7615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 luận</a:t>
            </a:r>
            <a:endParaRPr lang="en-US" sz="7615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45435" y="2729050"/>
            <a:ext cx="6597129" cy="127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Hoàn thành thiết kế và đặc tả hệ thống.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52160" y="4413705"/>
            <a:ext cx="6583680" cy="127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Xây dựng được ứng dụng với các chức năng đã đề ra.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59780" y="6098360"/>
            <a:ext cx="6568440" cy="72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 diện đơn giản, dễ sử dụng.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152550" y="2805250"/>
            <a:ext cx="436374" cy="459740"/>
          </a:xfrm>
          <a:custGeom>
            <a:avLst/>
            <a:gdLst/>
            <a:ahLst/>
            <a:cxnLst/>
            <a:rect l="l" t="t" r="r" b="b"/>
            <a:pathLst>
              <a:path w="436374" h="459740">
                <a:moveTo>
                  <a:pt x="0" y="0"/>
                </a:moveTo>
                <a:lnTo>
                  <a:pt x="436374" y="0"/>
                </a:lnTo>
                <a:lnTo>
                  <a:pt x="436374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5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152550" y="4505794"/>
            <a:ext cx="436374" cy="459740"/>
          </a:xfrm>
          <a:custGeom>
            <a:avLst/>
            <a:gdLst/>
            <a:ahLst/>
            <a:cxnLst/>
            <a:rect l="l" t="t" r="r" b="b"/>
            <a:pathLst>
              <a:path w="436374" h="459740">
                <a:moveTo>
                  <a:pt x="0" y="0"/>
                </a:moveTo>
                <a:lnTo>
                  <a:pt x="436374" y="0"/>
                </a:lnTo>
                <a:lnTo>
                  <a:pt x="436374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52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152550" y="6174560"/>
            <a:ext cx="436374" cy="459740"/>
          </a:xfrm>
          <a:custGeom>
            <a:avLst/>
            <a:gdLst/>
            <a:ahLst/>
            <a:cxnLst/>
            <a:rect l="l" t="t" r="r" b="b"/>
            <a:pathLst>
              <a:path w="436374" h="459740">
                <a:moveTo>
                  <a:pt x="0" y="0"/>
                </a:moveTo>
                <a:lnTo>
                  <a:pt x="436374" y="0"/>
                </a:lnTo>
                <a:lnTo>
                  <a:pt x="436374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523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789623" y="2274326"/>
            <a:ext cx="581533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Phát triển website với lượng người dùng nhiều hơn</a:t>
            </a:r>
            <a:endParaRPr lang="en-US" sz="32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89623" y="3970949"/>
            <a:ext cx="5913120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Thêm các chức năng như: tình trạng trọ, Gợi ý, Đăng nhập bằng các tài khoản liên quan, ChatBot,....</a:t>
            </a:r>
            <a:endParaRPr lang="en-US" sz="32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33743" y="6362994"/>
            <a:ext cx="591312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Tích hợp các công nghệ hiện đại vào dự án</a:t>
            </a:r>
            <a:endParaRPr lang="en-US" sz="32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727960" y="513080"/>
            <a:ext cx="102870" cy="641350"/>
          </a:xfrm>
          <a:custGeom>
            <a:avLst/>
            <a:gdLst/>
            <a:ahLst/>
            <a:cxnLst/>
            <a:rect l="l" t="t" r="r" b="b"/>
            <a:pathLst>
              <a:path w="102870" h="641350">
                <a:moveTo>
                  <a:pt x="0" y="0"/>
                </a:moveTo>
                <a:lnTo>
                  <a:pt x="102870" y="0"/>
                </a:lnTo>
                <a:lnTo>
                  <a:pt x="102870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23870" y="400050"/>
            <a:ext cx="566928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Hướng phát triển</a:t>
            </a:r>
            <a:endParaRPr lang="en-US" sz="48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9015" y="2225809"/>
            <a:ext cx="11189970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998DD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THANK YOU </a:t>
            </a:r>
            <a:endParaRPr lang="en-US" sz="10800" b="1">
              <a:solidFill>
                <a:srgbClr val="998DD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  <a:p>
            <a:pPr algn="ctr">
              <a:lnSpc>
                <a:spcPts val="12960"/>
              </a:lnSpc>
            </a:pPr>
            <a:r>
              <a:rPr lang="en-US" sz="10800" b="1">
                <a:solidFill>
                  <a:srgbClr val="998DD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FOR WATCHING</a:t>
            </a:r>
            <a:endParaRPr lang="en-US" sz="10800" b="1">
              <a:solidFill>
                <a:srgbClr val="998DD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21430" y="-732790"/>
            <a:ext cx="10753725" cy="11080750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52820" y="5615605"/>
            <a:ext cx="1113842" cy="1156970"/>
          </a:xfrm>
          <a:custGeom>
            <a:avLst/>
            <a:gdLst/>
            <a:ahLst/>
            <a:cxnLst/>
            <a:rect l="l" t="t" r="r" b="b"/>
            <a:pathLst>
              <a:path w="1113842" h="1156970">
                <a:moveTo>
                  <a:pt x="0" y="0"/>
                </a:moveTo>
                <a:lnTo>
                  <a:pt x="1113841" y="0"/>
                </a:lnTo>
                <a:lnTo>
                  <a:pt x="1113841" y="1156970"/>
                </a:lnTo>
                <a:lnTo>
                  <a:pt x="0" y="1156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18460" y="2029460"/>
            <a:ext cx="1113842" cy="1156970"/>
          </a:xfrm>
          <a:custGeom>
            <a:avLst/>
            <a:gdLst/>
            <a:ahLst/>
            <a:cxnLst/>
            <a:rect l="l" t="t" r="r" b="b"/>
            <a:pathLst>
              <a:path w="1113842" h="1156970">
                <a:moveTo>
                  <a:pt x="0" y="0"/>
                </a:moveTo>
                <a:lnTo>
                  <a:pt x="1113842" y="0"/>
                </a:lnTo>
                <a:lnTo>
                  <a:pt x="1113842" y="1156970"/>
                </a:lnTo>
                <a:lnTo>
                  <a:pt x="0" y="11569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06301" y="2029460"/>
            <a:ext cx="7268766" cy="1330960"/>
          </a:xfrm>
          <a:custGeom>
            <a:avLst/>
            <a:gdLst/>
            <a:ahLst/>
            <a:cxnLst/>
            <a:rect l="l" t="t" r="r" b="b"/>
            <a:pathLst>
              <a:path w="7268766" h="1330960">
                <a:moveTo>
                  <a:pt x="0" y="0"/>
                </a:moveTo>
                <a:lnTo>
                  <a:pt x="7268766" y="0"/>
                </a:lnTo>
                <a:lnTo>
                  <a:pt x="7268766" y="1330960"/>
                </a:lnTo>
                <a:lnTo>
                  <a:pt x="0" y="1330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69350" y="3969568"/>
            <a:ext cx="990960" cy="1531706"/>
          </a:xfrm>
          <a:custGeom>
            <a:avLst/>
            <a:gdLst/>
            <a:ahLst/>
            <a:cxnLst/>
            <a:rect l="l" t="t" r="r" b="b"/>
            <a:pathLst>
              <a:path w="990960" h="1531706">
                <a:moveTo>
                  <a:pt x="0" y="0"/>
                </a:moveTo>
                <a:lnTo>
                  <a:pt x="990960" y="0"/>
                </a:lnTo>
                <a:lnTo>
                  <a:pt x="990960" y="1531706"/>
                </a:lnTo>
                <a:lnTo>
                  <a:pt x="0" y="15317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18675" y="3860364"/>
            <a:ext cx="1113842" cy="1156970"/>
          </a:xfrm>
          <a:custGeom>
            <a:avLst/>
            <a:gdLst/>
            <a:ahLst/>
            <a:cxnLst/>
            <a:rect l="l" t="t" r="r" b="b"/>
            <a:pathLst>
              <a:path w="1113842" h="1156970">
                <a:moveTo>
                  <a:pt x="0" y="0"/>
                </a:moveTo>
                <a:lnTo>
                  <a:pt x="1113842" y="0"/>
                </a:lnTo>
                <a:lnTo>
                  <a:pt x="1113842" y="1156970"/>
                </a:lnTo>
                <a:lnTo>
                  <a:pt x="0" y="11569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15113" y="3853555"/>
            <a:ext cx="6251003" cy="1762050"/>
          </a:xfrm>
          <a:custGeom>
            <a:avLst/>
            <a:gdLst/>
            <a:ahLst/>
            <a:cxnLst/>
            <a:rect l="l" t="t" r="r" b="b"/>
            <a:pathLst>
              <a:path w="6251003" h="1762050">
                <a:moveTo>
                  <a:pt x="0" y="0"/>
                </a:moveTo>
                <a:lnTo>
                  <a:pt x="6251003" y="0"/>
                </a:lnTo>
                <a:lnTo>
                  <a:pt x="6251003" y="1762050"/>
                </a:lnTo>
                <a:lnTo>
                  <a:pt x="0" y="17620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79594" y="3806825"/>
            <a:ext cx="5842459" cy="1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 TÍCH THIẾT KẾ 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HỆ THỐNG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25870" y="5525773"/>
            <a:ext cx="70182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03</a:t>
            </a:r>
            <a:endParaRPr lang="en-US"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4841796" y="5760723"/>
            <a:ext cx="6941839" cy="1330960"/>
          </a:xfrm>
          <a:custGeom>
            <a:avLst/>
            <a:gdLst/>
            <a:ahLst/>
            <a:cxnLst/>
            <a:rect l="l" t="t" r="r" b="b"/>
            <a:pathLst>
              <a:path w="6941839" h="1330960">
                <a:moveTo>
                  <a:pt x="0" y="0"/>
                </a:moveTo>
                <a:lnTo>
                  <a:pt x="6941838" y="0"/>
                </a:lnTo>
                <a:lnTo>
                  <a:pt x="6941838" y="1330960"/>
                </a:lnTo>
                <a:lnTo>
                  <a:pt x="0" y="133096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218949" y="5887085"/>
            <a:ext cx="5713568" cy="79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 SẢN PHẨM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6422390" y="7660544"/>
            <a:ext cx="1090020" cy="1289785"/>
          </a:xfrm>
          <a:custGeom>
            <a:avLst/>
            <a:gdLst/>
            <a:ahLst/>
            <a:cxnLst/>
            <a:rect l="l" t="t" r="r" b="b"/>
            <a:pathLst>
              <a:path w="1090020" h="1289785">
                <a:moveTo>
                  <a:pt x="0" y="0"/>
                </a:moveTo>
                <a:lnTo>
                  <a:pt x="1090020" y="0"/>
                </a:lnTo>
                <a:lnTo>
                  <a:pt x="1090020" y="1289784"/>
                </a:lnTo>
                <a:lnTo>
                  <a:pt x="0" y="12897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422390" y="7667328"/>
            <a:ext cx="1113842" cy="1156970"/>
          </a:xfrm>
          <a:custGeom>
            <a:avLst/>
            <a:gdLst/>
            <a:ahLst/>
            <a:cxnLst/>
            <a:rect l="l" t="t" r="r" b="b"/>
            <a:pathLst>
              <a:path w="1113842" h="1156970">
                <a:moveTo>
                  <a:pt x="0" y="0"/>
                </a:moveTo>
                <a:lnTo>
                  <a:pt x="1113842" y="0"/>
                </a:lnTo>
                <a:lnTo>
                  <a:pt x="1113842" y="1156970"/>
                </a:lnTo>
                <a:lnTo>
                  <a:pt x="0" y="115697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682688" y="7562854"/>
            <a:ext cx="6776349" cy="1483748"/>
          </a:xfrm>
          <a:custGeom>
            <a:avLst/>
            <a:gdLst/>
            <a:ahLst/>
            <a:cxnLst/>
            <a:rect l="l" t="t" r="r" b="b"/>
            <a:pathLst>
              <a:path w="6776349" h="1483748">
                <a:moveTo>
                  <a:pt x="0" y="0"/>
                </a:moveTo>
                <a:lnTo>
                  <a:pt x="6776349" y="0"/>
                </a:lnTo>
                <a:lnTo>
                  <a:pt x="6776349" y="1483748"/>
                </a:lnTo>
                <a:lnTo>
                  <a:pt x="0" y="14837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175840" y="7538423"/>
            <a:ext cx="5573000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 LUẬN VÀ HƯỚNG PHÁT TRIỂN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4206301" y="5655509"/>
            <a:ext cx="7268766" cy="1330960"/>
          </a:xfrm>
          <a:custGeom>
            <a:avLst/>
            <a:gdLst/>
            <a:ahLst/>
            <a:cxnLst/>
            <a:rect l="l" t="t" r="r" b="b"/>
            <a:pathLst>
              <a:path w="7268766" h="1330960">
                <a:moveTo>
                  <a:pt x="0" y="0"/>
                </a:moveTo>
                <a:lnTo>
                  <a:pt x="7268766" y="0"/>
                </a:lnTo>
                <a:lnTo>
                  <a:pt x="7268766" y="1330960"/>
                </a:lnTo>
                <a:lnTo>
                  <a:pt x="0" y="133096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15113" y="3728988"/>
            <a:ext cx="7868338" cy="1440746"/>
          </a:xfrm>
          <a:custGeom>
            <a:avLst/>
            <a:gdLst/>
            <a:ahLst/>
            <a:cxnLst/>
            <a:rect l="l" t="t" r="r" b="b"/>
            <a:pathLst>
              <a:path w="7868338" h="1440746">
                <a:moveTo>
                  <a:pt x="0" y="0"/>
                </a:moveTo>
                <a:lnTo>
                  <a:pt x="7868338" y="0"/>
                </a:lnTo>
                <a:lnTo>
                  <a:pt x="7868338" y="1440746"/>
                </a:lnTo>
                <a:lnTo>
                  <a:pt x="0" y="14407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682688" y="7466965"/>
            <a:ext cx="8101086" cy="1483363"/>
          </a:xfrm>
          <a:custGeom>
            <a:avLst/>
            <a:gdLst/>
            <a:ahLst/>
            <a:cxnLst/>
            <a:rect l="l" t="t" r="r" b="b"/>
            <a:pathLst>
              <a:path w="8101086" h="1483363">
                <a:moveTo>
                  <a:pt x="0" y="0"/>
                </a:moveTo>
                <a:lnTo>
                  <a:pt x="8101085" y="0"/>
                </a:lnTo>
                <a:lnTo>
                  <a:pt x="8101085" y="1483363"/>
                </a:lnTo>
                <a:lnTo>
                  <a:pt x="0" y="1483363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77975" y="382905"/>
            <a:ext cx="15132050" cy="1341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1">
                <a:solidFill>
                  <a:srgbClr val="63298F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NỘI DUNG</a:t>
            </a:r>
            <a:endParaRPr lang="en-US" sz="7200" b="1">
              <a:solidFill>
                <a:srgbClr val="63298F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125350" y="1987725"/>
            <a:ext cx="700062" cy="1153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01</a:t>
            </a:r>
            <a:endParaRPr lang="en-US"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841796" y="2195195"/>
            <a:ext cx="5698792" cy="79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TỔNG QUAN ĐỀ TÀI</a:t>
            </a:r>
            <a:endParaRPr lang="en-US" sz="4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064182" y="3852113"/>
            <a:ext cx="622828" cy="1412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02</a:t>
            </a:r>
            <a:endParaRPr lang="en-US"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624856" y="7552645"/>
            <a:ext cx="685088" cy="1153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04</a:t>
            </a:r>
            <a:endParaRPr lang="en-US"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6957" y="1028700"/>
            <a:ext cx="1113842" cy="1156970"/>
          </a:xfrm>
          <a:custGeom>
            <a:avLst/>
            <a:gdLst/>
            <a:ahLst/>
            <a:cxnLst/>
            <a:rect l="l" t="t" r="r" b="b"/>
            <a:pathLst>
              <a:path w="1113842" h="1156970">
                <a:moveTo>
                  <a:pt x="0" y="0"/>
                </a:moveTo>
                <a:lnTo>
                  <a:pt x="1113842" y="0"/>
                </a:lnTo>
                <a:lnTo>
                  <a:pt x="1113842" y="1156970"/>
                </a:lnTo>
                <a:lnTo>
                  <a:pt x="0" y="1156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86441" y="1053127"/>
            <a:ext cx="6051748" cy="1108116"/>
          </a:xfrm>
          <a:custGeom>
            <a:avLst/>
            <a:gdLst/>
            <a:ahLst/>
            <a:cxnLst/>
            <a:rect l="l" t="t" r="r" b="b"/>
            <a:pathLst>
              <a:path w="6051748" h="1108116">
                <a:moveTo>
                  <a:pt x="0" y="0"/>
                </a:moveTo>
                <a:lnTo>
                  <a:pt x="6051748" y="0"/>
                </a:lnTo>
                <a:lnTo>
                  <a:pt x="6051748" y="1108116"/>
                </a:lnTo>
                <a:lnTo>
                  <a:pt x="0" y="1108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92630" y="3832860"/>
            <a:ext cx="444500" cy="459740"/>
          </a:xfrm>
          <a:custGeom>
            <a:avLst/>
            <a:gdLst/>
            <a:ahLst/>
            <a:cxnLst/>
            <a:rect l="l" t="t" r="r" b="b"/>
            <a:pathLst>
              <a:path w="444500" h="459740">
                <a:moveTo>
                  <a:pt x="0" y="0"/>
                </a:moveTo>
                <a:lnTo>
                  <a:pt x="444500" y="0"/>
                </a:lnTo>
                <a:lnTo>
                  <a:pt x="4445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79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92630" y="5422900"/>
            <a:ext cx="444500" cy="459740"/>
          </a:xfrm>
          <a:custGeom>
            <a:avLst/>
            <a:gdLst/>
            <a:ahLst/>
            <a:cxnLst/>
            <a:rect l="l" t="t" r="r" b="b"/>
            <a:pathLst>
              <a:path w="444500" h="459740">
                <a:moveTo>
                  <a:pt x="0" y="0"/>
                </a:moveTo>
                <a:lnTo>
                  <a:pt x="444500" y="0"/>
                </a:lnTo>
                <a:lnTo>
                  <a:pt x="4445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79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992630" y="7012940"/>
            <a:ext cx="444500" cy="459740"/>
          </a:xfrm>
          <a:custGeom>
            <a:avLst/>
            <a:gdLst/>
            <a:ahLst/>
            <a:cxnLst/>
            <a:rect l="l" t="t" r="r" b="b"/>
            <a:pathLst>
              <a:path w="444500" h="459740">
                <a:moveTo>
                  <a:pt x="0" y="0"/>
                </a:moveTo>
                <a:lnTo>
                  <a:pt x="444500" y="0"/>
                </a:lnTo>
                <a:lnTo>
                  <a:pt x="444500" y="459740"/>
                </a:lnTo>
                <a:lnTo>
                  <a:pt x="0" y="459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79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20571" y="3087852"/>
            <a:ext cx="4384828" cy="4384828"/>
          </a:xfrm>
          <a:custGeom>
            <a:avLst/>
            <a:gdLst/>
            <a:ahLst/>
            <a:cxnLst/>
            <a:rect l="l" t="t" r="r" b="b"/>
            <a:pathLst>
              <a:path w="4384828" h="4384828">
                <a:moveTo>
                  <a:pt x="0" y="0"/>
                </a:moveTo>
                <a:lnTo>
                  <a:pt x="4384828" y="0"/>
                </a:lnTo>
                <a:lnTo>
                  <a:pt x="4384828" y="4384828"/>
                </a:lnTo>
                <a:lnTo>
                  <a:pt x="0" y="43848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433847" y="1032513"/>
            <a:ext cx="700062" cy="1153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3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01</a:t>
            </a:r>
            <a:endParaRPr lang="en-US" sz="3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86441" y="1168400"/>
            <a:ext cx="5698792" cy="79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TỔNG QUAN ĐỀ TÀI</a:t>
            </a:r>
            <a:endParaRPr lang="en-US" sz="4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89250" y="3663950"/>
            <a:ext cx="5913120" cy="72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Lý do chọn đề tài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89250" y="5253990"/>
            <a:ext cx="5913120" cy="72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Mục tiêu đề tài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89250" y="6844030"/>
            <a:ext cx="5913120" cy="72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Công nghệ sử dụng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3236764"/>
            <a:ext cx="7741438" cy="7233334"/>
            <a:chOff x="0" y="0"/>
            <a:chExt cx="10321917" cy="9644445"/>
          </a:xfrm>
        </p:grpSpPr>
        <p:sp>
          <p:nvSpPr>
            <p:cNvPr id="3" name="Freeform 3"/>
            <p:cNvSpPr/>
            <p:nvPr/>
          </p:nvSpPr>
          <p:spPr>
            <a:xfrm rot="5400000">
              <a:off x="559466" y="-118007"/>
              <a:ext cx="9202986" cy="10321917"/>
            </a:xfrm>
            <a:custGeom>
              <a:avLst/>
              <a:gdLst/>
              <a:ahLst/>
              <a:cxnLst/>
              <a:rect l="l" t="t" r="r" b="b"/>
              <a:pathLst>
                <a:path w="9202986" h="10321917">
                  <a:moveTo>
                    <a:pt x="0" y="0"/>
                  </a:moveTo>
                  <a:lnTo>
                    <a:pt x="9202986" y="0"/>
                  </a:lnTo>
                  <a:lnTo>
                    <a:pt x="9202986" y="10321918"/>
                  </a:lnTo>
                  <a:lnTo>
                    <a:pt x="0" y="10321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 r="-13187"/>
              </a:stretch>
            </a:blipFill>
          </p:spPr>
        </p:sp>
        <p:sp>
          <p:nvSpPr>
            <p:cNvPr id="4" name="AutoShape 4"/>
            <p:cNvSpPr/>
            <p:nvPr/>
          </p:nvSpPr>
          <p:spPr>
            <a:xfrm>
              <a:off x="442104" y="9631745"/>
              <a:ext cx="9879813" cy="0"/>
            </a:xfrm>
            <a:prstGeom prst="line">
              <a:avLst/>
            </a:prstGeom>
            <a:ln w="254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Freeform 5"/>
            <p:cNvSpPr/>
            <p:nvPr/>
          </p:nvSpPr>
          <p:spPr>
            <a:xfrm rot="-512744">
              <a:off x="2111799" y="4023966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80" y="0"/>
                  </a:lnTo>
                  <a:lnTo>
                    <a:pt x="397280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407354">
              <a:off x="1665118" y="22090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79" y="0"/>
                  </a:lnTo>
                  <a:lnTo>
                    <a:pt x="397279" y="397279"/>
                  </a:lnTo>
                  <a:lnTo>
                    <a:pt x="0" y="397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407354">
              <a:off x="7520323" y="199927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80" y="0"/>
                  </a:lnTo>
                  <a:lnTo>
                    <a:pt x="397280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8" name="Freeform 8" descr="Un dibujo de un animal&#10;&#10;Descripción generada automáticamente con confianza baja"/>
          <p:cNvSpPr/>
          <p:nvPr/>
        </p:nvSpPr>
        <p:spPr>
          <a:xfrm rot="-463126" flipH="1" flipV="1">
            <a:off x="-276226" y="-211828"/>
            <a:ext cx="3448050" cy="5573938"/>
          </a:xfrm>
          <a:custGeom>
            <a:avLst/>
            <a:gdLst/>
            <a:ahLst/>
            <a:cxnLst/>
            <a:rect l="l" t="t" r="r" b="b"/>
            <a:pathLst>
              <a:path w="3448050" h="5573938">
                <a:moveTo>
                  <a:pt x="3448050" y="5573938"/>
                </a:moveTo>
                <a:lnTo>
                  <a:pt x="0" y="5573938"/>
                </a:lnTo>
                <a:lnTo>
                  <a:pt x="0" y="0"/>
                </a:lnTo>
                <a:lnTo>
                  <a:pt x="3448050" y="0"/>
                </a:lnTo>
                <a:lnTo>
                  <a:pt x="3448050" y="5573938"/>
                </a:lnTo>
                <a:close/>
              </a:path>
            </a:pathLst>
          </a:custGeom>
          <a:blipFill>
            <a:blip r:embed="rId4"/>
            <a:stretch>
              <a:fillRect l="-7177" t="-86019" r="-558037" b="-4545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51718" y="567028"/>
            <a:ext cx="102870" cy="641350"/>
          </a:xfrm>
          <a:custGeom>
            <a:avLst/>
            <a:gdLst/>
            <a:ahLst/>
            <a:cxnLst/>
            <a:rect l="l" t="t" r="r" b="b"/>
            <a:pathLst>
              <a:path w="102870" h="641350">
                <a:moveTo>
                  <a:pt x="0" y="0"/>
                </a:moveTo>
                <a:lnTo>
                  <a:pt x="102870" y="0"/>
                </a:lnTo>
                <a:lnTo>
                  <a:pt x="102870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68864" y="1836432"/>
            <a:ext cx="15860664" cy="1558192"/>
          </a:xfrm>
          <a:custGeom>
            <a:avLst/>
            <a:gdLst/>
            <a:ahLst/>
            <a:cxnLst/>
            <a:rect l="l" t="t" r="r" b="b"/>
            <a:pathLst>
              <a:path w="15860664" h="1558192">
                <a:moveTo>
                  <a:pt x="0" y="0"/>
                </a:moveTo>
                <a:lnTo>
                  <a:pt x="15860664" y="0"/>
                </a:lnTo>
                <a:lnTo>
                  <a:pt x="15860664" y="1558192"/>
                </a:lnTo>
                <a:lnTo>
                  <a:pt x="0" y="1558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09365" y="2350969"/>
            <a:ext cx="10669270" cy="2026522"/>
          </a:xfrm>
          <a:custGeom>
            <a:avLst/>
            <a:gdLst/>
            <a:ahLst/>
            <a:cxnLst/>
            <a:rect l="l" t="t" r="r" b="b"/>
            <a:pathLst>
              <a:path w="10669270" h="2026522">
                <a:moveTo>
                  <a:pt x="0" y="0"/>
                </a:moveTo>
                <a:lnTo>
                  <a:pt x="10669270" y="0"/>
                </a:lnTo>
                <a:lnTo>
                  <a:pt x="10669270" y="2026522"/>
                </a:lnTo>
                <a:lnTo>
                  <a:pt x="0" y="20265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4230370" y="2706370"/>
            <a:ext cx="1315720" cy="1315720"/>
            <a:chOff x="0" y="0"/>
            <a:chExt cx="1754293" cy="17542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54378" cy="1754378"/>
            </a:xfrm>
            <a:custGeom>
              <a:avLst/>
              <a:gdLst/>
              <a:ahLst/>
              <a:cxnLst/>
              <a:rect l="l" t="t" r="r" b="b"/>
              <a:pathLst>
                <a:path w="1754378" h="1754378">
                  <a:moveTo>
                    <a:pt x="0" y="877189"/>
                  </a:moveTo>
                  <a:cubicBezTo>
                    <a:pt x="0" y="392684"/>
                    <a:pt x="392684" y="0"/>
                    <a:pt x="877189" y="0"/>
                  </a:cubicBezTo>
                  <a:cubicBezTo>
                    <a:pt x="1361694" y="0"/>
                    <a:pt x="1754378" y="392684"/>
                    <a:pt x="1754378" y="877189"/>
                  </a:cubicBezTo>
                  <a:cubicBezTo>
                    <a:pt x="1754378" y="1361694"/>
                    <a:pt x="1361694" y="1754378"/>
                    <a:pt x="877189" y="1754378"/>
                  </a:cubicBezTo>
                  <a:cubicBezTo>
                    <a:pt x="392684" y="1754378"/>
                    <a:pt x="0" y="1361567"/>
                    <a:pt x="0" y="87718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4" name="Freeform 14"/>
          <p:cNvSpPr/>
          <p:nvPr/>
        </p:nvSpPr>
        <p:spPr>
          <a:xfrm>
            <a:off x="3778250" y="4804412"/>
            <a:ext cx="10669270" cy="1733547"/>
          </a:xfrm>
          <a:custGeom>
            <a:avLst/>
            <a:gdLst/>
            <a:ahLst/>
            <a:cxnLst/>
            <a:rect l="l" t="t" r="r" b="b"/>
            <a:pathLst>
              <a:path w="10669270" h="1733547">
                <a:moveTo>
                  <a:pt x="0" y="0"/>
                </a:moveTo>
                <a:lnTo>
                  <a:pt x="10669270" y="0"/>
                </a:lnTo>
                <a:lnTo>
                  <a:pt x="10669270" y="1733546"/>
                </a:lnTo>
                <a:lnTo>
                  <a:pt x="0" y="17335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0">
            <a:off x="4298950" y="5012690"/>
            <a:ext cx="1315720" cy="1315720"/>
            <a:chOff x="0" y="0"/>
            <a:chExt cx="1754293" cy="17542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54378" cy="1754378"/>
            </a:xfrm>
            <a:custGeom>
              <a:avLst/>
              <a:gdLst/>
              <a:ahLst/>
              <a:cxnLst/>
              <a:rect l="l" t="t" r="r" b="b"/>
              <a:pathLst>
                <a:path w="1754378" h="1754378">
                  <a:moveTo>
                    <a:pt x="0" y="877189"/>
                  </a:moveTo>
                  <a:cubicBezTo>
                    <a:pt x="0" y="392684"/>
                    <a:pt x="392684" y="0"/>
                    <a:pt x="877189" y="0"/>
                  </a:cubicBezTo>
                  <a:cubicBezTo>
                    <a:pt x="1361694" y="0"/>
                    <a:pt x="1754378" y="392684"/>
                    <a:pt x="1754378" y="877189"/>
                  </a:cubicBezTo>
                  <a:cubicBezTo>
                    <a:pt x="1754378" y="1361694"/>
                    <a:pt x="1361694" y="1754378"/>
                    <a:pt x="877189" y="1754378"/>
                  </a:cubicBezTo>
                  <a:cubicBezTo>
                    <a:pt x="392684" y="1754378"/>
                    <a:pt x="0" y="1361567"/>
                    <a:pt x="0" y="87718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 rot="0">
            <a:off x="3810000" y="6965952"/>
            <a:ext cx="10669270" cy="1733547"/>
            <a:chOff x="0" y="0"/>
            <a:chExt cx="14225694" cy="2311396"/>
          </a:xfrm>
        </p:grpSpPr>
        <p:sp>
          <p:nvSpPr>
            <p:cNvPr id="18" name="Freeform 18"/>
            <p:cNvSpPr/>
            <p:nvPr/>
          </p:nvSpPr>
          <p:spPr>
            <a:xfrm>
              <a:off x="16891" y="17018"/>
              <a:ext cx="14208760" cy="2294382"/>
            </a:xfrm>
            <a:custGeom>
              <a:avLst/>
              <a:gdLst/>
              <a:ahLst/>
              <a:cxnLst/>
              <a:rect l="l" t="t" r="r" b="b"/>
              <a:pathLst>
                <a:path w="14208760" h="2294382">
                  <a:moveTo>
                    <a:pt x="0" y="382397"/>
                  </a:moveTo>
                  <a:cubicBezTo>
                    <a:pt x="0" y="171196"/>
                    <a:pt x="172212" y="0"/>
                    <a:pt x="384810" y="0"/>
                  </a:cubicBezTo>
                  <a:lnTo>
                    <a:pt x="13823949" y="0"/>
                  </a:lnTo>
                  <a:cubicBezTo>
                    <a:pt x="14036420" y="0"/>
                    <a:pt x="14208760" y="171196"/>
                    <a:pt x="14208760" y="382397"/>
                  </a:cubicBezTo>
                  <a:lnTo>
                    <a:pt x="14208760" y="1911985"/>
                  </a:lnTo>
                  <a:cubicBezTo>
                    <a:pt x="14208760" y="2123186"/>
                    <a:pt x="14036547" y="2294382"/>
                    <a:pt x="13823949" y="2294382"/>
                  </a:cubicBezTo>
                  <a:lnTo>
                    <a:pt x="384810" y="2294382"/>
                  </a:lnTo>
                  <a:cubicBezTo>
                    <a:pt x="172339" y="2294382"/>
                    <a:pt x="0" y="2123186"/>
                    <a:pt x="0" y="1911985"/>
                  </a:cubicBezTo>
                  <a:close/>
                </a:path>
              </a:pathLst>
            </a:custGeom>
            <a:solidFill>
              <a:srgbClr val="F4F1F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4242542" cy="2328418"/>
            </a:xfrm>
            <a:custGeom>
              <a:avLst/>
              <a:gdLst/>
              <a:ahLst/>
              <a:cxnLst/>
              <a:rect l="l" t="t" r="r" b="b"/>
              <a:pathLst>
                <a:path w="14242542" h="2328418">
                  <a:moveTo>
                    <a:pt x="0" y="399415"/>
                  </a:moveTo>
                  <a:cubicBezTo>
                    <a:pt x="0" y="178689"/>
                    <a:pt x="179959" y="0"/>
                    <a:pt x="401701" y="0"/>
                  </a:cubicBezTo>
                  <a:lnTo>
                    <a:pt x="13840840" y="0"/>
                  </a:lnTo>
                  <a:lnTo>
                    <a:pt x="13840840" y="16891"/>
                  </a:lnTo>
                  <a:lnTo>
                    <a:pt x="13840840" y="0"/>
                  </a:lnTo>
                  <a:cubicBezTo>
                    <a:pt x="14062582" y="0"/>
                    <a:pt x="14242542" y="178689"/>
                    <a:pt x="14242542" y="399415"/>
                  </a:cubicBezTo>
                  <a:lnTo>
                    <a:pt x="14225651" y="399415"/>
                  </a:lnTo>
                  <a:lnTo>
                    <a:pt x="14242542" y="399415"/>
                  </a:lnTo>
                  <a:lnTo>
                    <a:pt x="14242542" y="1929003"/>
                  </a:lnTo>
                  <a:lnTo>
                    <a:pt x="14225651" y="1929003"/>
                  </a:lnTo>
                  <a:lnTo>
                    <a:pt x="14242542" y="1929003"/>
                  </a:lnTo>
                  <a:cubicBezTo>
                    <a:pt x="14242542" y="2149602"/>
                    <a:pt x="14062582" y="2328418"/>
                    <a:pt x="13840840" y="2328418"/>
                  </a:cubicBezTo>
                  <a:lnTo>
                    <a:pt x="13840840" y="2311400"/>
                  </a:lnTo>
                  <a:lnTo>
                    <a:pt x="13840840" y="2328291"/>
                  </a:lnTo>
                  <a:lnTo>
                    <a:pt x="401701" y="2328291"/>
                  </a:lnTo>
                  <a:lnTo>
                    <a:pt x="401701" y="2311400"/>
                  </a:lnTo>
                  <a:lnTo>
                    <a:pt x="401701" y="2328291"/>
                  </a:lnTo>
                  <a:cubicBezTo>
                    <a:pt x="179959" y="2328291"/>
                    <a:pt x="0" y="2149602"/>
                    <a:pt x="0" y="1929003"/>
                  </a:cubicBezTo>
                  <a:lnTo>
                    <a:pt x="0" y="399415"/>
                  </a:lnTo>
                  <a:lnTo>
                    <a:pt x="16891" y="399415"/>
                  </a:lnTo>
                  <a:lnTo>
                    <a:pt x="0" y="399415"/>
                  </a:lnTo>
                  <a:moveTo>
                    <a:pt x="33909" y="399415"/>
                  </a:moveTo>
                  <a:lnTo>
                    <a:pt x="33909" y="1929003"/>
                  </a:lnTo>
                  <a:lnTo>
                    <a:pt x="16891" y="1929003"/>
                  </a:lnTo>
                  <a:lnTo>
                    <a:pt x="33909" y="1929003"/>
                  </a:lnTo>
                  <a:cubicBezTo>
                    <a:pt x="33909" y="2130806"/>
                    <a:pt x="198501" y="2294509"/>
                    <a:pt x="401701" y="2294509"/>
                  </a:cubicBezTo>
                  <a:lnTo>
                    <a:pt x="13840840" y="2294509"/>
                  </a:lnTo>
                  <a:cubicBezTo>
                    <a:pt x="14044040" y="2294509"/>
                    <a:pt x="14208632" y="2130806"/>
                    <a:pt x="14208632" y="1929003"/>
                  </a:cubicBezTo>
                  <a:lnTo>
                    <a:pt x="14208632" y="399415"/>
                  </a:lnTo>
                  <a:cubicBezTo>
                    <a:pt x="14208632" y="197612"/>
                    <a:pt x="14044040" y="33909"/>
                    <a:pt x="13840840" y="33909"/>
                  </a:cubicBezTo>
                  <a:lnTo>
                    <a:pt x="401701" y="33909"/>
                  </a:lnTo>
                  <a:lnTo>
                    <a:pt x="401701" y="16891"/>
                  </a:lnTo>
                  <a:lnTo>
                    <a:pt x="401701" y="33909"/>
                  </a:lnTo>
                  <a:cubicBezTo>
                    <a:pt x="198501" y="33909"/>
                    <a:pt x="33909" y="197612"/>
                    <a:pt x="33909" y="399415"/>
                  </a:cubicBezTo>
                  <a:close/>
                </a:path>
              </a:pathLst>
            </a:custGeom>
            <a:solidFill>
              <a:srgbClr val="9186AD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4299386" y="7151354"/>
            <a:ext cx="1363129" cy="1362743"/>
            <a:chOff x="0" y="0"/>
            <a:chExt cx="1817505" cy="181699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17624" cy="1816989"/>
            </a:xfrm>
            <a:custGeom>
              <a:avLst/>
              <a:gdLst/>
              <a:ahLst/>
              <a:cxnLst/>
              <a:rect l="l" t="t" r="r" b="b"/>
              <a:pathLst>
                <a:path w="1817624" h="1816989">
                  <a:moveTo>
                    <a:pt x="1817497" y="908558"/>
                  </a:moveTo>
                  <a:cubicBezTo>
                    <a:pt x="1817497" y="1410335"/>
                    <a:pt x="1410589" y="1816989"/>
                    <a:pt x="908685" y="1816989"/>
                  </a:cubicBezTo>
                  <a:cubicBezTo>
                    <a:pt x="406781" y="1816989"/>
                    <a:pt x="0" y="1410208"/>
                    <a:pt x="0" y="908558"/>
                  </a:cubicBezTo>
                  <a:cubicBezTo>
                    <a:pt x="0" y="406908"/>
                    <a:pt x="406908" y="0"/>
                    <a:pt x="908812" y="0"/>
                  </a:cubicBezTo>
                  <a:cubicBezTo>
                    <a:pt x="1410716" y="0"/>
                    <a:pt x="1817624" y="406781"/>
                    <a:pt x="1817624" y="908558"/>
                  </a:cubicBezTo>
                  <a:close/>
                </a:path>
              </a:pathLst>
            </a:custGeom>
            <a:blipFill>
              <a:blip r:embed="rId13"/>
              <a:stretch>
                <a:fillRect l="-39971" r="-39965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2525440" y="471778"/>
            <a:ext cx="591312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Lý </a:t>
            </a:r>
            <a:r>
              <a:rPr lang="en-US" sz="48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 chọn đề tài</a:t>
            </a:r>
            <a:endParaRPr lang="en-US" sz="48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706110" y="2889102"/>
            <a:ext cx="1022096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Sự ảnh hưởng của </a:t>
            </a:r>
            <a:r>
              <a:rPr lang="en-US" sz="3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Công Nghệ Thông Tin. </a:t>
            </a:r>
            <a:endParaRPr lang="en-US" sz="3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872480" y="5306060"/>
            <a:ext cx="805688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Nhu cầu thuê trọ trên địa bàn Hà Nội.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010145" y="7537448"/>
            <a:ext cx="815975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Sự tiện lợi cho mọi người.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</a:p>
        </p:txBody>
      </p:sp>
      <p:sp>
        <p:nvSpPr>
          <p:cNvPr id="55" name="Oval 54"/>
          <p:cNvSpPr/>
          <p:nvPr/>
        </p:nvSpPr>
        <p:spPr>
          <a:xfrm>
            <a:off x="4231005" y="2688590"/>
            <a:ext cx="1314450" cy="1308100"/>
          </a:xfrm>
          <a:prstGeom prst="ellipse">
            <a:avLst/>
          </a:prstGeom>
          <a:blipFill rotWithShape="1"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98950" y="5022850"/>
            <a:ext cx="1362075" cy="1297305"/>
          </a:xfrm>
          <a:prstGeom prst="ellipse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Icono&#10;&#10;Descripción generada automáticamente"/>
          <p:cNvSpPr/>
          <p:nvPr/>
        </p:nvSpPr>
        <p:spPr>
          <a:xfrm flipH="1" flipV="1">
            <a:off x="14950718" y="-457202"/>
            <a:ext cx="3703038" cy="3315990"/>
          </a:xfrm>
          <a:custGeom>
            <a:avLst/>
            <a:gdLst/>
            <a:ahLst/>
            <a:cxnLst/>
            <a:rect l="l" t="t" r="r" b="b"/>
            <a:pathLst>
              <a:path w="3703038" h="3315990">
                <a:moveTo>
                  <a:pt x="3703038" y="3315990"/>
                </a:moveTo>
                <a:lnTo>
                  <a:pt x="0" y="3315990"/>
                </a:lnTo>
                <a:lnTo>
                  <a:pt x="0" y="0"/>
                </a:lnTo>
                <a:lnTo>
                  <a:pt x="3703038" y="0"/>
                </a:lnTo>
                <a:lnTo>
                  <a:pt x="3703038" y="3315990"/>
                </a:lnTo>
                <a:close/>
              </a:path>
            </a:pathLst>
          </a:custGeom>
          <a:blipFill>
            <a:blip r:embed="rId1"/>
            <a:stretch>
              <a:fillRect l="-224490" t="-49994" r="-7375" b="-57762"/>
            </a:stretch>
          </a:blipFill>
        </p:spPr>
      </p:sp>
      <p:sp>
        <p:nvSpPr>
          <p:cNvPr id="3" name="Freeform 3" descr="Patrón de fondo&#10;&#10;Descripción generada automáticamente con confianza baja"/>
          <p:cNvSpPr/>
          <p:nvPr/>
        </p:nvSpPr>
        <p:spPr>
          <a:xfrm flipH="1" flipV="1">
            <a:off x="16833548" y="-182882"/>
            <a:ext cx="1820210" cy="1734590"/>
          </a:xfrm>
          <a:custGeom>
            <a:avLst/>
            <a:gdLst/>
            <a:ahLst/>
            <a:cxnLst/>
            <a:rect l="l" t="t" r="r" b="b"/>
            <a:pathLst>
              <a:path w="1820210" h="1734590">
                <a:moveTo>
                  <a:pt x="1820210" y="1734590"/>
                </a:moveTo>
                <a:lnTo>
                  <a:pt x="0" y="1734590"/>
                </a:lnTo>
                <a:lnTo>
                  <a:pt x="0" y="0"/>
                </a:lnTo>
                <a:lnTo>
                  <a:pt x="1820210" y="0"/>
                </a:lnTo>
                <a:lnTo>
                  <a:pt x="1820210" y="1734590"/>
                </a:lnTo>
                <a:close/>
              </a:path>
            </a:pathLst>
          </a:custGeom>
          <a:blipFill>
            <a:blip r:embed="rId2"/>
            <a:stretch>
              <a:fillRect l="-249695" t="-78628" r="-10060" b="-33393"/>
            </a:stretch>
          </a:blipFill>
        </p:spPr>
      </p:sp>
      <p:sp>
        <p:nvSpPr>
          <p:cNvPr id="4" name="Freeform 4" descr="Icono&#10;&#10;Descripción generada automáticamente"/>
          <p:cNvSpPr/>
          <p:nvPr/>
        </p:nvSpPr>
        <p:spPr>
          <a:xfrm>
            <a:off x="-530352" y="8668936"/>
            <a:ext cx="4063262" cy="1901526"/>
          </a:xfrm>
          <a:custGeom>
            <a:avLst/>
            <a:gdLst/>
            <a:ahLst/>
            <a:cxnLst/>
            <a:rect l="l" t="t" r="r" b="b"/>
            <a:pathLst>
              <a:path w="4063262" h="1901526">
                <a:moveTo>
                  <a:pt x="0" y="0"/>
                </a:moveTo>
                <a:lnTo>
                  <a:pt x="4063262" y="0"/>
                </a:lnTo>
                <a:lnTo>
                  <a:pt x="4063262" y="1901526"/>
                </a:lnTo>
                <a:lnTo>
                  <a:pt x="0" y="1901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826" t="-58945" r="2992" b="-6215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1279" y="657860"/>
            <a:ext cx="102870" cy="641350"/>
          </a:xfrm>
          <a:custGeom>
            <a:avLst/>
            <a:gdLst/>
            <a:ahLst/>
            <a:cxnLst/>
            <a:rect l="l" t="t" r="r" b="b"/>
            <a:pathLst>
              <a:path w="102870" h="641350">
                <a:moveTo>
                  <a:pt x="0" y="0"/>
                </a:moveTo>
                <a:lnTo>
                  <a:pt x="102870" y="0"/>
                </a:lnTo>
                <a:lnTo>
                  <a:pt x="102870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6320" y="3669347"/>
            <a:ext cx="5459383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Xây dựng được website đăng tin thuê nhà trọ có tích hợp thanh toán trực tuyến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Freeform 7"/>
          <p:cNvSpPr/>
          <p:nvPr/>
        </p:nvSpPr>
        <p:spPr>
          <a:xfrm rot="1772344" flipH="1">
            <a:off x="4750986" y="2817353"/>
            <a:ext cx="4226800" cy="1683035"/>
          </a:xfrm>
          <a:custGeom>
            <a:avLst/>
            <a:gdLst/>
            <a:ahLst/>
            <a:cxnLst/>
            <a:rect l="l" t="t" r="r" b="b"/>
            <a:pathLst>
              <a:path w="4226800" h="1683035">
                <a:moveTo>
                  <a:pt x="4226800" y="0"/>
                </a:moveTo>
                <a:lnTo>
                  <a:pt x="0" y="0"/>
                </a:lnTo>
                <a:lnTo>
                  <a:pt x="0" y="1683034"/>
                </a:lnTo>
                <a:lnTo>
                  <a:pt x="4226800" y="1683034"/>
                </a:lnTo>
                <a:lnTo>
                  <a:pt x="4226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199040" flipH="1" flipV="1">
            <a:off x="5840773" y="5122448"/>
            <a:ext cx="4226800" cy="1683035"/>
          </a:xfrm>
          <a:custGeom>
            <a:avLst/>
            <a:gdLst/>
            <a:ahLst/>
            <a:cxnLst/>
            <a:rect l="l" t="t" r="r" b="b"/>
            <a:pathLst>
              <a:path w="4226800" h="1683035">
                <a:moveTo>
                  <a:pt x="4226800" y="1683035"/>
                </a:moveTo>
                <a:lnTo>
                  <a:pt x="0" y="1683035"/>
                </a:lnTo>
                <a:lnTo>
                  <a:pt x="0" y="0"/>
                </a:lnTo>
                <a:lnTo>
                  <a:pt x="4226800" y="0"/>
                </a:lnTo>
                <a:lnTo>
                  <a:pt x="4226800" y="168303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4851089" flipV="1">
            <a:off x="9135882" y="5676336"/>
            <a:ext cx="4226800" cy="1683035"/>
          </a:xfrm>
          <a:custGeom>
            <a:avLst/>
            <a:gdLst/>
            <a:ahLst/>
            <a:cxnLst/>
            <a:rect l="l" t="t" r="r" b="b"/>
            <a:pathLst>
              <a:path w="4226800" h="1683035">
                <a:moveTo>
                  <a:pt x="0" y="1683035"/>
                </a:moveTo>
                <a:lnTo>
                  <a:pt x="4226800" y="1683035"/>
                </a:lnTo>
                <a:lnTo>
                  <a:pt x="4226800" y="0"/>
                </a:lnTo>
                <a:lnTo>
                  <a:pt x="0" y="0"/>
                </a:lnTo>
                <a:lnTo>
                  <a:pt x="0" y="168303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324031">
            <a:off x="9079058" y="2284053"/>
            <a:ext cx="4226800" cy="1683035"/>
          </a:xfrm>
          <a:custGeom>
            <a:avLst/>
            <a:gdLst/>
            <a:ahLst/>
            <a:cxnLst/>
            <a:rect l="l" t="t" r="r" b="b"/>
            <a:pathLst>
              <a:path w="4226800" h="1683035">
                <a:moveTo>
                  <a:pt x="0" y="0"/>
                </a:moveTo>
                <a:lnTo>
                  <a:pt x="4226800" y="0"/>
                </a:lnTo>
                <a:lnTo>
                  <a:pt x="4226800" y="1683034"/>
                </a:lnTo>
                <a:lnTo>
                  <a:pt x="0" y="1683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85703" y="2756230"/>
            <a:ext cx="6116595" cy="4114800"/>
          </a:xfrm>
          <a:custGeom>
            <a:avLst/>
            <a:gdLst/>
            <a:ahLst/>
            <a:cxnLst/>
            <a:rect l="l" t="t" r="r" b="b"/>
            <a:pathLst>
              <a:path w="6116595" h="4114800">
                <a:moveTo>
                  <a:pt x="0" y="0"/>
                </a:moveTo>
                <a:lnTo>
                  <a:pt x="6116594" y="0"/>
                </a:lnTo>
                <a:lnTo>
                  <a:pt x="6116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5449" y="690888"/>
            <a:ext cx="5913120" cy="92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Mục tiêu đề tài</a:t>
            </a:r>
            <a:endParaRPr lang="en-US" sz="48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4468" y="6960870"/>
            <a:ext cx="6013311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 triển các tính năng như tìm kiếm nhà trọ, xem thông tin chi tiết, nhắn tin và thanh toán trực tuyến, ...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820650" y="3299460"/>
            <a:ext cx="4919980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Đảm bảo giao diện đơn giản, dễ sử dụng, thân thiện, giúp người dùng thao tác thuận tiện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56957" y="7695101"/>
            <a:ext cx="4145280" cy="127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Đảm bảo tính ổn định của website</a:t>
            </a:r>
            <a:endParaRPr lang="en-US"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780" y="863600"/>
            <a:ext cx="102870" cy="641350"/>
          </a:xfrm>
          <a:custGeom>
            <a:avLst/>
            <a:gdLst/>
            <a:ahLst/>
            <a:cxnLst/>
            <a:rect l="l" t="t" r="r" b="b"/>
            <a:pathLst>
              <a:path w="102870" h="641350">
                <a:moveTo>
                  <a:pt x="0" y="0"/>
                </a:moveTo>
                <a:lnTo>
                  <a:pt x="102870" y="0"/>
                </a:lnTo>
                <a:lnTo>
                  <a:pt x="102870" y="641350"/>
                </a:lnTo>
                <a:lnTo>
                  <a:pt x="0" y="64135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96606" y="3838201"/>
            <a:ext cx="2476777" cy="1420869"/>
          </a:xfrm>
          <a:custGeom>
            <a:avLst/>
            <a:gdLst/>
            <a:ahLst/>
            <a:cxnLst/>
            <a:rect l="l" t="t" r="r" b="b"/>
            <a:pathLst>
              <a:path w="2476777" h="1420869">
                <a:moveTo>
                  <a:pt x="0" y="0"/>
                </a:moveTo>
                <a:lnTo>
                  <a:pt x="2476778" y="0"/>
                </a:lnTo>
                <a:lnTo>
                  <a:pt x="2476778" y="1420869"/>
                </a:lnTo>
                <a:lnTo>
                  <a:pt x="0" y="1420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2" r="-278" b="-654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41678" y="2890936"/>
            <a:ext cx="2404644" cy="1420869"/>
          </a:xfrm>
          <a:custGeom>
            <a:avLst/>
            <a:gdLst/>
            <a:ahLst/>
            <a:cxnLst/>
            <a:rect l="l" t="t" r="r" b="b"/>
            <a:pathLst>
              <a:path w="2404644" h="1420869">
                <a:moveTo>
                  <a:pt x="0" y="0"/>
                </a:moveTo>
                <a:lnTo>
                  <a:pt x="2404644" y="0"/>
                </a:lnTo>
                <a:lnTo>
                  <a:pt x="2404644" y="1420869"/>
                </a:lnTo>
                <a:lnTo>
                  <a:pt x="0" y="1420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097" r="-809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957300" y="3397085"/>
            <a:ext cx="1979024" cy="1861985"/>
          </a:xfrm>
          <a:custGeom>
            <a:avLst/>
            <a:gdLst/>
            <a:ahLst/>
            <a:cxnLst/>
            <a:rect l="l" t="t" r="r" b="b"/>
            <a:pathLst>
              <a:path w="1979024" h="1861985">
                <a:moveTo>
                  <a:pt x="0" y="0"/>
                </a:moveTo>
                <a:lnTo>
                  <a:pt x="1979024" y="0"/>
                </a:lnTo>
                <a:lnTo>
                  <a:pt x="1979024" y="1861985"/>
                </a:lnTo>
                <a:lnTo>
                  <a:pt x="0" y="18619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29690" y="674370"/>
            <a:ext cx="5913120" cy="92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Công nghệ sử dụng</a:t>
            </a:r>
            <a:endParaRPr lang="en-US" sz="48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61228" y="5647055"/>
            <a:ext cx="39433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Vue.js</a:t>
            </a:r>
            <a:endParaRPr lang="en-US" sz="44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63320" y="5707381"/>
            <a:ext cx="39433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MySQL</a:t>
            </a:r>
            <a:endParaRPr lang="en-US" sz="44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94550" y="4980305"/>
            <a:ext cx="3943350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Framework ASP.NET Core</a:t>
            </a:r>
            <a:endParaRPr lang="en-US" sz="44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Un dibujo de un animal&#10;&#10;Descripción generada automáticamente con confianza baja"/>
          <p:cNvSpPr/>
          <p:nvPr/>
        </p:nvSpPr>
        <p:spPr>
          <a:xfrm>
            <a:off x="11961146" y="6648594"/>
            <a:ext cx="6326850" cy="3798426"/>
          </a:xfrm>
          <a:custGeom>
            <a:avLst/>
            <a:gdLst/>
            <a:ahLst/>
            <a:cxnLst/>
            <a:rect l="l" t="t" r="r" b="b"/>
            <a:pathLst>
              <a:path w="6326850" h="3798426">
                <a:moveTo>
                  <a:pt x="0" y="0"/>
                </a:moveTo>
                <a:lnTo>
                  <a:pt x="6326850" y="0"/>
                </a:lnTo>
                <a:lnTo>
                  <a:pt x="6326850" y="3798426"/>
                </a:lnTo>
                <a:lnTo>
                  <a:pt x="0" y="379842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2985" t="-103595" r="-173708" b="-556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21016" y="702310"/>
            <a:ext cx="2045970" cy="2051050"/>
          </a:xfrm>
          <a:custGeom>
            <a:avLst/>
            <a:gdLst/>
            <a:ahLst/>
            <a:cxnLst/>
            <a:rect l="l" t="t" r="r" b="b"/>
            <a:pathLst>
              <a:path w="2045970" h="2051050">
                <a:moveTo>
                  <a:pt x="0" y="0"/>
                </a:moveTo>
                <a:lnTo>
                  <a:pt x="2045970" y="0"/>
                </a:lnTo>
                <a:lnTo>
                  <a:pt x="2045970" y="2051050"/>
                </a:lnTo>
                <a:lnTo>
                  <a:pt x="0" y="2051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59068" y="1651236"/>
            <a:ext cx="11024870" cy="1931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 TÍCH THIẾT KẾ HỆ THỐNG</a:t>
            </a:r>
            <a:endParaRPr lang="en-US" sz="56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727504" y="3267512"/>
            <a:ext cx="8832991" cy="5704840"/>
          </a:xfrm>
          <a:custGeom>
            <a:avLst/>
            <a:gdLst/>
            <a:ahLst/>
            <a:cxnLst/>
            <a:rect l="l" t="t" r="r" b="b"/>
            <a:pathLst>
              <a:path w="8832991" h="5704840">
                <a:moveTo>
                  <a:pt x="0" y="0"/>
                </a:moveTo>
                <a:lnTo>
                  <a:pt x="8832991" y="0"/>
                </a:lnTo>
                <a:lnTo>
                  <a:pt x="8832991" y="5704840"/>
                </a:lnTo>
                <a:lnTo>
                  <a:pt x="0" y="57048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53" t="-25517" b="-3311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11791" y="1457886"/>
            <a:ext cx="12110391" cy="2217494"/>
          </a:xfrm>
          <a:custGeom>
            <a:avLst/>
            <a:gdLst/>
            <a:ahLst/>
            <a:cxnLst/>
            <a:rect l="l" t="t" r="r" b="b"/>
            <a:pathLst>
              <a:path w="12110391" h="2217494">
                <a:moveTo>
                  <a:pt x="0" y="0"/>
                </a:moveTo>
                <a:lnTo>
                  <a:pt x="12110390" y="0"/>
                </a:lnTo>
                <a:lnTo>
                  <a:pt x="12110390" y="2217494"/>
                </a:lnTo>
                <a:lnTo>
                  <a:pt x="0" y="2217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36459" y="1457886"/>
            <a:ext cx="2045232" cy="2124424"/>
          </a:xfrm>
          <a:custGeom>
            <a:avLst/>
            <a:gdLst/>
            <a:ahLst/>
            <a:cxnLst/>
            <a:rect l="l" t="t" r="r" b="b"/>
            <a:pathLst>
              <a:path w="2045232" h="2124424">
                <a:moveTo>
                  <a:pt x="0" y="0"/>
                </a:moveTo>
                <a:lnTo>
                  <a:pt x="2045231" y="0"/>
                </a:lnTo>
                <a:lnTo>
                  <a:pt x="2045231" y="2124424"/>
                </a:lnTo>
                <a:lnTo>
                  <a:pt x="0" y="21244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23996" y="1556308"/>
            <a:ext cx="1870157" cy="1396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25"/>
              </a:lnSpc>
            </a:pPr>
            <a:r>
              <a:rPr lang="en-US" sz="56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02</a:t>
            </a:r>
            <a:endParaRPr lang="en-US" sz="5600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3245" y="3346893"/>
            <a:ext cx="5941394" cy="2844442"/>
          </a:xfrm>
          <a:custGeom>
            <a:avLst/>
            <a:gdLst/>
            <a:ahLst/>
            <a:cxnLst/>
            <a:rect l="l" t="t" r="r" b="b"/>
            <a:pathLst>
              <a:path w="5941394" h="2844442">
                <a:moveTo>
                  <a:pt x="0" y="0"/>
                </a:moveTo>
                <a:lnTo>
                  <a:pt x="5941393" y="0"/>
                </a:lnTo>
                <a:lnTo>
                  <a:pt x="5941393" y="2844443"/>
                </a:lnTo>
                <a:lnTo>
                  <a:pt x="0" y="284444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3245" y="739212"/>
            <a:ext cx="124700" cy="777453"/>
          </a:xfrm>
          <a:custGeom>
            <a:avLst/>
            <a:gdLst/>
            <a:ahLst/>
            <a:cxnLst/>
            <a:rect l="l" t="t" r="r" b="b"/>
            <a:pathLst>
              <a:path w="124700" h="777453">
                <a:moveTo>
                  <a:pt x="0" y="0"/>
                </a:moveTo>
                <a:lnTo>
                  <a:pt x="124700" y="0"/>
                </a:lnTo>
                <a:lnTo>
                  <a:pt x="124700" y="777452"/>
                </a:lnTo>
                <a:lnTo>
                  <a:pt x="0" y="77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963501" y="2533842"/>
            <a:ext cx="4995561" cy="6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Chức năng phía người dùng</a:t>
            </a:r>
            <a:endParaRPr lang="en-US" sz="32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26363" y="6079227"/>
            <a:ext cx="4669836" cy="6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Chức năng phía admin</a:t>
            </a:r>
            <a:endParaRPr lang="en-US" sz="32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8603" y="933450"/>
            <a:ext cx="791539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Các Luồng chức năng chính</a:t>
            </a:r>
            <a:endParaRPr lang="en-US" sz="48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7318375" y="2892425"/>
            <a:ext cx="2644775" cy="18764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AutoShape 8"/>
          <p:cNvSpPr/>
          <p:nvPr/>
        </p:nvSpPr>
        <p:spPr>
          <a:xfrm>
            <a:off x="7314638" y="4769115"/>
            <a:ext cx="2811725" cy="166825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882477" y="-306004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532032" y="54193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174" b="-37431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323850" lvl="1" indent="-161925" algn="ctr">
                  <a:lnSpc>
                    <a:spcPts val="2100"/>
                  </a:lnSpc>
                  <a:buFont typeface="Arial" panose="020B0604020202020204"/>
                  <a:buChar char="•"/>
                </a:pPr>
              </a:p>
            </p:txBody>
          </p:sp>
        </p:grpSp>
      </p:grpSp>
      <p:sp>
        <p:nvSpPr>
          <p:cNvPr id="11" name="Freeform 11"/>
          <p:cNvSpPr/>
          <p:nvPr/>
        </p:nvSpPr>
        <p:spPr>
          <a:xfrm>
            <a:off x="2150859" y="1028700"/>
            <a:ext cx="129804" cy="809274"/>
          </a:xfrm>
          <a:custGeom>
            <a:avLst/>
            <a:gdLst/>
            <a:ahLst/>
            <a:cxnLst/>
            <a:rect l="l" t="t" r="r" b="b"/>
            <a:pathLst>
              <a:path w="129804" h="809274">
                <a:moveTo>
                  <a:pt x="0" y="0"/>
                </a:moveTo>
                <a:lnTo>
                  <a:pt x="129804" y="0"/>
                </a:lnTo>
                <a:lnTo>
                  <a:pt x="129804" y="809274"/>
                </a:lnTo>
                <a:lnTo>
                  <a:pt x="0" y="809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28669" y="1163606"/>
            <a:ext cx="9660890" cy="84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3617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Các chức năng phía người dùng</a:t>
            </a:r>
            <a:endParaRPr lang="en-US" sz="4800">
              <a:solidFill>
                <a:srgbClr val="3617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28669" y="2842409"/>
            <a:ext cx="3836279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ký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528669" y="3854765"/>
            <a:ext cx="4830445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nhập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28669" y="4867592"/>
            <a:ext cx="4830445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xuất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28669" y="5880418"/>
            <a:ext cx="4830445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Tìm kiếm nhà trọ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28669" y="6893245"/>
            <a:ext cx="6209619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Xem thông tin bài đăng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80279" y="2842409"/>
            <a:ext cx="3836279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Đăng bài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680279" y="3854765"/>
            <a:ext cx="3836279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Nhắn tin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680279" y="4867592"/>
            <a:ext cx="6091634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Thanh toán trực tuyến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680279" y="5880418"/>
            <a:ext cx="6091634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Sửa thông tin cá nhân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680279" y="6893245"/>
            <a:ext cx="6091634" cy="75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0" lvl="1" indent="-431800" algn="l">
              <a:lnSpc>
                <a:spcPts val="5600"/>
              </a:lnSpc>
              <a:buFont typeface="Arial" panose="020B0604020202020204"/>
              <a:buChar char="•"/>
            </a:pPr>
            <a:r>
              <a:rPr lang="en-US" sz="4000">
                <a:solidFill>
                  <a:srgbClr val="36174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Xem lịch sử đăng bài</a:t>
            </a:r>
            <a:endParaRPr lang="en-US" sz="4000">
              <a:solidFill>
                <a:srgbClr val="36174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Presentation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Times New Roman Bold</vt:lpstr>
      <vt:lpstr>Times New Roman</vt:lpstr>
      <vt:lpstr>Arial</vt:lpstr>
      <vt:lpstr>Arimo</vt:lpstr>
      <vt:lpstr>Arimo Bold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Vàng Trắng Minh họa Lễ tốt nghiệp Bản thuyết trình Tốt nghiệp</dc:title>
  <dc:creator/>
  <cp:lastModifiedBy>qhung</cp:lastModifiedBy>
  <cp:revision>2</cp:revision>
  <dcterms:created xsi:type="dcterms:W3CDTF">2006-08-16T00:00:00Z</dcterms:created>
  <dcterms:modified xsi:type="dcterms:W3CDTF">2024-10-04T16:19:58Z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EB58B7427DFF40AC8F288209A3A9723B_12</vt:lpwstr>
  </property>
  <property fmtid="{D5CDD505-2E9C-101B-9397-08002B2CF9AE}" pid="3" name="KSOProductBuildVer">
    <vt:lpwstr>1033-12.2.0.18586</vt:lpwstr>
  </property>
</Properties>
</file>