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6" r:id="rId5"/>
    <p:sldId id="266" r:id="rId6"/>
    <p:sldId id="258" r:id="rId7"/>
    <p:sldId id="260" r:id="rId8"/>
    <p:sldId id="262" r:id="rId9"/>
    <p:sldId id="267" r:id="rId10"/>
    <p:sldId id="268" r:id="rId11"/>
    <p:sldId id="271" r:id="rId12"/>
    <p:sldId id="272" r:id="rId13"/>
    <p:sldId id="273" r:id="rId14"/>
    <p:sldId id="274" r:id="rId15"/>
    <p:sldId id="264" r:id="rId16"/>
    <p:sldId id="265" r:id="rId17"/>
  </p:sldIdLst>
  <p:sldSz cx="18288000" cy="10287000"/>
  <p:notesSz cx="6858000" cy="9144000"/>
  <p:embeddedFontLst>
    <p:embeddedFont>
      <p:font typeface="Maven Pro" panose="020B0604020202020204" charset="0"/>
      <p:regular r:id="rId19"/>
      <p:bold r:id="rId20"/>
    </p:embeddedFont>
    <p:embeddedFont>
      <p:font typeface="Questrial"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4EE36C-C9EF-4A98-B150-1AD9BCFF6CD6}" v="1" dt="2024-01-05T07:38:33.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1" y="1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iet Hung 20205157" userId="S::hung.nv205157@sis.hust.edu.vn::4500a8d1-70ea-4348-ab11-25aa3bcc5453" providerId="AD" clId="Web-{BD4EE36C-C9EF-4A98-B150-1AD9BCFF6CD6}"/>
    <pc:docChg chg="modSld">
      <pc:chgData name="Nguyen Viet Hung 20205157" userId="S::hung.nv205157@sis.hust.edu.vn::4500a8d1-70ea-4348-ab11-25aa3bcc5453" providerId="AD" clId="Web-{BD4EE36C-C9EF-4A98-B150-1AD9BCFF6CD6}" dt="2024-01-05T07:38:33.957" v="0" actId="1076"/>
      <pc:docMkLst>
        <pc:docMk/>
      </pc:docMkLst>
      <pc:sldChg chg="modSp">
        <pc:chgData name="Nguyen Viet Hung 20205157" userId="S::hung.nv205157@sis.hust.edu.vn::4500a8d1-70ea-4348-ab11-25aa3bcc5453" providerId="AD" clId="Web-{BD4EE36C-C9EF-4A98-B150-1AD9BCFF6CD6}" dt="2024-01-05T07:38:33.957" v="0" actId="1076"/>
        <pc:sldMkLst>
          <pc:docMk/>
          <pc:sldMk cId="0" sldId="264"/>
        </pc:sldMkLst>
        <pc:picChg chg="mod">
          <ac:chgData name="Nguyen Viet Hung 20205157" userId="S::hung.nv205157@sis.hust.edu.vn::4500a8d1-70ea-4348-ab11-25aa3bcc5453" providerId="AD" clId="Web-{BD4EE36C-C9EF-4A98-B150-1AD9BCFF6CD6}" dt="2024-01-05T07:38:33.957" v="0" actId="1076"/>
          <ac:picMkLst>
            <pc:docMk/>
            <pc:sldMk cId="0" sldId="264"/>
            <ac:picMk id="10" creationId="{F2AF8576-F09F-C654-3BC2-30BEE2C4E6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22a7e473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622a7e473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454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22a7e473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622a7e473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88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79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22a7e473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622a7e473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264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22a7e473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622a7e473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38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22a7e473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622a7e473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23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22a7e473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622a7e473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88"/>
        <p:cNvGrpSpPr/>
        <p:nvPr/>
      </p:nvGrpSpPr>
      <p:grpSpPr>
        <a:xfrm>
          <a:off x="0" y="0"/>
          <a:ext cx="0" cy="0"/>
          <a:chOff x="0" y="0"/>
          <a:chExt cx="0" cy="0"/>
        </a:xfrm>
      </p:grpSpPr>
      <p:grpSp>
        <p:nvGrpSpPr>
          <p:cNvPr id="89" name="Google Shape;89;p13"/>
          <p:cNvGrpSpPr/>
          <p:nvPr/>
        </p:nvGrpSpPr>
        <p:grpSpPr>
          <a:xfrm>
            <a:off x="441723" y="343786"/>
            <a:ext cx="17404553" cy="9563362"/>
            <a:chOff x="0" y="-48089"/>
            <a:chExt cx="23206071" cy="12751150"/>
          </a:xfrm>
        </p:grpSpPr>
        <p:grpSp>
          <p:nvGrpSpPr>
            <p:cNvPr id="90" name="Google Shape;90;p13"/>
            <p:cNvGrpSpPr/>
            <p:nvPr/>
          </p:nvGrpSpPr>
          <p:grpSpPr>
            <a:xfrm>
              <a:off x="0" y="-48089"/>
              <a:ext cx="23206071" cy="12751150"/>
              <a:chOff x="0" y="-9525"/>
              <a:chExt cx="4596479" cy="2525649"/>
            </a:xfrm>
          </p:grpSpPr>
          <p:sp>
            <p:nvSpPr>
              <p:cNvPr id="91" name="Google Shape;91;p13"/>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93" name="Google Shape;93;p13"/>
            <p:cNvGrpSpPr/>
            <p:nvPr/>
          </p:nvGrpSpPr>
          <p:grpSpPr>
            <a:xfrm>
              <a:off x="170293" y="145394"/>
              <a:ext cx="22836362" cy="12364950"/>
              <a:chOff x="0" y="-9525"/>
              <a:chExt cx="4596479" cy="2488804"/>
            </a:xfrm>
          </p:grpSpPr>
          <p:sp>
            <p:nvSpPr>
              <p:cNvPr id="94" name="Google Shape;94;p13"/>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3"/>
              <p:cNvSpPr txBox="1"/>
              <p:nvPr/>
            </p:nvSpPr>
            <p:spPr>
              <a:xfrm>
                <a:off x="38100" y="-9525"/>
                <a:ext cx="4520279" cy="2450704"/>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96" name="Google Shape;96;p13"/>
          <p:cNvSpPr/>
          <p:nvPr/>
        </p:nvSpPr>
        <p:spPr>
          <a:xfrm>
            <a:off x="14104662" y="2832967"/>
            <a:ext cx="2738459" cy="3218346"/>
          </a:xfrm>
          <a:custGeom>
            <a:avLst/>
            <a:gdLst/>
            <a:ahLst/>
            <a:cxnLst/>
            <a:rect l="l" t="t" r="r" b="b"/>
            <a:pathLst>
              <a:path w="2738459" h="3218346" extrusionOk="0">
                <a:moveTo>
                  <a:pt x="0" y="0"/>
                </a:moveTo>
                <a:lnTo>
                  <a:pt x="2738459" y="0"/>
                </a:lnTo>
                <a:lnTo>
                  <a:pt x="2738459" y="3218346"/>
                </a:lnTo>
                <a:lnTo>
                  <a:pt x="0" y="3218346"/>
                </a:lnTo>
                <a:lnTo>
                  <a:pt x="0" y="0"/>
                </a:lnTo>
                <a:close/>
              </a:path>
            </a:pathLst>
          </a:custGeom>
          <a:blipFill rotWithShape="1">
            <a:blip r:embed="rId3">
              <a:alphaModFix/>
            </a:blip>
            <a:stretch>
              <a:fillRect l="-13033" t="-4430" r="-16586" b="-586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3"/>
          <p:cNvSpPr/>
          <p:nvPr/>
        </p:nvSpPr>
        <p:spPr>
          <a:xfrm rot="-3878630">
            <a:off x="3680702" y="1471233"/>
            <a:ext cx="2034541" cy="1667625"/>
          </a:xfrm>
          <a:custGeom>
            <a:avLst/>
            <a:gdLst/>
            <a:ahLst/>
            <a:cxnLst/>
            <a:rect l="l" t="t" r="r" b="b"/>
            <a:pathLst>
              <a:path w="2034541" h="1667625" extrusionOk="0">
                <a:moveTo>
                  <a:pt x="0" y="0"/>
                </a:moveTo>
                <a:lnTo>
                  <a:pt x="2034540" y="0"/>
                </a:lnTo>
                <a:lnTo>
                  <a:pt x="2034540" y="1667624"/>
                </a:lnTo>
                <a:lnTo>
                  <a:pt x="0" y="1667624"/>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3"/>
          <p:cNvSpPr/>
          <p:nvPr/>
        </p:nvSpPr>
        <p:spPr>
          <a:xfrm>
            <a:off x="13173931" y="6293853"/>
            <a:ext cx="4242992" cy="2681983"/>
          </a:xfrm>
          <a:custGeom>
            <a:avLst/>
            <a:gdLst/>
            <a:ahLst/>
            <a:cxnLst/>
            <a:rect l="l" t="t" r="r" b="b"/>
            <a:pathLst>
              <a:path w="4242992" h="2681983" extrusionOk="0">
                <a:moveTo>
                  <a:pt x="0" y="0"/>
                </a:moveTo>
                <a:lnTo>
                  <a:pt x="4242991" y="0"/>
                </a:lnTo>
                <a:lnTo>
                  <a:pt x="4242991" y="2681984"/>
                </a:lnTo>
                <a:lnTo>
                  <a:pt x="0" y="2681984"/>
                </a:lnTo>
                <a:lnTo>
                  <a:pt x="0" y="0"/>
                </a:lnTo>
                <a:close/>
              </a:path>
            </a:pathLst>
          </a:custGeom>
          <a:blipFill rotWithShape="1">
            <a:blip r:embed="rId5">
              <a:alphaModFix/>
            </a:blip>
            <a:stretch>
              <a:fillRect l="-7003" t="-21251" r="-5502" b="-2339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3"/>
          <p:cNvSpPr txBox="1"/>
          <p:nvPr/>
        </p:nvSpPr>
        <p:spPr>
          <a:xfrm>
            <a:off x="3141404" y="1815655"/>
            <a:ext cx="12005189" cy="3553377"/>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11684" dirty="0">
                <a:solidFill>
                  <a:srgbClr val="261310"/>
                </a:solidFill>
                <a:latin typeface="Arial"/>
                <a:ea typeface="Arial"/>
                <a:cs typeface="Arial"/>
                <a:sym typeface="Arial"/>
              </a:rPr>
              <a:t>TIC-TAC-TOE</a:t>
            </a:r>
            <a:endParaRPr dirty="0"/>
          </a:p>
          <a:p>
            <a:pPr marL="0" marR="0" lvl="0" indent="0" algn="ctr" rtl="0">
              <a:lnSpc>
                <a:spcPct val="119000"/>
              </a:lnSpc>
              <a:spcBef>
                <a:spcPts val="0"/>
              </a:spcBef>
              <a:spcAft>
                <a:spcPts val="0"/>
              </a:spcAft>
              <a:buNone/>
            </a:pPr>
            <a:r>
              <a:rPr lang="en-US" sz="11684" dirty="0">
                <a:solidFill>
                  <a:srgbClr val="261310"/>
                </a:solidFill>
                <a:latin typeface="Arial"/>
                <a:ea typeface="Arial"/>
                <a:cs typeface="Arial"/>
                <a:sym typeface="Arial"/>
              </a:rPr>
              <a:t>ONLINE GAME</a:t>
            </a:r>
            <a:endParaRPr dirty="0"/>
          </a:p>
        </p:txBody>
      </p:sp>
      <p:sp>
        <p:nvSpPr>
          <p:cNvPr id="100" name="Google Shape;100;p13"/>
          <p:cNvSpPr/>
          <p:nvPr/>
        </p:nvSpPr>
        <p:spPr>
          <a:xfrm>
            <a:off x="1186322" y="2069819"/>
            <a:ext cx="3502854" cy="6816969"/>
          </a:xfrm>
          <a:custGeom>
            <a:avLst/>
            <a:gdLst/>
            <a:ahLst/>
            <a:cxnLst/>
            <a:rect l="l" t="t" r="r" b="b"/>
            <a:pathLst>
              <a:path w="3502854" h="6816969" extrusionOk="0">
                <a:moveTo>
                  <a:pt x="0" y="0"/>
                </a:moveTo>
                <a:lnTo>
                  <a:pt x="3502854" y="0"/>
                </a:lnTo>
                <a:lnTo>
                  <a:pt x="3502854" y="6816970"/>
                </a:lnTo>
                <a:lnTo>
                  <a:pt x="0" y="681697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3"/>
          <p:cNvSpPr/>
          <p:nvPr/>
        </p:nvSpPr>
        <p:spPr>
          <a:xfrm rot="-9536387">
            <a:off x="12906278" y="1468382"/>
            <a:ext cx="3399978" cy="1673325"/>
          </a:xfrm>
          <a:custGeom>
            <a:avLst/>
            <a:gdLst/>
            <a:ahLst/>
            <a:cxnLst/>
            <a:rect l="l" t="t" r="r" b="b"/>
            <a:pathLst>
              <a:path w="3399978" h="1673325" extrusionOk="0">
                <a:moveTo>
                  <a:pt x="0" y="0"/>
                </a:moveTo>
                <a:lnTo>
                  <a:pt x="3399978" y="0"/>
                </a:lnTo>
                <a:lnTo>
                  <a:pt x="3399978" y="1673326"/>
                </a:lnTo>
                <a:lnTo>
                  <a:pt x="0" y="1673326"/>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3"/>
          <p:cNvSpPr txBox="1"/>
          <p:nvPr/>
        </p:nvSpPr>
        <p:spPr>
          <a:xfrm>
            <a:off x="16664477" y="8997740"/>
            <a:ext cx="10776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1</a:t>
            </a:r>
            <a:endParaRPr/>
          </a:p>
        </p:txBody>
      </p:sp>
      <p:sp>
        <p:nvSpPr>
          <p:cNvPr id="2" name="Google Shape;137;p15">
            <a:extLst>
              <a:ext uri="{FF2B5EF4-FFF2-40B4-BE49-F238E27FC236}">
                <a16:creationId xmlns:a16="http://schemas.microsoft.com/office/drawing/2014/main" id="{08DD2708-667A-05B7-8F0F-85EE84571E9E}"/>
              </a:ext>
            </a:extLst>
          </p:cNvPr>
          <p:cNvSpPr txBox="1"/>
          <p:nvPr/>
        </p:nvSpPr>
        <p:spPr>
          <a:xfrm>
            <a:off x="3615459" y="5792655"/>
            <a:ext cx="10849005" cy="659283"/>
          </a:xfrm>
          <a:prstGeom prst="rect">
            <a:avLst/>
          </a:prstGeom>
          <a:noFill/>
          <a:ln>
            <a:noFill/>
          </a:ln>
        </p:spPr>
        <p:txBody>
          <a:bodyPr spcFirstLastPara="1" wrap="square" lIns="0" tIns="0" rIns="0" bIns="0" anchor="t" anchorCtr="0">
            <a:spAutoFit/>
          </a:bodyPr>
          <a:lstStyle/>
          <a:p>
            <a:pPr marL="0" marR="0" lvl="0" indent="0" algn="ctr" rtl="0">
              <a:lnSpc>
                <a:spcPct val="119003"/>
              </a:lnSpc>
              <a:spcBef>
                <a:spcPts val="0"/>
              </a:spcBef>
              <a:spcAft>
                <a:spcPts val="0"/>
              </a:spcAft>
              <a:buNone/>
            </a:pPr>
            <a:r>
              <a:rPr lang="en-US" sz="3600" dirty="0"/>
              <a:t>Nguyen Viet Hung - 20205157</a:t>
            </a:r>
            <a:endParaRPr sz="3600" dirty="0"/>
          </a:p>
        </p:txBody>
      </p:sp>
      <p:sp>
        <p:nvSpPr>
          <p:cNvPr id="3" name="Google Shape;137;p15">
            <a:extLst>
              <a:ext uri="{FF2B5EF4-FFF2-40B4-BE49-F238E27FC236}">
                <a16:creationId xmlns:a16="http://schemas.microsoft.com/office/drawing/2014/main" id="{AEECB0BC-F2A1-9DE9-3847-292599E1B4C8}"/>
              </a:ext>
            </a:extLst>
          </p:cNvPr>
          <p:cNvSpPr txBox="1"/>
          <p:nvPr/>
        </p:nvSpPr>
        <p:spPr>
          <a:xfrm>
            <a:off x="3610162" y="6409342"/>
            <a:ext cx="10849005" cy="659283"/>
          </a:xfrm>
          <a:prstGeom prst="rect">
            <a:avLst/>
          </a:prstGeom>
          <a:noFill/>
          <a:ln>
            <a:noFill/>
          </a:ln>
        </p:spPr>
        <p:txBody>
          <a:bodyPr spcFirstLastPara="1" wrap="square" lIns="0" tIns="0" rIns="0" bIns="0" anchor="t" anchorCtr="0">
            <a:spAutoFit/>
          </a:bodyPr>
          <a:lstStyle/>
          <a:p>
            <a:pPr marL="0" marR="0" lvl="0" indent="0" algn="ctr" rtl="0">
              <a:lnSpc>
                <a:spcPct val="119003"/>
              </a:lnSpc>
              <a:spcBef>
                <a:spcPts val="0"/>
              </a:spcBef>
              <a:spcAft>
                <a:spcPts val="0"/>
              </a:spcAft>
              <a:buNone/>
            </a:pPr>
            <a:r>
              <a:rPr lang="en-US" sz="3600" dirty="0"/>
              <a:t>Vu Minh Dung - 20205179</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91"/>
        <p:cNvGrpSpPr/>
        <p:nvPr/>
      </p:nvGrpSpPr>
      <p:grpSpPr>
        <a:xfrm>
          <a:off x="0" y="0"/>
          <a:ext cx="0" cy="0"/>
          <a:chOff x="0" y="0"/>
          <a:chExt cx="0" cy="0"/>
        </a:xfrm>
      </p:grpSpPr>
      <p:grpSp>
        <p:nvGrpSpPr>
          <p:cNvPr id="192" name="Google Shape;192;p18"/>
          <p:cNvGrpSpPr>
            <a:grpSpLocks noGrp="1" noUngrp="1" noRot="1" noMove="1" noResize="1"/>
          </p:cNvGrpSpPr>
          <p:nvPr/>
        </p:nvGrpSpPr>
        <p:grpSpPr>
          <a:xfrm>
            <a:off x="441723" y="343785"/>
            <a:ext cx="17404683" cy="9563433"/>
            <a:chOff x="0" y="-48089"/>
            <a:chExt cx="23206244" cy="12751244"/>
          </a:xfrm>
        </p:grpSpPr>
        <p:grpSp>
          <p:nvGrpSpPr>
            <p:cNvPr id="193" name="Google Shape;193;p18"/>
            <p:cNvGrpSpPr>
              <a:grpSpLocks noGrp="1" noUngrp="1" noRot="1" noMove="1" noResize="1"/>
            </p:cNvGrpSpPr>
            <p:nvPr/>
          </p:nvGrpSpPr>
          <p:grpSpPr>
            <a:xfrm>
              <a:off x="0" y="-48089"/>
              <a:ext cx="23206244" cy="12751244"/>
              <a:chOff x="0" y="-9525"/>
              <a:chExt cx="4596479" cy="2525649"/>
            </a:xfrm>
          </p:grpSpPr>
          <p:sp>
            <p:nvSpPr>
              <p:cNvPr id="194" name="Google Shape;194;p18"/>
              <p:cNvSpPr>
                <a:spLocks noGrp="1" noRot="1" noMove="1" noResize="1" noEditPoints="1" noAdjustHandles="1" noChangeArrowheads="1" noChangeShapeType="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5" name="Google Shape;195;p18"/>
              <p:cNvSpPr txBox="1">
                <a:spLocks noGrp="1" noRot="1" noMove="1" noResize="1" noEditPoints="1" noAdjustHandles="1" noChangeArrowheads="1" noChangeShapeType="1"/>
              </p:cNvSpPr>
              <p:nvPr/>
            </p:nvSpPr>
            <p:spPr>
              <a:xfrm>
                <a:off x="38100" y="-9525"/>
                <a:ext cx="4520400" cy="24876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96" name="Google Shape;196;p18"/>
            <p:cNvGrpSpPr>
              <a:grpSpLocks noGrp="1" noUngrp="1" noRot="1" noMove="1" noResize="1"/>
            </p:cNvGrpSpPr>
            <p:nvPr/>
          </p:nvGrpSpPr>
          <p:grpSpPr>
            <a:xfrm>
              <a:off x="170293" y="138695"/>
              <a:ext cx="22836227" cy="12364876"/>
              <a:chOff x="0" y="-9525"/>
              <a:chExt cx="4596479" cy="2488804"/>
            </a:xfrm>
          </p:grpSpPr>
          <p:sp>
            <p:nvSpPr>
              <p:cNvPr id="197" name="Google Shape;197;p18"/>
              <p:cNvSpPr>
                <a:spLocks noGrp="1" noRot="1" noMove="1" noResize="1" noEditPoints="1" noAdjustHandles="1" noChangeArrowheads="1" noChangeShapeType="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8" name="Google Shape;198;p18"/>
              <p:cNvSpPr txBox="1">
                <a:spLocks noGrp="1" noRot="1" noMove="1" noResize="1" noEditPoints="1" noAdjustHandles="1" noChangeArrowheads="1" noChangeShapeType="1"/>
              </p:cNvSpPr>
              <p:nvPr/>
            </p:nvSpPr>
            <p:spPr>
              <a:xfrm>
                <a:off x="38100" y="-9525"/>
                <a:ext cx="4520400" cy="24507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99" name="Google Shape;199;p18"/>
          <p:cNvSpPr txBox="1"/>
          <p:nvPr/>
        </p:nvSpPr>
        <p:spPr>
          <a:xfrm>
            <a:off x="976024" y="262761"/>
            <a:ext cx="7713300" cy="171277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8999"/>
              </a:lnSpc>
              <a:spcBef>
                <a:spcPts val="0"/>
              </a:spcBef>
              <a:spcAft>
                <a:spcPts val="0"/>
              </a:spcAft>
              <a:buClr>
                <a:srgbClr val="000000"/>
              </a:buClr>
              <a:buSzTx/>
              <a:buFont typeface="Arial"/>
              <a:buNone/>
              <a:tabLst/>
              <a:defRPr/>
            </a:pPr>
            <a:r>
              <a:rPr kumimoji="0" lang="en-US" sz="9353" b="0" i="0" u="none" strike="noStrike" kern="0" cap="none" spc="0" normalizeH="0" baseline="0" noProof="0" dirty="0">
                <a:ln>
                  <a:noFill/>
                </a:ln>
                <a:solidFill>
                  <a:srgbClr val="261310"/>
                </a:solidFill>
                <a:effectLst/>
                <a:uLnTx/>
                <a:uFillTx/>
                <a:latin typeface="Arial"/>
                <a:ea typeface="Arial"/>
                <a:cs typeface="Arial"/>
                <a:sym typeface="Arial"/>
              </a:rPr>
              <a:t>Flowchart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6" name="Google Shape;206;p18"/>
          <p:cNvSpPr txBox="1"/>
          <p:nvPr/>
        </p:nvSpPr>
        <p:spPr>
          <a:xfrm>
            <a:off x="16664477" y="8997740"/>
            <a:ext cx="1077600"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rPr>
              <a:t>1</a:t>
            </a:r>
            <a:r>
              <a:rPr lang="en-US" sz="2800" dirty="0">
                <a:latin typeface="Calibri"/>
                <a:ea typeface="Calibri"/>
                <a:cs typeface="Calibri"/>
                <a:sym typeface="Calibri"/>
              </a:rPr>
              <a:t>3</a:t>
            </a:r>
            <a:endPar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E8A7B47B-7D65-AB86-9BA4-D8626C247F0C}"/>
              </a:ext>
            </a:extLst>
          </p:cNvPr>
          <p:cNvSpPr txBox="1"/>
          <p:nvPr/>
        </p:nvSpPr>
        <p:spPr>
          <a:xfrm>
            <a:off x="1137442" y="1655180"/>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Arial"/>
                <a:cs typeface="Arial"/>
                <a:sym typeface="Arial"/>
              </a:rPr>
              <a:t>6.</a:t>
            </a:r>
            <a:r>
              <a:rPr lang="en-US" sz="3600" b="1" dirty="0"/>
              <a:t> Start game</a:t>
            </a:r>
            <a:endParaRPr kumimoji="0" lang="en-US" sz="36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C1541DEA-1C54-6CAB-17D2-C1BF241BAF7C}"/>
              </a:ext>
            </a:extLst>
          </p:cNvPr>
          <p:cNvSpPr txBox="1"/>
          <p:nvPr/>
        </p:nvSpPr>
        <p:spPr>
          <a:xfrm>
            <a:off x="1587114" y="2298703"/>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3" name="TextBox 12">
            <a:extLst>
              <a:ext uri="{FF2B5EF4-FFF2-40B4-BE49-F238E27FC236}">
                <a16:creationId xmlns:a16="http://schemas.microsoft.com/office/drawing/2014/main" id="{17428C9B-7A39-E4D4-7C4B-51EC96F57309}"/>
              </a:ext>
            </a:extLst>
          </p:cNvPr>
          <p:cNvSpPr txBox="1"/>
          <p:nvPr/>
        </p:nvSpPr>
        <p:spPr>
          <a:xfrm>
            <a:off x="2153096" y="2786482"/>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When both player in the room are ready, the host will click to start button. The client will send a START request with data is room name to the server and wait for response. </a:t>
            </a:r>
          </a:p>
        </p:txBody>
      </p:sp>
      <p:sp>
        <p:nvSpPr>
          <p:cNvPr id="15" name="TextBox 14">
            <a:extLst>
              <a:ext uri="{FF2B5EF4-FFF2-40B4-BE49-F238E27FC236}">
                <a16:creationId xmlns:a16="http://schemas.microsoft.com/office/drawing/2014/main" id="{6E21A112-263F-10C6-5BBE-A905F3D60B24}"/>
              </a:ext>
            </a:extLst>
          </p:cNvPr>
          <p:cNvSpPr txBox="1"/>
          <p:nvPr/>
        </p:nvSpPr>
        <p:spPr>
          <a:xfrm>
            <a:off x="1587113" y="3291538"/>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16" name="TextBox 15">
            <a:extLst>
              <a:ext uri="{FF2B5EF4-FFF2-40B4-BE49-F238E27FC236}">
                <a16:creationId xmlns:a16="http://schemas.microsoft.com/office/drawing/2014/main" id="{1584EFFF-6C7B-043E-2CFC-09EF9A000680}"/>
              </a:ext>
            </a:extLst>
          </p:cNvPr>
          <p:cNvSpPr txBox="1"/>
          <p:nvPr/>
        </p:nvSpPr>
        <p:spPr>
          <a:xfrm>
            <a:off x="2147111" y="3735439"/>
            <a:ext cx="8177644"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receive the CREATEROOM request, the server will find in the list room. If the room name existed, then the message “create fail” will send with CREATEROOM response message.</a:t>
            </a:r>
          </a:p>
        </p:txBody>
      </p:sp>
      <p:sp>
        <p:nvSpPr>
          <p:cNvPr id="6" name="TextBox 5">
            <a:extLst>
              <a:ext uri="{FF2B5EF4-FFF2-40B4-BE49-F238E27FC236}">
                <a16:creationId xmlns:a16="http://schemas.microsoft.com/office/drawing/2014/main" id="{859EB5D1-8C13-38BE-1229-F76E8C76A298}"/>
              </a:ext>
            </a:extLst>
          </p:cNvPr>
          <p:cNvSpPr txBox="1"/>
          <p:nvPr/>
        </p:nvSpPr>
        <p:spPr>
          <a:xfrm>
            <a:off x="1137442" y="4561271"/>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Arial"/>
                <a:cs typeface="Arial"/>
                <a:sym typeface="Arial"/>
              </a:rPr>
              <a:t>7. Move</a:t>
            </a:r>
          </a:p>
        </p:txBody>
      </p:sp>
      <p:sp>
        <p:nvSpPr>
          <p:cNvPr id="9" name="TextBox 8">
            <a:extLst>
              <a:ext uri="{FF2B5EF4-FFF2-40B4-BE49-F238E27FC236}">
                <a16:creationId xmlns:a16="http://schemas.microsoft.com/office/drawing/2014/main" id="{FE6F7163-79BD-5237-05B2-A6F9665FF961}"/>
              </a:ext>
            </a:extLst>
          </p:cNvPr>
          <p:cNvSpPr txBox="1"/>
          <p:nvPr/>
        </p:nvSpPr>
        <p:spPr>
          <a:xfrm>
            <a:off x="1587113" y="5148985"/>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0" name="TextBox 9">
            <a:extLst>
              <a:ext uri="{FF2B5EF4-FFF2-40B4-BE49-F238E27FC236}">
                <a16:creationId xmlns:a16="http://schemas.microsoft.com/office/drawing/2014/main" id="{C9911D5A-765F-6B54-369D-10A2E89D8A2D}"/>
              </a:ext>
            </a:extLst>
          </p:cNvPr>
          <p:cNvSpPr txBox="1"/>
          <p:nvPr/>
        </p:nvSpPr>
        <p:spPr>
          <a:xfrm>
            <a:off x="2153095" y="5636764"/>
            <a:ext cx="8177644"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Whenever the player make a move, one MOVE request will send to the server with data is room name, current board and current cell. And the client will wait for the response </a:t>
            </a:r>
            <a:r>
              <a:rPr kumimoji="0" lang="en-US" sz="1600" b="0" i="0" u="none" strike="noStrike" kern="0" cap="none" spc="0" normalizeH="0" baseline="0" noProof="0" dirty="0" err="1">
                <a:ln>
                  <a:noFill/>
                </a:ln>
                <a:solidFill>
                  <a:srgbClr val="000000"/>
                </a:solidFill>
                <a:effectLst/>
                <a:uLnTx/>
                <a:uFillTx/>
                <a:latin typeface="Arial"/>
                <a:cs typeface="Arial"/>
                <a:sym typeface="Arial"/>
              </a:rPr>
              <a:t>fro</a:t>
            </a:r>
            <a:r>
              <a:rPr lang="en-US" sz="1600" dirty="0"/>
              <a:t>m server.</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8BCAB02C-BBA8-1C2A-2C8E-5EC945853B2D}"/>
              </a:ext>
            </a:extLst>
          </p:cNvPr>
          <p:cNvSpPr txBox="1"/>
          <p:nvPr/>
        </p:nvSpPr>
        <p:spPr>
          <a:xfrm>
            <a:off x="1587113" y="6967905"/>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21" name="TextBox 20">
            <a:extLst>
              <a:ext uri="{FF2B5EF4-FFF2-40B4-BE49-F238E27FC236}">
                <a16:creationId xmlns:a16="http://schemas.microsoft.com/office/drawing/2014/main" id="{1F981BA7-03EF-7915-599B-E269E6220698}"/>
              </a:ext>
            </a:extLst>
          </p:cNvPr>
          <p:cNvSpPr txBox="1"/>
          <p:nvPr/>
        </p:nvSpPr>
        <p:spPr>
          <a:xfrm>
            <a:off x="2147110" y="7403522"/>
            <a:ext cx="8177644"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When the server receive MOVE request, it will update the room data, calculate win board, calculate win game, check board full and sent data to the client to update the game state at client side.</a:t>
            </a:r>
          </a:p>
        </p:txBody>
      </p:sp>
      <p:sp>
        <p:nvSpPr>
          <p:cNvPr id="2" name="TextBox 1">
            <a:extLst>
              <a:ext uri="{FF2B5EF4-FFF2-40B4-BE49-F238E27FC236}">
                <a16:creationId xmlns:a16="http://schemas.microsoft.com/office/drawing/2014/main" id="{94FF986F-69D7-256C-56E1-1DAE407F7A1D}"/>
              </a:ext>
            </a:extLst>
          </p:cNvPr>
          <p:cNvSpPr txBox="1"/>
          <p:nvPr/>
        </p:nvSpPr>
        <p:spPr>
          <a:xfrm>
            <a:off x="2172835" y="6418469"/>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When the client receive the MOVE response, </a:t>
            </a:r>
            <a:r>
              <a:rPr lang="en-US" sz="1600" dirty="0"/>
              <a:t>it will update the next valid board and turn also the UI of both 2 player in the room</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6104034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91"/>
        <p:cNvGrpSpPr/>
        <p:nvPr/>
      </p:nvGrpSpPr>
      <p:grpSpPr>
        <a:xfrm>
          <a:off x="0" y="0"/>
          <a:ext cx="0" cy="0"/>
          <a:chOff x="0" y="0"/>
          <a:chExt cx="0" cy="0"/>
        </a:xfrm>
      </p:grpSpPr>
      <p:grpSp>
        <p:nvGrpSpPr>
          <p:cNvPr id="192" name="Google Shape;192;p18"/>
          <p:cNvGrpSpPr>
            <a:grpSpLocks noGrp="1" noUngrp="1" noRot="1" noMove="1" noResize="1"/>
          </p:cNvGrpSpPr>
          <p:nvPr/>
        </p:nvGrpSpPr>
        <p:grpSpPr>
          <a:xfrm>
            <a:off x="441723" y="343785"/>
            <a:ext cx="17404683" cy="9563433"/>
            <a:chOff x="0" y="-48089"/>
            <a:chExt cx="23206244" cy="12751244"/>
          </a:xfrm>
        </p:grpSpPr>
        <p:grpSp>
          <p:nvGrpSpPr>
            <p:cNvPr id="193" name="Google Shape;193;p18"/>
            <p:cNvGrpSpPr>
              <a:grpSpLocks noGrp="1" noUngrp="1" noRot="1" noMove="1" noResize="1"/>
            </p:cNvGrpSpPr>
            <p:nvPr/>
          </p:nvGrpSpPr>
          <p:grpSpPr>
            <a:xfrm>
              <a:off x="0" y="-48089"/>
              <a:ext cx="23206244" cy="12751244"/>
              <a:chOff x="0" y="-9525"/>
              <a:chExt cx="4596479" cy="2525649"/>
            </a:xfrm>
          </p:grpSpPr>
          <p:sp>
            <p:nvSpPr>
              <p:cNvPr id="194" name="Google Shape;194;p18"/>
              <p:cNvSpPr>
                <a:spLocks noGrp="1" noRot="1" noMove="1" noResize="1" noEditPoints="1" noAdjustHandles="1" noChangeArrowheads="1" noChangeShapeType="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5" name="Google Shape;195;p18"/>
              <p:cNvSpPr txBox="1">
                <a:spLocks noGrp="1" noRot="1" noMove="1" noResize="1" noEditPoints="1" noAdjustHandles="1" noChangeArrowheads="1" noChangeShapeType="1"/>
              </p:cNvSpPr>
              <p:nvPr/>
            </p:nvSpPr>
            <p:spPr>
              <a:xfrm>
                <a:off x="38100" y="-9525"/>
                <a:ext cx="4520400" cy="24876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96" name="Google Shape;196;p18"/>
            <p:cNvGrpSpPr>
              <a:grpSpLocks noGrp="1" noUngrp="1" noRot="1" noMove="1" noResize="1"/>
            </p:cNvGrpSpPr>
            <p:nvPr/>
          </p:nvGrpSpPr>
          <p:grpSpPr>
            <a:xfrm>
              <a:off x="170293" y="138695"/>
              <a:ext cx="22836227" cy="12364876"/>
              <a:chOff x="0" y="-9525"/>
              <a:chExt cx="4596479" cy="2488804"/>
            </a:xfrm>
          </p:grpSpPr>
          <p:sp>
            <p:nvSpPr>
              <p:cNvPr id="197" name="Google Shape;197;p18"/>
              <p:cNvSpPr>
                <a:spLocks noGrp="1" noRot="1" noMove="1" noResize="1" noEditPoints="1" noAdjustHandles="1" noChangeArrowheads="1" noChangeShapeType="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8" name="Google Shape;198;p18"/>
              <p:cNvSpPr txBox="1">
                <a:spLocks noGrp="1" noRot="1" noMove="1" noResize="1" noEditPoints="1" noAdjustHandles="1" noChangeArrowheads="1" noChangeShapeType="1"/>
              </p:cNvSpPr>
              <p:nvPr/>
            </p:nvSpPr>
            <p:spPr>
              <a:xfrm>
                <a:off x="38100" y="-9525"/>
                <a:ext cx="4520400" cy="24507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99" name="Google Shape;199;p18"/>
          <p:cNvSpPr txBox="1"/>
          <p:nvPr/>
        </p:nvSpPr>
        <p:spPr>
          <a:xfrm>
            <a:off x="976024" y="262761"/>
            <a:ext cx="7713300" cy="171277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8999"/>
              </a:lnSpc>
              <a:spcBef>
                <a:spcPts val="0"/>
              </a:spcBef>
              <a:spcAft>
                <a:spcPts val="0"/>
              </a:spcAft>
              <a:buClr>
                <a:srgbClr val="000000"/>
              </a:buClr>
              <a:buSzTx/>
              <a:buFont typeface="Arial"/>
              <a:buNone/>
              <a:tabLst/>
              <a:defRPr/>
            </a:pPr>
            <a:r>
              <a:rPr kumimoji="0" lang="en-US" sz="9353" b="0" i="0" u="none" strike="noStrike" kern="0" cap="none" spc="0" normalizeH="0" baseline="0" noProof="0" dirty="0">
                <a:ln>
                  <a:noFill/>
                </a:ln>
                <a:solidFill>
                  <a:srgbClr val="261310"/>
                </a:solidFill>
                <a:effectLst/>
                <a:uLnTx/>
                <a:uFillTx/>
                <a:latin typeface="Arial"/>
                <a:ea typeface="Arial"/>
                <a:cs typeface="Arial"/>
                <a:sym typeface="Arial"/>
              </a:rPr>
              <a:t>Flowchart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6" name="Google Shape;206;p18"/>
          <p:cNvSpPr txBox="1"/>
          <p:nvPr/>
        </p:nvSpPr>
        <p:spPr>
          <a:xfrm>
            <a:off x="16664477" y="8997740"/>
            <a:ext cx="1077600"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rPr>
              <a:t>1</a:t>
            </a:r>
            <a:r>
              <a:rPr lang="en-US" sz="2800" dirty="0">
                <a:latin typeface="Calibri"/>
                <a:ea typeface="Calibri"/>
                <a:cs typeface="Calibri"/>
                <a:sym typeface="Calibri"/>
              </a:rPr>
              <a:t>4</a:t>
            </a:r>
            <a:endPar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E8A7B47B-7D65-AB86-9BA4-D8626C247F0C}"/>
              </a:ext>
            </a:extLst>
          </p:cNvPr>
          <p:cNvSpPr txBox="1"/>
          <p:nvPr/>
        </p:nvSpPr>
        <p:spPr>
          <a:xfrm>
            <a:off x="1137442" y="1655180"/>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Arial"/>
                <a:cs typeface="Arial"/>
                <a:sym typeface="Arial"/>
              </a:rPr>
              <a:t>8. Surrender</a:t>
            </a:r>
          </a:p>
        </p:txBody>
      </p:sp>
      <p:sp>
        <p:nvSpPr>
          <p:cNvPr id="8" name="TextBox 7">
            <a:extLst>
              <a:ext uri="{FF2B5EF4-FFF2-40B4-BE49-F238E27FC236}">
                <a16:creationId xmlns:a16="http://schemas.microsoft.com/office/drawing/2014/main" id="{C1541DEA-1C54-6CAB-17D2-C1BF241BAF7C}"/>
              </a:ext>
            </a:extLst>
          </p:cNvPr>
          <p:cNvSpPr txBox="1"/>
          <p:nvPr/>
        </p:nvSpPr>
        <p:spPr>
          <a:xfrm>
            <a:off x="1587114" y="2298703"/>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3" name="TextBox 12">
            <a:extLst>
              <a:ext uri="{FF2B5EF4-FFF2-40B4-BE49-F238E27FC236}">
                <a16:creationId xmlns:a16="http://schemas.microsoft.com/office/drawing/2014/main" id="{17428C9B-7A39-E4D4-7C4B-51EC96F57309}"/>
              </a:ext>
            </a:extLst>
          </p:cNvPr>
          <p:cNvSpPr txBox="1"/>
          <p:nvPr/>
        </p:nvSpPr>
        <p:spPr>
          <a:xfrm>
            <a:off x="2153096" y="2786482"/>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if one of 2 player want to surrender, then click to surrender button. The client will send the SURRENDER request to the server.</a:t>
            </a:r>
          </a:p>
        </p:txBody>
      </p:sp>
      <p:sp>
        <p:nvSpPr>
          <p:cNvPr id="15" name="TextBox 14">
            <a:extLst>
              <a:ext uri="{FF2B5EF4-FFF2-40B4-BE49-F238E27FC236}">
                <a16:creationId xmlns:a16="http://schemas.microsoft.com/office/drawing/2014/main" id="{6E21A112-263F-10C6-5BBE-A905F3D60B24}"/>
              </a:ext>
            </a:extLst>
          </p:cNvPr>
          <p:cNvSpPr txBox="1"/>
          <p:nvPr/>
        </p:nvSpPr>
        <p:spPr>
          <a:xfrm>
            <a:off x="1587113" y="3291538"/>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16" name="TextBox 15">
            <a:extLst>
              <a:ext uri="{FF2B5EF4-FFF2-40B4-BE49-F238E27FC236}">
                <a16:creationId xmlns:a16="http://schemas.microsoft.com/office/drawing/2014/main" id="{1584EFFF-6C7B-043E-2CFC-09EF9A000680}"/>
              </a:ext>
            </a:extLst>
          </p:cNvPr>
          <p:cNvSpPr txBox="1"/>
          <p:nvPr/>
        </p:nvSpPr>
        <p:spPr>
          <a:xfrm>
            <a:off x="2147111" y="3735439"/>
            <a:ext cx="8177644"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When the server receive SURRENDER request, it will update the </a:t>
            </a:r>
            <a:r>
              <a:rPr kumimoji="0" lang="en-US" sz="1600" b="0" i="0" u="none" strike="noStrike" kern="0" cap="none" spc="0" normalizeH="0" baseline="0" noProof="0" dirty="0" err="1">
                <a:ln>
                  <a:noFill/>
                </a:ln>
                <a:solidFill>
                  <a:srgbClr val="000000"/>
                </a:solidFill>
                <a:effectLst/>
                <a:uLnTx/>
                <a:uFillTx/>
                <a:latin typeface="Arial"/>
                <a:cs typeface="Arial"/>
                <a:sym typeface="Arial"/>
              </a:rPr>
              <a:t>elo</a:t>
            </a:r>
            <a:r>
              <a:rPr kumimoji="0" lang="en-US" sz="1600" b="0" i="0" u="none" strike="noStrike" kern="0" cap="none" spc="0" normalizeH="0" baseline="0" noProof="0" dirty="0">
                <a:ln>
                  <a:noFill/>
                </a:ln>
                <a:solidFill>
                  <a:srgbClr val="000000"/>
                </a:solidFill>
                <a:effectLst/>
                <a:uLnTx/>
                <a:uFillTx/>
                <a:latin typeface="Arial"/>
                <a:cs typeface="Arial"/>
                <a:sym typeface="Arial"/>
              </a:rPr>
              <a:t>, the number of winning game, losing game of the player, set the data of room to default value and send room list, online player data to all client to update at their GUI</a:t>
            </a:r>
          </a:p>
        </p:txBody>
      </p:sp>
    </p:spTree>
    <p:extLst>
      <p:ext uri="{BB962C8B-B14F-4D97-AF65-F5344CB8AC3E}">
        <p14:creationId xmlns:p14="http://schemas.microsoft.com/office/powerpoint/2010/main" val="8239710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292"/>
        <p:cNvGrpSpPr/>
        <p:nvPr/>
      </p:nvGrpSpPr>
      <p:grpSpPr>
        <a:xfrm>
          <a:off x="0" y="0"/>
          <a:ext cx="0" cy="0"/>
          <a:chOff x="0" y="0"/>
          <a:chExt cx="0" cy="0"/>
        </a:xfrm>
      </p:grpSpPr>
      <p:grpSp>
        <p:nvGrpSpPr>
          <p:cNvPr id="293" name="Google Shape;293;p21"/>
          <p:cNvGrpSpPr/>
          <p:nvPr/>
        </p:nvGrpSpPr>
        <p:grpSpPr>
          <a:xfrm>
            <a:off x="441723" y="343786"/>
            <a:ext cx="17404553" cy="9563362"/>
            <a:chOff x="0" y="-48089"/>
            <a:chExt cx="23206071" cy="12751150"/>
          </a:xfrm>
        </p:grpSpPr>
        <p:grpSp>
          <p:nvGrpSpPr>
            <p:cNvPr id="294" name="Google Shape;294;p21"/>
            <p:cNvGrpSpPr/>
            <p:nvPr/>
          </p:nvGrpSpPr>
          <p:grpSpPr>
            <a:xfrm>
              <a:off x="0" y="-48089"/>
              <a:ext cx="23206071" cy="12751150"/>
              <a:chOff x="0" y="-9525"/>
              <a:chExt cx="4596479" cy="2525649"/>
            </a:xfrm>
          </p:grpSpPr>
          <p:sp>
            <p:nvSpPr>
              <p:cNvPr id="295" name="Google Shape;295;p2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1"/>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97" name="Google Shape;297;p21"/>
            <p:cNvGrpSpPr/>
            <p:nvPr/>
          </p:nvGrpSpPr>
          <p:grpSpPr>
            <a:xfrm>
              <a:off x="170293" y="138695"/>
              <a:ext cx="22836362" cy="12364950"/>
              <a:chOff x="0" y="-9525"/>
              <a:chExt cx="4596479" cy="2488804"/>
            </a:xfrm>
          </p:grpSpPr>
          <p:sp>
            <p:nvSpPr>
              <p:cNvPr id="298" name="Google Shape;298;p2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21"/>
              <p:cNvSpPr txBox="1"/>
              <p:nvPr/>
            </p:nvSpPr>
            <p:spPr>
              <a:xfrm>
                <a:off x="38100" y="-9525"/>
                <a:ext cx="4520279" cy="2450704"/>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319" name="Google Shape;319;p21"/>
          <p:cNvSpPr txBox="1"/>
          <p:nvPr/>
        </p:nvSpPr>
        <p:spPr>
          <a:xfrm>
            <a:off x="16664477" y="8997740"/>
            <a:ext cx="10776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a:solidFill>
                  <a:schemeClr val="dk1"/>
                </a:solidFill>
                <a:latin typeface="Calibri"/>
                <a:ea typeface="Calibri"/>
                <a:cs typeface="Calibri"/>
                <a:sym typeface="Calibri"/>
              </a:rPr>
              <a:t>1</a:t>
            </a:r>
            <a:r>
              <a:rPr lang="en-US" sz="2800" dirty="0">
                <a:solidFill>
                  <a:schemeClr val="dk1"/>
                </a:solidFill>
                <a:latin typeface="Calibri"/>
                <a:ea typeface="Calibri"/>
                <a:cs typeface="Calibri"/>
                <a:sym typeface="Calibri"/>
              </a:rPr>
              <a:t>5</a:t>
            </a:r>
            <a:endParaRPr dirty="0"/>
          </a:p>
        </p:txBody>
      </p:sp>
      <p:pic>
        <p:nvPicPr>
          <p:cNvPr id="10" name="Picture 9">
            <a:extLst>
              <a:ext uri="{FF2B5EF4-FFF2-40B4-BE49-F238E27FC236}">
                <a16:creationId xmlns:a16="http://schemas.microsoft.com/office/drawing/2014/main" id="{F2AF8576-F09F-C654-3BC2-30BEE2C4E640}"/>
              </a:ext>
            </a:extLst>
          </p:cNvPr>
          <p:cNvPicPr>
            <a:picLocks noChangeAspect="1"/>
          </p:cNvPicPr>
          <p:nvPr/>
        </p:nvPicPr>
        <p:blipFill>
          <a:blip r:embed="rId3"/>
          <a:stretch>
            <a:fillRect/>
          </a:stretch>
        </p:blipFill>
        <p:spPr>
          <a:xfrm>
            <a:off x="1969076" y="2091653"/>
            <a:ext cx="14349845" cy="6851154"/>
          </a:xfrm>
          <a:prstGeom prst="rect">
            <a:avLst/>
          </a:prstGeom>
        </p:spPr>
      </p:pic>
      <p:sp>
        <p:nvSpPr>
          <p:cNvPr id="11" name="Google Shape;199;p18">
            <a:extLst>
              <a:ext uri="{FF2B5EF4-FFF2-40B4-BE49-F238E27FC236}">
                <a16:creationId xmlns:a16="http://schemas.microsoft.com/office/drawing/2014/main" id="{B3F97604-C064-59B8-F068-974D4AAC7572}"/>
              </a:ext>
            </a:extLst>
          </p:cNvPr>
          <p:cNvSpPr txBox="1"/>
          <p:nvPr/>
        </p:nvSpPr>
        <p:spPr>
          <a:xfrm>
            <a:off x="976023" y="262761"/>
            <a:ext cx="10464367" cy="171277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8999"/>
              </a:lnSpc>
              <a:spcBef>
                <a:spcPts val="0"/>
              </a:spcBef>
              <a:spcAft>
                <a:spcPts val="0"/>
              </a:spcAft>
              <a:buClr>
                <a:srgbClr val="000000"/>
              </a:buClr>
              <a:buSzTx/>
              <a:buFont typeface="Arial"/>
              <a:buNone/>
              <a:tabLst/>
              <a:defRPr/>
            </a:pPr>
            <a:r>
              <a:rPr kumimoji="0" lang="en-US" sz="9353" b="0" i="0" u="none" strike="noStrike" kern="0" cap="none" spc="0" normalizeH="0" baseline="0" noProof="0" dirty="0">
                <a:ln>
                  <a:noFill/>
                </a:ln>
                <a:solidFill>
                  <a:srgbClr val="261310"/>
                </a:solidFill>
                <a:effectLst/>
                <a:uLnTx/>
                <a:uFillTx/>
                <a:latin typeface="Arial"/>
                <a:ea typeface="Arial"/>
                <a:cs typeface="Arial"/>
                <a:sym typeface="Arial"/>
              </a:rPr>
              <a:t>Task management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323"/>
        <p:cNvGrpSpPr/>
        <p:nvPr/>
      </p:nvGrpSpPr>
      <p:grpSpPr>
        <a:xfrm>
          <a:off x="0" y="0"/>
          <a:ext cx="0" cy="0"/>
          <a:chOff x="0" y="0"/>
          <a:chExt cx="0" cy="0"/>
        </a:xfrm>
      </p:grpSpPr>
      <p:grpSp>
        <p:nvGrpSpPr>
          <p:cNvPr id="324" name="Google Shape;324;p22"/>
          <p:cNvGrpSpPr/>
          <p:nvPr/>
        </p:nvGrpSpPr>
        <p:grpSpPr>
          <a:xfrm>
            <a:off x="441723" y="343786"/>
            <a:ext cx="17404553" cy="9563362"/>
            <a:chOff x="0" y="-48089"/>
            <a:chExt cx="23206071" cy="12751150"/>
          </a:xfrm>
        </p:grpSpPr>
        <p:grpSp>
          <p:nvGrpSpPr>
            <p:cNvPr id="325" name="Google Shape;325;p22"/>
            <p:cNvGrpSpPr/>
            <p:nvPr/>
          </p:nvGrpSpPr>
          <p:grpSpPr>
            <a:xfrm>
              <a:off x="0" y="-48089"/>
              <a:ext cx="23206071" cy="12751150"/>
              <a:chOff x="0" y="-9525"/>
              <a:chExt cx="4596479" cy="2525649"/>
            </a:xfrm>
          </p:grpSpPr>
          <p:sp>
            <p:nvSpPr>
              <p:cNvPr id="326" name="Google Shape;326;p22"/>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22"/>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28" name="Google Shape;328;p22"/>
            <p:cNvGrpSpPr/>
            <p:nvPr/>
          </p:nvGrpSpPr>
          <p:grpSpPr>
            <a:xfrm>
              <a:off x="170293" y="145394"/>
              <a:ext cx="22836362" cy="12364950"/>
              <a:chOff x="0" y="-9525"/>
              <a:chExt cx="4596479" cy="2488804"/>
            </a:xfrm>
          </p:grpSpPr>
          <p:sp>
            <p:nvSpPr>
              <p:cNvPr id="329" name="Google Shape;329;p22"/>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22"/>
              <p:cNvSpPr txBox="1"/>
              <p:nvPr/>
            </p:nvSpPr>
            <p:spPr>
              <a:xfrm>
                <a:off x="38100" y="-9525"/>
                <a:ext cx="4520279" cy="2450704"/>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331" name="Google Shape;331;p22"/>
          <p:cNvSpPr/>
          <p:nvPr/>
        </p:nvSpPr>
        <p:spPr>
          <a:xfrm>
            <a:off x="13471444" y="1858803"/>
            <a:ext cx="3490725" cy="4102440"/>
          </a:xfrm>
          <a:custGeom>
            <a:avLst/>
            <a:gdLst/>
            <a:ahLst/>
            <a:cxnLst/>
            <a:rect l="l" t="t" r="r" b="b"/>
            <a:pathLst>
              <a:path w="3490725" h="4102440" extrusionOk="0">
                <a:moveTo>
                  <a:pt x="0" y="0"/>
                </a:moveTo>
                <a:lnTo>
                  <a:pt x="3490725" y="0"/>
                </a:lnTo>
                <a:lnTo>
                  <a:pt x="3490725" y="4102440"/>
                </a:lnTo>
                <a:lnTo>
                  <a:pt x="0" y="4102440"/>
                </a:lnTo>
                <a:lnTo>
                  <a:pt x="0" y="0"/>
                </a:lnTo>
                <a:close/>
              </a:path>
            </a:pathLst>
          </a:custGeom>
          <a:blipFill rotWithShape="1">
            <a:blip r:embed="rId3">
              <a:alphaModFix/>
            </a:blip>
            <a:stretch>
              <a:fillRect l="-13033" t="-4430" r="-16586" b="-586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2"/>
          <p:cNvSpPr/>
          <p:nvPr/>
        </p:nvSpPr>
        <p:spPr>
          <a:xfrm rot="-3878630">
            <a:off x="4342326" y="1471233"/>
            <a:ext cx="2034541" cy="1667625"/>
          </a:xfrm>
          <a:custGeom>
            <a:avLst/>
            <a:gdLst/>
            <a:ahLst/>
            <a:cxnLst/>
            <a:rect l="l" t="t" r="r" b="b"/>
            <a:pathLst>
              <a:path w="2034541" h="1667625" extrusionOk="0">
                <a:moveTo>
                  <a:pt x="0" y="0"/>
                </a:moveTo>
                <a:lnTo>
                  <a:pt x="2034541" y="0"/>
                </a:lnTo>
                <a:lnTo>
                  <a:pt x="2034541" y="1667624"/>
                </a:lnTo>
                <a:lnTo>
                  <a:pt x="0" y="1667624"/>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2"/>
          <p:cNvSpPr/>
          <p:nvPr/>
        </p:nvSpPr>
        <p:spPr>
          <a:xfrm>
            <a:off x="12719178" y="6467075"/>
            <a:ext cx="4242992" cy="2681983"/>
          </a:xfrm>
          <a:custGeom>
            <a:avLst/>
            <a:gdLst/>
            <a:ahLst/>
            <a:cxnLst/>
            <a:rect l="l" t="t" r="r" b="b"/>
            <a:pathLst>
              <a:path w="4242992" h="2681983" extrusionOk="0">
                <a:moveTo>
                  <a:pt x="0" y="0"/>
                </a:moveTo>
                <a:lnTo>
                  <a:pt x="4242991" y="0"/>
                </a:lnTo>
                <a:lnTo>
                  <a:pt x="4242991" y="2681983"/>
                </a:lnTo>
                <a:lnTo>
                  <a:pt x="0" y="2681983"/>
                </a:lnTo>
                <a:lnTo>
                  <a:pt x="0" y="0"/>
                </a:lnTo>
                <a:close/>
              </a:path>
            </a:pathLst>
          </a:custGeom>
          <a:blipFill rotWithShape="1">
            <a:blip r:embed="rId5">
              <a:alphaModFix/>
            </a:blip>
            <a:stretch>
              <a:fillRect l="-7003" t="-21251" r="-5502" b="-2339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22"/>
          <p:cNvSpPr txBox="1"/>
          <p:nvPr/>
        </p:nvSpPr>
        <p:spPr>
          <a:xfrm>
            <a:off x="5118086" y="3118717"/>
            <a:ext cx="8374502" cy="3656457"/>
          </a:xfrm>
          <a:prstGeom prst="rect">
            <a:avLst/>
          </a:prstGeom>
          <a:noFill/>
          <a:ln>
            <a:noFill/>
          </a:ln>
        </p:spPr>
        <p:txBody>
          <a:bodyPr spcFirstLastPara="1" wrap="square" lIns="0" tIns="0" rIns="0" bIns="0" anchor="t" anchorCtr="0">
            <a:spAutoFit/>
          </a:bodyPr>
          <a:lstStyle/>
          <a:p>
            <a:pPr marL="0" marR="0" lvl="0" indent="0" algn="ctr" rtl="0">
              <a:lnSpc>
                <a:spcPct val="99000"/>
              </a:lnSpc>
              <a:spcBef>
                <a:spcPts val="0"/>
              </a:spcBef>
              <a:spcAft>
                <a:spcPts val="0"/>
              </a:spcAft>
              <a:buNone/>
            </a:pPr>
            <a:r>
              <a:rPr lang="en-US" sz="14100">
                <a:solidFill>
                  <a:srgbClr val="261310"/>
                </a:solidFill>
                <a:latin typeface="Arial"/>
                <a:ea typeface="Arial"/>
                <a:cs typeface="Arial"/>
                <a:sym typeface="Arial"/>
              </a:rPr>
              <a:t>Thank</a:t>
            </a:r>
            <a:endParaRPr/>
          </a:p>
          <a:p>
            <a:pPr marL="0" marR="0" lvl="0" indent="0" algn="ctr" rtl="0">
              <a:lnSpc>
                <a:spcPct val="99000"/>
              </a:lnSpc>
              <a:spcBef>
                <a:spcPts val="0"/>
              </a:spcBef>
              <a:spcAft>
                <a:spcPts val="0"/>
              </a:spcAft>
              <a:buNone/>
            </a:pPr>
            <a:r>
              <a:rPr lang="en-US" sz="14100">
                <a:solidFill>
                  <a:srgbClr val="261310"/>
                </a:solidFill>
                <a:latin typeface="Arial"/>
                <a:ea typeface="Arial"/>
                <a:cs typeface="Arial"/>
                <a:sym typeface="Arial"/>
              </a:rPr>
              <a:t>you!</a:t>
            </a:r>
            <a:endParaRPr/>
          </a:p>
        </p:txBody>
      </p:sp>
      <p:sp>
        <p:nvSpPr>
          <p:cNvPr id="335" name="Google Shape;335;p22"/>
          <p:cNvSpPr/>
          <p:nvPr/>
        </p:nvSpPr>
        <p:spPr>
          <a:xfrm>
            <a:off x="1481882" y="1858803"/>
            <a:ext cx="3502854" cy="6816969"/>
          </a:xfrm>
          <a:custGeom>
            <a:avLst/>
            <a:gdLst/>
            <a:ahLst/>
            <a:cxnLst/>
            <a:rect l="l" t="t" r="r" b="b"/>
            <a:pathLst>
              <a:path w="3502854" h="6816969" extrusionOk="0">
                <a:moveTo>
                  <a:pt x="0" y="0"/>
                </a:moveTo>
                <a:lnTo>
                  <a:pt x="3502854" y="0"/>
                </a:lnTo>
                <a:lnTo>
                  <a:pt x="3502854" y="6816969"/>
                </a:lnTo>
                <a:lnTo>
                  <a:pt x="0" y="681696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22"/>
          <p:cNvSpPr/>
          <p:nvPr/>
        </p:nvSpPr>
        <p:spPr>
          <a:xfrm rot="-9025787">
            <a:off x="10195987" y="1460182"/>
            <a:ext cx="2972937" cy="1463154"/>
          </a:xfrm>
          <a:custGeom>
            <a:avLst/>
            <a:gdLst/>
            <a:ahLst/>
            <a:cxnLst/>
            <a:rect l="l" t="t" r="r" b="b"/>
            <a:pathLst>
              <a:path w="2972937" h="1463154" extrusionOk="0">
                <a:moveTo>
                  <a:pt x="0" y="0"/>
                </a:moveTo>
                <a:lnTo>
                  <a:pt x="2972937" y="0"/>
                </a:lnTo>
                <a:lnTo>
                  <a:pt x="2972937" y="1463153"/>
                </a:lnTo>
                <a:lnTo>
                  <a:pt x="0" y="1463153"/>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22"/>
          <p:cNvSpPr txBox="1"/>
          <p:nvPr/>
        </p:nvSpPr>
        <p:spPr>
          <a:xfrm>
            <a:off x="5290834" y="8291229"/>
            <a:ext cx="7706329" cy="52387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dirty="0">
                <a:solidFill>
                  <a:srgbClr val="261310"/>
                </a:solidFill>
                <a:latin typeface="Arial"/>
                <a:ea typeface="Arial"/>
                <a:cs typeface="Arial"/>
                <a:sym typeface="Arial"/>
              </a:rPr>
              <a:t>Do you have any questions?</a:t>
            </a:r>
            <a:endParaRPr dirty="0"/>
          </a:p>
        </p:txBody>
      </p:sp>
      <p:sp>
        <p:nvSpPr>
          <p:cNvPr id="338" name="Google Shape;338;p22"/>
          <p:cNvSpPr txBox="1"/>
          <p:nvPr/>
        </p:nvSpPr>
        <p:spPr>
          <a:xfrm>
            <a:off x="6548722" y="7760441"/>
            <a:ext cx="5513231" cy="421742"/>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59">
                <a:solidFill>
                  <a:srgbClr val="FFFCF3"/>
                </a:solidFill>
                <a:latin typeface="Arial"/>
                <a:ea typeface="Arial"/>
                <a:cs typeface="Arial"/>
                <a:sym typeface="Arial"/>
              </a:rPr>
              <a:t>www.reallygreatsite.com</a:t>
            </a:r>
            <a:endParaRPr/>
          </a:p>
        </p:txBody>
      </p:sp>
      <p:sp>
        <p:nvSpPr>
          <p:cNvPr id="339" name="Google Shape;339;p22"/>
          <p:cNvSpPr txBox="1"/>
          <p:nvPr/>
        </p:nvSpPr>
        <p:spPr>
          <a:xfrm>
            <a:off x="16664477" y="8997740"/>
            <a:ext cx="10776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16</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27"/>
        <p:cNvGrpSpPr/>
        <p:nvPr/>
      </p:nvGrpSpPr>
      <p:grpSpPr>
        <a:xfrm>
          <a:off x="0" y="0"/>
          <a:ext cx="0" cy="0"/>
          <a:chOff x="0" y="0"/>
          <a:chExt cx="0" cy="0"/>
        </a:xfrm>
      </p:grpSpPr>
      <p:grpSp>
        <p:nvGrpSpPr>
          <p:cNvPr id="128" name="Google Shape;128;p15"/>
          <p:cNvGrpSpPr/>
          <p:nvPr/>
        </p:nvGrpSpPr>
        <p:grpSpPr>
          <a:xfrm>
            <a:off x="306958" y="-368964"/>
            <a:ext cx="17404553" cy="18130823"/>
            <a:chOff x="0" y="-1152051"/>
            <a:chExt cx="23206071" cy="24174430"/>
          </a:xfrm>
        </p:grpSpPr>
        <p:grpSp>
          <p:nvGrpSpPr>
            <p:cNvPr id="129" name="Google Shape;129;p15"/>
            <p:cNvGrpSpPr/>
            <p:nvPr/>
          </p:nvGrpSpPr>
          <p:grpSpPr>
            <a:xfrm>
              <a:off x="0" y="-48089"/>
              <a:ext cx="23206071" cy="12751150"/>
              <a:chOff x="0" y="-9525"/>
              <a:chExt cx="4596479" cy="2525649"/>
            </a:xfrm>
          </p:grpSpPr>
          <p:sp>
            <p:nvSpPr>
              <p:cNvPr id="130" name="Google Shape;130;p15"/>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5"/>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2" name="Google Shape;132;p15"/>
            <p:cNvGrpSpPr/>
            <p:nvPr/>
          </p:nvGrpSpPr>
          <p:grpSpPr>
            <a:xfrm>
              <a:off x="170293" y="-1152051"/>
              <a:ext cx="22836362" cy="24174430"/>
              <a:chOff x="0" y="-47625"/>
              <a:chExt cx="812800" cy="860425"/>
            </a:xfrm>
          </p:grpSpPr>
          <p:sp>
            <p:nvSpPr>
              <p:cNvPr id="133" name="Google Shape;133;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5"/>
              <p:cNvSpPr txBox="1">
                <a:spLocks noGrp="1" noRot="1" noMove="1" noResize="1" noEditPoints="1" noAdjustHandles="1" noChangeArrowheads="1" noChangeShapeType="1"/>
              </p:cNvSpPr>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137" name="Google Shape;137;p15"/>
          <p:cNvSpPr txBox="1"/>
          <p:nvPr/>
        </p:nvSpPr>
        <p:spPr>
          <a:xfrm>
            <a:off x="-468168" y="688387"/>
            <a:ext cx="10849005" cy="1528367"/>
          </a:xfrm>
          <a:prstGeom prst="rect">
            <a:avLst/>
          </a:prstGeom>
          <a:noFill/>
          <a:ln>
            <a:noFill/>
          </a:ln>
        </p:spPr>
        <p:txBody>
          <a:bodyPr spcFirstLastPara="1" wrap="square" lIns="0" tIns="0" rIns="0" bIns="0" anchor="t" anchorCtr="0">
            <a:spAutoFit/>
          </a:bodyPr>
          <a:lstStyle/>
          <a:p>
            <a:pPr marL="0" marR="0" lvl="0" indent="0" algn="ctr" rtl="0">
              <a:lnSpc>
                <a:spcPct val="119003"/>
              </a:lnSpc>
              <a:spcBef>
                <a:spcPts val="0"/>
              </a:spcBef>
              <a:spcAft>
                <a:spcPts val="0"/>
              </a:spcAft>
              <a:buNone/>
            </a:pPr>
            <a:r>
              <a:rPr lang="en-US" sz="8346" dirty="0">
                <a:solidFill>
                  <a:srgbClr val="261310"/>
                </a:solidFill>
                <a:latin typeface="Arial"/>
                <a:ea typeface="Arial"/>
                <a:cs typeface="Arial"/>
                <a:sym typeface="Arial"/>
              </a:rPr>
              <a:t>Game Description</a:t>
            </a:r>
            <a:endParaRPr dirty="0"/>
          </a:p>
        </p:txBody>
      </p:sp>
      <p:sp>
        <p:nvSpPr>
          <p:cNvPr id="152" name="Google Shape;152;p15"/>
          <p:cNvSpPr txBox="1"/>
          <p:nvPr/>
        </p:nvSpPr>
        <p:spPr>
          <a:xfrm>
            <a:off x="16664477" y="8997740"/>
            <a:ext cx="10776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3</a:t>
            </a:r>
            <a:endParaRPr/>
          </a:p>
        </p:txBody>
      </p:sp>
      <p:sp>
        <p:nvSpPr>
          <p:cNvPr id="4" name="Google Shape;208;p18">
            <a:extLst>
              <a:ext uri="{FF2B5EF4-FFF2-40B4-BE49-F238E27FC236}">
                <a16:creationId xmlns:a16="http://schemas.microsoft.com/office/drawing/2014/main" id="{6D03B475-401D-2E9E-8228-74C5C995C936}"/>
              </a:ext>
            </a:extLst>
          </p:cNvPr>
          <p:cNvSpPr txBox="1"/>
          <p:nvPr/>
        </p:nvSpPr>
        <p:spPr>
          <a:xfrm>
            <a:off x="1313034" y="2567033"/>
            <a:ext cx="7696200"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Questrial"/>
                <a:ea typeface="Questrial"/>
                <a:cs typeface="Questrial"/>
                <a:sym typeface="Questrial"/>
              </a:rPr>
              <a:t>Game board</a:t>
            </a:r>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Questrial"/>
                <a:ea typeface="Questrial"/>
                <a:cs typeface="Questrial"/>
                <a:sym typeface="Questrial"/>
              </a:rPr>
              <a:t>You have a 3x3 grid of larger cells (representing the larger game).</a:t>
            </a:r>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Questrial"/>
                <a:ea typeface="Questrial"/>
                <a:cs typeface="Questrial"/>
                <a:sym typeface="Questrial"/>
              </a:rPr>
              <a:t>Each of these larger cells is itself a 3x3 grid (representing a smaller tic-tac-toe game).</a:t>
            </a:r>
          </a:p>
        </p:txBody>
      </p:sp>
      <p:pic>
        <p:nvPicPr>
          <p:cNvPr id="1026" name="Picture 2" descr="Ultimate tic-tac-toe - Wikipedia">
            <a:extLst>
              <a:ext uri="{FF2B5EF4-FFF2-40B4-BE49-F238E27FC236}">
                <a16:creationId xmlns:a16="http://schemas.microsoft.com/office/drawing/2014/main" id="{FB8372EE-AC58-9207-DF0E-5962DC501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905" y="2589467"/>
            <a:ext cx="5510035" cy="551003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A1ED9D17-039D-173E-DF85-DAF1D1EFBE7D}"/>
              </a:ext>
            </a:extLst>
          </p:cNvPr>
          <p:cNvSpPr/>
          <p:nvPr/>
        </p:nvSpPr>
        <p:spPr>
          <a:xfrm>
            <a:off x="10730272" y="2567033"/>
            <a:ext cx="1986907" cy="19780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7F4D1F4-438E-A610-64E4-5034DACC05CD}"/>
              </a:ext>
            </a:extLst>
          </p:cNvPr>
          <p:cNvCxnSpPr>
            <a:cxnSpLocks/>
          </p:cNvCxnSpPr>
          <p:nvPr/>
        </p:nvCxnSpPr>
        <p:spPr>
          <a:xfrm flipV="1">
            <a:off x="7947212" y="3567286"/>
            <a:ext cx="2568388" cy="520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Google Shape;208;p18">
            <a:extLst>
              <a:ext uri="{FF2B5EF4-FFF2-40B4-BE49-F238E27FC236}">
                <a16:creationId xmlns:a16="http://schemas.microsoft.com/office/drawing/2014/main" id="{A0C33B0B-5428-1F5D-C937-4D3CC69EF197}"/>
              </a:ext>
            </a:extLst>
          </p:cNvPr>
          <p:cNvSpPr txBox="1"/>
          <p:nvPr/>
        </p:nvSpPr>
        <p:spPr>
          <a:xfrm>
            <a:off x="1313034" y="5472502"/>
            <a:ext cx="7696200" cy="31700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dirty="0">
                <a:effectLst/>
                <a:latin typeface="Questrial" pitchFamily="2" charset="0"/>
                <a:ea typeface="Questrial" pitchFamily="2" charset="0"/>
                <a:cs typeface="Questrial" pitchFamily="2" charset="0"/>
              </a:rPr>
              <a:t>Winning Conditions</a:t>
            </a:r>
          </a:p>
          <a:p>
            <a:pPr marL="457200" marR="0" lvl="0" indent="-457200" algn="l" rtl="0">
              <a:spcBef>
                <a:spcPts val="0"/>
              </a:spcBef>
              <a:spcAft>
                <a:spcPts val="0"/>
              </a:spcAft>
              <a:buFont typeface="Arial" panose="020B0604020202020204" pitchFamily="34" charset="0"/>
              <a:buChar char="•"/>
            </a:pPr>
            <a:r>
              <a:rPr lang="en-US" sz="2800" i="0" dirty="0">
                <a:effectLst/>
                <a:latin typeface="Questrial" pitchFamily="2" charset="0"/>
                <a:ea typeface="Questrial" pitchFamily="2" charset="0"/>
                <a:cs typeface="Questrial" pitchFamily="2" charset="0"/>
              </a:rPr>
              <a:t>A player wins the larger game by winning three smaller games in a row horizontally, vertically, or diagonally.</a:t>
            </a:r>
          </a:p>
          <a:p>
            <a:pPr marL="457200" marR="0" lvl="0" indent="-457200" algn="l" rtl="0">
              <a:spcBef>
                <a:spcPts val="0"/>
              </a:spcBef>
              <a:spcAft>
                <a:spcPts val="0"/>
              </a:spcAft>
              <a:buFont typeface="Arial" panose="020B0604020202020204" pitchFamily="34" charset="0"/>
              <a:buChar char="•"/>
            </a:pPr>
            <a:r>
              <a:rPr lang="en-US" sz="2800" i="0" dirty="0">
                <a:effectLst/>
                <a:latin typeface="Questrial" pitchFamily="2" charset="0"/>
                <a:ea typeface="Questrial" pitchFamily="2" charset="0"/>
                <a:cs typeface="Questrial" pitchFamily="2" charset="0"/>
              </a:rPr>
              <a:t>If a smaller game ends in a draw, it doesn't count towards the larger game's winning conditions.</a:t>
            </a:r>
          </a:p>
        </p:txBody>
      </p:sp>
    </p:spTree>
    <p:extLst>
      <p:ext uri="{BB962C8B-B14F-4D97-AF65-F5344CB8AC3E}">
        <p14:creationId xmlns:p14="http://schemas.microsoft.com/office/powerpoint/2010/main" val="26251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27"/>
        <p:cNvGrpSpPr/>
        <p:nvPr/>
      </p:nvGrpSpPr>
      <p:grpSpPr>
        <a:xfrm>
          <a:off x="0" y="0"/>
          <a:ext cx="0" cy="0"/>
          <a:chOff x="0" y="0"/>
          <a:chExt cx="0" cy="0"/>
        </a:xfrm>
      </p:grpSpPr>
      <p:grpSp>
        <p:nvGrpSpPr>
          <p:cNvPr id="128" name="Google Shape;128;p15"/>
          <p:cNvGrpSpPr/>
          <p:nvPr/>
        </p:nvGrpSpPr>
        <p:grpSpPr>
          <a:xfrm>
            <a:off x="306958" y="-368964"/>
            <a:ext cx="17404553" cy="18130823"/>
            <a:chOff x="0" y="-1152051"/>
            <a:chExt cx="23206071" cy="24174430"/>
          </a:xfrm>
        </p:grpSpPr>
        <p:grpSp>
          <p:nvGrpSpPr>
            <p:cNvPr id="129" name="Google Shape;129;p15"/>
            <p:cNvGrpSpPr/>
            <p:nvPr/>
          </p:nvGrpSpPr>
          <p:grpSpPr>
            <a:xfrm>
              <a:off x="0" y="-48089"/>
              <a:ext cx="23206071" cy="12751150"/>
              <a:chOff x="0" y="-9525"/>
              <a:chExt cx="4596479" cy="2525649"/>
            </a:xfrm>
          </p:grpSpPr>
          <p:sp>
            <p:nvSpPr>
              <p:cNvPr id="130" name="Google Shape;130;p15"/>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5"/>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2" name="Google Shape;132;p15"/>
            <p:cNvGrpSpPr/>
            <p:nvPr/>
          </p:nvGrpSpPr>
          <p:grpSpPr>
            <a:xfrm>
              <a:off x="170293" y="-1152051"/>
              <a:ext cx="22836362" cy="24174430"/>
              <a:chOff x="0" y="-47625"/>
              <a:chExt cx="812800" cy="860425"/>
            </a:xfrm>
          </p:grpSpPr>
          <p:sp>
            <p:nvSpPr>
              <p:cNvPr id="133" name="Google Shape;133;p1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135" name="Google Shape;135;p15"/>
          <p:cNvSpPr/>
          <p:nvPr/>
        </p:nvSpPr>
        <p:spPr>
          <a:xfrm>
            <a:off x="12136654" y="2567033"/>
            <a:ext cx="5122646" cy="5383379"/>
          </a:xfrm>
          <a:custGeom>
            <a:avLst/>
            <a:gdLst/>
            <a:ahLst/>
            <a:cxnLst/>
            <a:rect l="l" t="t" r="r" b="b"/>
            <a:pathLst>
              <a:path w="5122646" h="5383379" extrusionOk="0">
                <a:moveTo>
                  <a:pt x="0" y="0"/>
                </a:moveTo>
                <a:lnTo>
                  <a:pt x="5122646" y="0"/>
                </a:lnTo>
                <a:lnTo>
                  <a:pt x="5122646" y="5383379"/>
                </a:lnTo>
                <a:lnTo>
                  <a:pt x="0" y="538337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5"/>
          <p:cNvSpPr txBox="1"/>
          <p:nvPr/>
        </p:nvSpPr>
        <p:spPr>
          <a:xfrm>
            <a:off x="1028688" y="3212924"/>
            <a:ext cx="10066200" cy="3447098"/>
          </a:xfrm>
          <a:prstGeom prst="rect">
            <a:avLst/>
          </a:prstGeom>
          <a:noFill/>
          <a:ln>
            <a:noFill/>
          </a:ln>
        </p:spPr>
        <p:txBody>
          <a:bodyPr spcFirstLastPara="1" wrap="square" lIns="0" tIns="0" rIns="0" bIns="0" anchor="t" anchorCtr="0">
            <a:spAutoFit/>
          </a:bodyPr>
          <a:lstStyle/>
          <a:p>
            <a:pPr marL="690881" marR="0" lvl="1" indent="-345439" algn="l" rtl="0">
              <a:lnSpc>
                <a:spcPct val="140000"/>
              </a:lnSpc>
              <a:spcBef>
                <a:spcPts val="0"/>
              </a:spcBef>
              <a:spcAft>
                <a:spcPts val="0"/>
              </a:spcAft>
              <a:buClr>
                <a:srgbClr val="261310"/>
              </a:buClr>
              <a:buSzPts val="3200"/>
              <a:buFont typeface="Arial"/>
              <a:buChar char="•"/>
            </a:pPr>
            <a:r>
              <a:rPr lang="en-US" sz="3200" b="0" i="0" u="none" strike="noStrike" cap="none" dirty="0">
                <a:solidFill>
                  <a:srgbClr val="261310"/>
                </a:solidFill>
                <a:latin typeface="Questrial"/>
                <a:ea typeface="Questrial"/>
                <a:cs typeface="Questrial"/>
                <a:sym typeface="Questrial"/>
              </a:rPr>
              <a:t>Whichever square that the first player places in a small tic tac toe, determines which game of the large tic tac toe the next player gets to place their shape at. They are confined to that small tic tac toe ONLY.</a:t>
            </a:r>
            <a:endParaRPr dirty="0"/>
          </a:p>
        </p:txBody>
      </p:sp>
      <p:sp>
        <p:nvSpPr>
          <p:cNvPr id="137" name="Google Shape;137;p15"/>
          <p:cNvSpPr txBox="1"/>
          <p:nvPr/>
        </p:nvSpPr>
        <p:spPr>
          <a:xfrm>
            <a:off x="-624029" y="688387"/>
            <a:ext cx="10849005" cy="1528367"/>
          </a:xfrm>
          <a:prstGeom prst="rect">
            <a:avLst/>
          </a:prstGeom>
          <a:noFill/>
          <a:ln>
            <a:noFill/>
          </a:ln>
        </p:spPr>
        <p:txBody>
          <a:bodyPr spcFirstLastPara="1" wrap="square" lIns="0" tIns="0" rIns="0" bIns="0" anchor="t" anchorCtr="0">
            <a:spAutoFit/>
          </a:bodyPr>
          <a:lstStyle/>
          <a:p>
            <a:pPr marL="0" marR="0" lvl="0" indent="0" algn="ctr" rtl="0">
              <a:lnSpc>
                <a:spcPct val="119003"/>
              </a:lnSpc>
              <a:spcBef>
                <a:spcPts val="0"/>
              </a:spcBef>
              <a:spcAft>
                <a:spcPts val="0"/>
              </a:spcAft>
              <a:buNone/>
            </a:pPr>
            <a:r>
              <a:rPr lang="en-US" sz="8346" dirty="0">
                <a:solidFill>
                  <a:srgbClr val="261310"/>
                </a:solidFill>
                <a:latin typeface="Arial"/>
                <a:ea typeface="Arial"/>
                <a:cs typeface="Arial"/>
                <a:sym typeface="Arial"/>
              </a:rPr>
              <a:t>Game Description</a:t>
            </a:r>
            <a:endParaRPr dirty="0"/>
          </a:p>
        </p:txBody>
      </p:sp>
      <p:sp>
        <p:nvSpPr>
          <p:cNvPr id="138" name="Google Shape;138;p15"/>
          <p:cNvSpPr txBox="1"/>
          <p:nvPr/>
        </p:nvSpPr>
        <p:spPr>
          <a:xfrm>
            <a:off x="1028700" y="1969829"/>
            <a:ext cx="9597736" cy="1377941"/>
          </a:xfrm>
          <a:prstGeom prst="rect">
            <a:avLst/>
          </a:prstGeom>
          <a:noFill/>
          <a:ln>
            <a:noFill/>
          </a:ln>
        </p:spPr>
        <p:txBody>
          <a:bodyPr spcFirstLastPara="1" wrap="square" lIns="0" tIns="0" rIns="0" bIns="0" anchor="t" anchorCtr="0">
            <a:spAutoFit/>
          </a:bodyPr>
          <a:lstStyle/>
          <a:p>
            <a:pPr marL="690452" marR="0" lvl="1" indent="-345226" algn="l" rtl="0">
              <a:lnSpc>
                <a:spcPct val="139993"/>
              </a:lnSpc>
              <a:spcBef>
                <a:spcPts val="0"/>
              </a:spcBef>
              <a:spcAft>
                <a:spcPts val="0"/>
              </a:spcAft>
              <a:buClr>
                <a:srgbClr val="261310"/>
              </a:buClr>
              <a:buSzPts val="3198"/>
              <a:buFont typeface="Arial"/>
              <a:buChar char="•"/>
            </a:pPr>
            <a:r>
              <a:rPr lang="en-US" sz="3198" b="0" i="0" u="none" strike="noStrike" cap="none" dirty="0">
                <a:solidFill>
                  <a:srgbClr val="261310"/>
                </a:solidFill>
                <a:latin typeface="Questrial"/>
                <a:ea typeface="Questrial"/>
                <a:cs typeface="Questrial"/>
                <a:sym typeface="Questrial"/>
              </a:rPr>
              <a:t>The first player can place their designated mark at any </a:t>
            </a:r>
            <a:r>
              <a:rPr lang="en-US" sz="3198" dirty="0">
                <a:solidFill>
                  <a:srgbClr val="261310"/>
                </a:solidFill>
                <a:latin typeface="Questrial"/>
                <a:ea typeface="Questrial"/>
                <a:cs typeface="Questrial"/>
                <a:sym typeface="Questrial"/>
              </a:rPr>
              <a:t>9 cells in each of 9 games</a:t>
            </a:r>
            <a:endParaRPr dirty="0"/>
          </a:p>
        </p:txBody>
      </p:sp>
      <p:sp>
        <p:nvSpPr>
          <p:cNvPr id="139" name="Google Shape;139;p15"/>
          <p:cNvSpPr txBox="1"/>
          <p:nvPr/>
        </p:nvSpPr>
        <p:spPr>
          <a:xfrm>
            <a:off x="13329390" y="3771900"/>
            <a:ext cx="3962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x</a:t>
            </a:r>
            <a:endParaRPr/>
          </a:p>
        </p:txBody>
      </p:sp>
      <p:sp>
        <p:nvSpPr>
          <p:cNvPr id="140" name="Google Shape;140;p15"/>
          <p:cNvSpPr txBox="1"/>
          <p:nvPr/>
        </p:nvSpPr>
        <p:spPr>
          <a:xfrm>
            <a:off x="1028711" y="6463725"/>
            <a:ext cx="10066200" cy="2561400"/>
          </a:xfrm>
          <a:prstGeom prst="rect">
            <a:avLst/>
          </a:prstGeom>
          <a:noFill/>
          <a:ln>
            <a:noFill/>
          </a:ln>
        </p:spPr>
        <p:txBody>
          <a:bodyPr spcFirstLastPara="1" wrap="square" lIns="0" tIns="0" rIns="0" bIns="0" anchor="t" anchorCtr="0">
            <a:spAutoFit/>
          </a:bodyPr>
          <a:lstStyle/>
          <a:p>
            <a:pPr marL="690881" marR="0" lvl="1" indent="-345439" algn="l" rtl="0">
              <a:lnSpc>
                <a:spcPct val="140000"/>
              </a:lnSpc>
              <a:spcBef>
                <a:spcPts val="0"/>
              </a:spcBef>
              <a:spcAft>
                <a:spcPts val="0"/>
              </a:spcAft>
              <a:buClr>
                <a:srgbClr val="17181C"/>
              </a:buClr>
              <a:buSzPts val="3200"/>
              <a:buFont typeface="Arial"/>
              <a:buChar char="•"/>
            </a:pPr>
            <a:r>
              <a:rPr lang="en-US" sz="3200" b="0" i="0" u="none" strike="noStrike" cap="none">
                <a:solidFill>
                  <a:srgbClr val="17181C"/>
                </a:solidFill>
                <a:latin typeface="Questrial"/>
                <a:ea typeface="Questrial"/>
                <a:cs typeface="Questrial"/>
                <a:sym typeface="Questrial"/>
              </a:rPr>
              <a:t>Should that particular small tic tac toe be occupied already, the player that was sent there can choose to place their shape at any available spot in the larger space.</a:t>
            </a:r>
            <a:endParaRPr sz="3200" b="0" i="0" u="none" strike="noStrike" cap="none">
              <a:solidFill>
                <a:srgbClr val="261310"/>
              </a:solidFill>
              <a:latin typeface="Questrial"/>
              <a:ea typeface="Questrial"/>
              <a:cs typeface="Questrial"/>
              <a:sym typeface="Questrial"/>
            </a:endParaRPr>
          </a:p>
        </p:txBody>
      </p:sp>
      <p:sp>
        <p:nvSpPr>
          <p:cNvPr id="141" name="Google Shape;141;p15"/>
          <p:cNvSpPr/>
          <p:nvPr/>
        </p:nvSpPr>
        <p:spPr>
          <a:xfrm>
            <a:off x="15288488" y="5937293"/>
            <a:ext cx="1983826" cy="1782674"/>
          </a:xfrm>
          <a:prstGeom prst="ellipse">
            <a:avLst/>
          </a:prstGeom>
          <a:no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2" name="Google Shape;142;p15"/>
          <p:cNvCxnSpPr>
            <a:endCxn id="141" idx="1"/>
          </p:cNvCxnSpPr>
          <p:nvPr/>
        </p:nvCxnSpPr>
        <p:spPr>
          <a:xfrm rot="-5400000" flipH="1">
            <a:off x="13597813" y="4217160"/>
            <a:ext cx="2103300" cy="1859100"/>
          </a:xfrm>
          <a:prstGeom prst="curvedConnector3">
            <a:avLst>
              <a:gd name="adj1" fmla="val 50000"/>
            </a:avLst>
          </a:prstGeom>
          <a:noFill/>
          <a:ln w="28575" cap="flat" cmpd="sng">
            <a:solidFill>
              <a:srgbClr val="4A7DBA"/>
            </a:solidFill>
            <a:prstDash val="solid"/>
            <a:round/>
            <a:headEnd type="none" w="sm" len="sm"/>
            <a:tailEnd type="triangle" w="med" len="med"/>
          </a:ln>
        </p:spPr>
      </p:cxnSp>
      <p:sp>
        <p:nvSpPr>
          <p:cNvPr id="143" name="Google Shape;143;p15"/>
          <p:cNvSpPr txBox="1"/>
          <p:nvPr/>
        </p:nvSpPr>
        <p:spPr>
          <a:xfrm>
            <a:off x="15977120" y="6463725"/>
            <a:ext cx="4058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2"/>
                </a:solidFill>
                <a:latin typeface="Calibri"/>
                <a:ea typeface="Calibri"/>
                <a:cs typeface="Calibri"/>
                <a:sym typeface="Calibri"/>
              </a:rPr>
              <a:t>o</a:t>
            </a:r>
            <a:endParaRPr/>
          </a:p>
        </p:txBody>
      </p:sp>
      <p:sp>
        <p:nvSpPr>
          <p:cNvPr id="144" name="Google Shape;144;p15"/>
          <p:cNvSpPr txBox="1"/>
          <p:nvPr/>
        </p:nvSpPr>
        <p:spPr>
          <a:xfrm>
            <a:off x="16383000" y="6885002"/>
            <a:ext cx="3962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x</a:t>
            </a:r>
            <a:endParaRPr/>
          </a:p>
        </p:txBody>
      </p:sp>
      <p:sp>
        <p:nvSpPr>
          <p:cNvPr id="145" name="Google Shape;145;p15"/>
          <p:cNvSpPr txBox="1"/>
          <p:nvPr/>
        </p:nvSpPr>
        <p:spPr>
          <a:xfrm>
            <a:off x="15977120" y="6027072"/>
            <a:ext cx="4058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2"/>
                </a:solidFill>
                <a:latin typeface="Calibri"/>
                <a:ea typeface="Calibri"/>
                <a:cs typeface="Calibri"/>
                <a:sym typeface="Calibri"/>
              </a:rPr>
              <a:t>o</a:t>
            </a:r>
            <a:endParaRPr/>
          </a:p>
        </p:txBody>
      </p:sp>
      <p:sp>
        <p:nvSpPr>
          <p:cNvPr id="146" name="Google Shape;146;p15"/>
          <p:cNvSpPr/>
          <p:nvPr/>
        </p:nvSpPr>
        <p:spPr>
          <a:xfrm>
            <a:off x="13660420" y="2720300"/>
            <a:ext cx="1983826" cy="1782674"/>
          </a:xfrm>
          <a:prstGeom prst="ellipse">
            <a:avLst/>
          </a:prstGeom>
          <a:no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15"/>
          <p:cNvSpPr txBox="1"/>
          <p:nvPr/>
        </p:nvSpPr>
        <p:spPr>
          <a:xfrm>
            <a:off x="14882808" y="3771897"/>
            <a:ext cx="3962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x</a:t>
            </a:r>
            <a:endParaRPr/>
          </a:p>
        </p:txBody>
      </p:sp>
      <p:sp>
        <p:nvSpPr>
          <p:cNvPr id="148" name="Google Shape;148;p15"/>
          <p:cNvSpPr txBox="1"/>
          <p:nvPr/>
        </p:nvSpPr>
        <p:spPr>
          <a:xfrm>
            <a:off x="15977120" y="6915779"/>
            <a:ext cx="4058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2"/>
                </a:solidFill>
                <a:latin typeface="Calibri"/>
                <a:ea typeface="Calibri"/>
                <a:cs typeface="Calibri"/>
                <a:sym typeface="Calibri"/>
              </a:rPr>
              <a:t>o</a:t>
            </a:r>
            <a:endParaRPr/>
          </a:p>
        </p:txBody>
      </p:sp>
      <p:cxnSp>
        <p:nvCxnSpPr>
          <p:cNvPr id="149" name="Google Shape;149;p15"/>
          <p:cNvCxnSpPr>
            <a:endCxn id="148" idx="2"/>
          </p:cNvCxnSpPr>
          <p:nvPr/>
        </p:nvCxnSpPr>
        <p:spPr>
          <a:xfrm>
            <a:off x="16154260" y="6145754"/>
            <a:ext cx="25800" cy="1354800"/>
          </a:xfrm>
          <a:prstGeom prst="straightConnector1">
            <a:avLst/>
          </a:prstGeom>
          <a:noFill/>
          <a:ln w="76200" cap="flat" cmpd="sng">
            <a:solidFill>
              <a:srgbClr val="00B050"/>
            </a:solidFill>
            <a:prstDash val="solid"/>
            <a:round/>
            <a:headEnd type="none" w="sm" len="sm"/>
            <a:tailEnd type="none" w="sm" len="sm"/>
          </a:ln>
        </p:spPr>
      </p:cxnSp>
      <p:sp>
        <p:nvSpPr>
          <p:cNvPr id="150" name="Google Shape;150;p15"/>
          <p:cNvSpPr txBox="1"/>
          <p:nvPr/>
        </p:nvSpPr>
        <p:spPr>
          <a:xfrm>
            <a:off x="15240040" y="5269113"/>
            <a:ext cx="1911101" cy="31547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900" b="1">
                <a:solidFill>
                  <a:schemeClr val="dk2"/>
                </a:solidFill>
                <a:latin typeface="Calibri"/>
                <a:ea typeface="Calibri"/>
                <a:cs typeface="Calibri"/>
                <a:sym typeface="Calibri"/>
              </a:rPr>
              <a:t>O</a:t>
            </a:r>
            <a:endParaRPr/>
          </a:p>
        </p:txBody>
      </p:sp>
      <p:sp>
        <p:nvSpPr>
          <p:cNvPr id="151" name="Google Shape;151;p15"/>
          <p:cNvSpPr txBox="1"/>
          <p:nvPr/>
        </p:nvSpPr>
        <p:spPr>
          <a:xfrm>
            <a:off x="14868002" y="6878468"/>
            <a:ext cx="3962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x</a:t>
            </a:r>
            <a:endParaRPr/>
          </a:p>
        </p:txBody>
      </p:sp>
      <p:sp>
        <p:nvSpPr>
          <p:cNvPr id="152" name="Google Shape;152;p15"/>
          <p:cNvSpPr txBox="1"/>
          <p:nvPr/>
        </p:nvSpPr>
        <p:spPr>
          <a:xfrm>
            <a:off x="16664477" y="8997740"/>
            <a:ext cx="10776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750"/>
                                        <p:tgtEl>
                                          <p:spTgt spid="13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10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1"/>
                                          </p:stCondLst>
                                        </p:cTn>
                                        <p:tgtEl>
                                          <p:spTgt spid="141"/>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1"/>
                                          </p:stCondLst>
                                        </p:cTn>
                                        <p:tgtEl>
                                          <p:spTgt spid="14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1"/>
                                          </p:stCondLst>
                                        </p:cTn>
                                        <p:tgtEl>
                                          <p:spTgt spid="14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4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4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1"/>
                                          </p:stCondLst>
                                        </p:cTn>
                                        <p:tgtEl>
                                          <p:spTgt spid="149"/>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15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5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fade">
                                      <p:cBhvr>
                                        <p:cTn id="72"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71"/>
        <p:cNvGrpSpPr/>
        <p:nvPr/>
      </p:nvGrpSpPr>
      <p:grpSpPr>
        <a:xfrm>
          <a:off x="0" y="0"/>
          <a:ext cx="0" cy="0"/>
          <a:chOff x="0" y="0"/>
          <a:chExt cx="0" cy="0"/>
        </a:xfrm>
      </p:grpSpPr>
      <p:grpSp>
        <p:nvGrpSpPr>
          <p:cNvPr id="172" name="Google Shape;172;p17"/>
          <p:cNvGrpSpPr/>
          <p:nvPr/>
        </p:nvGrpSpPr>
        <p:grpSpPr>
          <a:xfrm>
            <a:off x="453176" y="334311"/>
            <a:ext cx="17404553" cy="9563362"/>
            <a:chOff x="0" y="-48089"/>
            <a:chExt cx="23206071" cy="12751150"/>
          </a:xfrm>
        </p:grpSpPr>
        <p:grpSp>
          <p:nvGrpSpPr>
            <p:cNvPr id="173" name="Google Shape;173;p17"/>
            <p:cNvGrpSpPr/>
            <p:nvPr/>
          </p:nvGrpSpPr>
          <p:grpSpPr>
            <a:xfrm>
              <a:off x="0" y="-48089"/>
              <a:ext cx="23206071" cy="12751150"/>
              <a:chOff x="0" y="-9525"/>
              <a:chExt cx="4596479" cy="2525649"/>
            </a:xfrm>
          </p:grpSpPr>
          <p:sp>
            <p:nvSpPr>
              <p:cNvPr id="174" name="Google Shape;174;p17"/>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7"/>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76" name="Google Shape;176;p17"/>
            <p:cNvGrpSpPr/>
            <p:nvPr/>
          </p:nvGrpSpPr>
          <p:grpSpPr>
            <a:xfrm>
              <a:off x="170293" y="138695"/>
              <a:ext cx="22836362" cy="12364950"/>
              <a:chOff x="0" y="-9525"/>
              <a:chExt cx="4596479" cy="2488804"/>
            </a:xfrm>
          </p:grpSpPr>
          <p:sp>
            <p:nvSpPr>
              <p:cNvPr id="177" name="Google Shape;177;p17"/>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7"/>
              <p:cNvSpPr txBox="1"/>
              <p:nvPr/>
            </p:nvSpPr>
            <p:spPr>
              <a:xfrm>
                <a:off x="38100" y="-9525"/>
                <a:ext cx="4520279" cy="2450704"/>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179" name="Google Shape;179;p17"/>
          <p:cNvSpPr txBox="1"/>
          <p:nvPr/>
        </p:nvSpPr>
        <p:spPr>
          <a:xfrm>
            <a:off x="733253" y="671381"/>
            <a:ext cx="7713366" cy="1423467"/>
          </a:xfrm>
          <a:prstGeom prst="rect">
            <a:avLst/>
          </a:prstGeom>
          <a:noFill/>
          <a:ln>
            <a:noFill/>
          </a:ln>
        </p:spPr>
        <p:txBody>
          <a:bodyPr spcFirstLastPara="1" wrap="square" lIns="0" tIns="0" rIns="0" bIns="0" anchor="t" anchorCtr="0">
            <a:spAutoFit/>
          </a:bodyPr>
          <a:lstStyle/>
          <a:p>
            <a:pPr marL="0" marR="0" lvl="0" indent="0" algn="l" rtl="0">
              <a:lnSpc>
                <a:spcPct val="118999"/>
              </a:lnSpc>
              <a:spcBef>
                <a:spcPts val="0"/>
              </a:spcBef>
              <a:spcAft>
                <a:spcPts val="0"/>
              </a:spcAft>
              <a:buNone/>
            </a:pPr>
            <a:r>
              <a:rPr lang="en-US" sz="9353">
                <a:solidFill>
                  <a:srgbClr val="261310"/>
                </a:solidFill>
                <a:latin typeface="Arial"/>
                <a:ea typeface="Arial"/>
                <a:cs typeface="Arial"/>
                <a:sym typeface="Arial"/>
              </a:rPr>
              <a:t>Technology</a:t>
            </a:r>
            <a:endParaRPr/>
          </a:p>
        </p:txBody>
      </p:sp>
      <p:sp>
        <p:nvSpPr>
          <p:cNvPr id="181" name="Google Shape;181;p17"/>
          <p:cNvSpPr/>
          <p:nvPr/>
        </p:nvSpPr>
        <p:spPr>
          <a:xfrm>
            <a:off x="10139662" y="3793177"/>
            <a:ext cx="2881126" cy="2585251"/>
          </a:xfrm>
          <a:custGeom>
            <a:avLst/>
            <a:gdLst/>
            <a:ahLst/>
            <a:cxnLst/>
            <a:rect l="l" t="t" r="r" b="b"/>
            <a:pathLst>
              <a:path w="2881126" h="2585251" extrusionOk="0">
                <a:moveTo>
                  <a:pt x="0" y="0"/>
                </a:moveTo>
                <a:lnTo>
                  <a:pt x="2881126" y="0"/>
                </a:lnTo>
                <a:lnTo>
                  <a:pt x="2881126" y="2585251"/>
                </a:lnTo>
                <a:lnTo>
                  <a:pt x="0" y="258525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7"/>
          <p:cNvSpPr txBox="1"/>
          <p:nvPr/>
        </p:nvSpPr>
        <p:spPr>
          <a:xfrm>
            <a:off x="838200" y="2486354"/>
            <a:ext cx="257730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 User Interface:</a:t>
            </a:r>
            <a:endParaRPr/>
          </a:p>
        </p:txBody>
      </p:sp>
      <p:sp>
        <p:nvSpPr>
          <p:cNvPr id="184" name="Google Shape;184;p17"/>
          <p:cNvSpPr txBox="1"/>
          <p:nvPr/>
        </p:nvSpPr>
        <p:spPr>
          <a:xfrm>
            <a:off x="1436878" y="3009574"/>
            <a:ext cx="76962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estrial"/>
                <a:ea typeface="Questrial"/>
                <a:cs typeface="Questrial"/>
                <a:sym typeface="Questrial"/>
              </a:rPr>
              <a:t>QT C++ - </a:t>
            </a:r>
            <a:r>
              <a:rPr lang="en-GB" sz="1800" b="0" i="0" dirty="0">
                <a:solidFill>
                  <a:schemeClr val="dk1"/>
                </a:solidFill>
                <a:latin typeface="Questrial"/>
                <a:ea typeface="Questrial"/>
                <a:cs typeface="Questrial"/>
                <a:sym typeface="Questrial"/>
              </a:rPr>
              <a:t>a flexible, user-friendly application programming interface (API) with excellent performance. It provides several project management tools, facilitates GUI design, and boasts a large community with rich documentation and support.</a:t>
            </a:r>
            <a:endParaRPr sz="1800" dirty="0">
              <a:solidFill>
                <a:schemeClr val="dk1"/>
              </a:solidFill>
              <a:latin typeface="Questrial"/>
              <a:ea typeface="Questrial"/>
              <a:cs typeface="Questrial"/>
              <a:sym typeface="Questrial"/>
            </a:endParaRPr>
          </a:p>
        </p:txBody>
      </p:sp>
      <p:sp>
        <p:nvSpPr>
          <p:cNvPr id="187" name="Google Shape;187;p17"/>
          <p:cNvSpPr txBox="1"/>
          <p:nvPr/>
        </p:nvSpPr>
        <p:spPr>
          <a:xfrm>
            <a:off x="16664477" y="8997740"/>
            <a:ext cx="10776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5</a:t>
            </a:r>
            <a:endParaRPr/>
          </a:p>
        </p:txBody>
      </p:sp>
      <p:pic>
        <p:nvPicPr>
          <p:cNvPr id="1028" name="Picture 4" descr="Qt 6 Core Intermediate with C++ | Udemy">
            <a:extLst>
              <a:ext uri="{FF2B5EF4-FFF2-40B4-BE49-F238E27FC236}">
                <a16:creationId xmlns:a16="http://schemas.microsoft.com/office/drawing/2014/main" id="{71A46D01-A034-46B4-C5B9-C37D285DA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558" y="3604794"/>
            <a:ext cx="7323564" cy="411950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03;p18">
            <a:extLst>
              <a:ext uri="{FF2B5EF4-FFF2-40B4-BE49-F238E27FC236}">
                <a16:creationId xmlns:a16="http://schemas.microsoft.com/office/drawing/2014/main" id="{2E3C9342-1EEC-CD35-3EC1-6A353F714B21}"/>
              </a:ext>
            </a:extLst>
          </p:cNvPr>
          <p:cNvSpPr txBox="1"/>
          <p:nvPr/>
        </p:nvSpPr>
        <p:spPr>
          <a:xfrm>
            <a:off x="743675" y="4619473"/>
            <a:ext cx="48507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dirty="0">
                <a:solidFill>
                  <a:schemeClr val="dk1"/>
                </a:solidFill>
                <a:latin typeface="Calibri"/>
                <a:ea typeface="Calibri"/>
                <a:cs typeface="Calibri"/>
                <a:sym typeface="Calibri"/>
              </a:rPr>
              <a:t>- Socket Communication</a:t>
            </a:r>
            <a:endParaRPr sz="1700" dirty="0"/>
          </a:p>
        </p:txBody>
      </p:sp>
      <p:sp>
        <p:nvSpPr>
          <p:cNvPr id="3" name="Google Shape;204;p18">
            <a:extLst>
              <a:ext uri="{FF2B5EF4-FFF2-40B4-BE49-F238E27FC236}">
                <a16:creationId xmlns:a16="http://schemas.microsoft.com/office/drawing/2014/main" id="{30E01E5C-5AB0-4285-8861-E11DF4408AE7}"/>
              </a:ext>
            </a:extLst>
          </p:cNvPr>
          <p:cNvSpPr txBox="1"/>
          <p:nvPr/>
        </p:nvSpPr>
        <p:spPr>
          <a:xfrm>
            <a:off x="1459253" y="5142672"/>
            <a:ext cx="7696200" cy="4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dirty="0" err="1">
                <a:solidFill>
                  <a:schemeClr val="dk1"/>
                </a:solidFill>
                <a:latin typeface="Questrial"/>
                <a:ea typeface="Questrial"/>
                <a:cs typeface="Questrial"/>
                <a:sym typeface="Questrial"/>
              </a:rPr>
              <a:t>socket.h</a:t>
            </a:r>
            <a:r>
              <a:rPr lang="en-US" sz="2300" dirty="0">
                <a:solidFill>
                  <a:schemeClr val="dk1"/>
                </a:solidFill>
                <a:latin typeface="Questrial"/>
                <a:ea typeface="Questrial"/>
                <a:cs typeface="Questrial"/>
                <a:sym typeface="Questrial"/>
              </a:rPr>
              <a:t> - a reliable socket manipulation in </a:t>
            </a:r>
            <a:r>
              <a:rPr lang="en-US" sz="2300" dirty="0" err="1">
                <a:solidFill>
                  <a:schemeClr val="dk1"/>
                </a:solidFill>
                <a:latin typeface="Questrial"/>
                <a:ea typeface="Questrial"/>
                <a:cs typeface="Questrial"/>
                <a:sym typeface="Questrial"/>
              </a:rPr>
              <a:t>linux</a:t>
            </a:r>
            <a:endParaRPr sz="2300" dirty="0">
              <a:solidFill>
                <a:schemeClr val="dk1"/>
              </a:solidFill>
              <a:latin typeface="Questrial"/>
              <a:ea typeface="Questrial"/>
              <a:cs typeface="Questrial"/>
              <a:sym typeface="Questrial"/>
            </a:endParaRPr>
          </a:p>
        </p:txBody>
      </p:sp>
      <p:sp>
        <p:nvSpPr>
          <p:cNvPr id="4" name="Google Shape;203;p18">
            <a:extLst>
              <a:ext uri="{FF2B5EF4-FFF2-40B4-BE49-F238E27FC236}">
                <a16:creationId xmlns:a16="http://schemas.microsoft.com/office/drawing/2014/main" id="{F0D3D4BF-C821-FED8-6BFA-7F3EF7834445}"/>
              </a:ext>
            </a:extLst>
          </p:cNvPr>
          <p:cNvSpPr txBox="1"/>
          <p:nvPr/>
        </p:nvSpPr>
        <p:spPr>
          <a:xfrm>
            <a:off x="743675" y="6010044"/>
            <a:ext cx="48507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dirty="0">
                <a:solidFill>
                  <a:schemeClr val="dk1"/>
                </a:solidFill>
                <a:latin typeface="Calibri"/>
                <a:ea typeface="Calibri"/>
                <a:cs typeface="Calibri"/>
                <a:sym typeface="Calibri"/>
              </a:rPr>
              <a:t>- Platform</a:t>
            </a:r>
            <a:endParaRPr sz="1700" dirty="0"/>
          </a:p>
        </p:txBody>
      </p:sp>
      <p:sp>
        <p:nvSpPr>
          <p:cNvPr id="5" name="Google Shape;204;p18">
            <a:extLst>
              <a:ext uri="{FF2B5EF4-FFF2-40B4-BE49-F238E27FC236}">
                <a16:creationId xmlns:a16="http://schemas.microsoft.com/office/drawing/2014/main" id="{A635680D-ACC1-F538-BDC4-D87B603C4C00}"/>
              </a:ext>
            </a:extLst>
          </p:cNvPr>
          <p:cNvSpPr txBox="1"/>
          <p:nvPr/>
        </p:nvSpPr>
        <p:spPr>
          <a:xfrm>
            <a:off x="1459253" y="6533243"/>
            <a:ext cx="7696200" cy="4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dirty="0">
                <a:solidFill>
                  <a:schemeClr val="dk1"/>
                </a:solidFill>
                <a:latin typeface="Questrial"/>
                <a:ea typeface="Questrial"/>
                <a:cs typeface="Questrial"/>
                <a:sym typeface="Questrial"/>
              </a:rPr>
              <a:t>Linux OS</a:t>
            </a:r>
            <a:endParaRPr sz="2300" dirty="0">
              <a:solidFill>
                <a:schemeClr val="dk1"/>
              </a:solidFill>
              <a:latin typeface="Questrial"/>
              <a:ea typeface="Questrial"/>
              <a:cs typeface="Questrial"/>
              <a:sym typeface="Questrial"/>
            </a:endParaRPr>
          </a:p>
        </p:txBody>
      </p:sp>
      <p:sp>
        <p:nvSpPr>
          <p:cNvPr id="6" name="Google Shape;203;p18">
            <a:extLst>
              <a:ext uri="{FF2B5EF4-FFF2-40B4-BE49-F238E27FC236}">
                <a16:creationId xmlns:a16="http://schemas.microsoft.com/office/drawing/2014/main" id="{39BAE0D9-2B24-961E-E3D5-4A36814EDAF7}"/>
              </a:ext>
            </a:extLst>
          </p:cNvPr>
          <p:cNvSpPr txBox="1"/>
          <p:nvPr/>
        </p:nvSpPr>
        <p:spPr>
          <a:xfrm>
            <a:off x="743675" y="7119156"/>
            <a:ext cx="4850700" cy="5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b="1" dirty="0">
                <a:solidFill>
                  <a:schemeClr val="dk1"/>
                </a:solidFill>
                <a:latin typeface="Calibri"/>
                <a:ea typeface="Calibri"/>
                <a:cs typeface="Calibri"/>
                <a:sym typeface="Calibri"/>
              </a:rPr>
              <a:t>- Build tool</a:t>
            </a:r>
            <a:endParaRPr sz="1700" dirty="0"/>
          </a:p>
        </p:txBody>
      </p:sp>
      <p:sp>
        <p:nvSpPr>
          <p:cNvPr id="7" name="Google Shape;204;p18">
            <a:extLst>
              <a:ext uri="{FF2B5EF4-FFF2-40B4-BE49-F238E27FC236}">
                <a16:creationId xmlns:a16="http://schemas.microsoft.com/office/drawing/2014/main" id="{7E4F8E3A-41F2-E05A-8132-D17BB1E44B82}"/>
              </a:ext>
            </a:extLst>
          </p:cNvPr>
          <p:cNvSpPr txBox="1"/>
          <p:nvPr/>
        </p:nvSpPr>
        <p:spPr>
          <a:xfrm>
            <a:off x="1459253" y="7642355"/>
            <a:ext cx="7696200" cy="4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dirty="0" err="1">
                <a:solidFill>
                  <a:schemeClr val="dk1"/>
                </a:solidFill>
                <a:latin typeface="Questrial"/>
                <a:ea typeface="Questrial"/>
                <a:cs typeface="Questrial"/>
                <a:sym typeface="Questrial"/>
              </a:rPr>
              <a:t>Cmake</a:t>
            </a:r>
            <a:r>
              <a:rPr lang="en-US" sz="2300" dirty="0">
                <a:solidFill>
                  <a:schemeClr val="dk1"/>
                </a:solidFill>
                <a:latin typeface="Questrial"/>
                <a:ea typeface="Questrial"/>
                <a:cs typeface="Questrial"/>
                <a:sym typeface="Questrial"/>
              </a:rPr>
              <a:t> + Visual Studio Code</a:t>
            </a:r>
            <a:endParaRPr sz="2300" dirty="0">
              <a:solidFill>
                <a:schemeClr val="dk1"/>
              </a:solidFill>
              <a:latin typeface="Questrial"/>
              <a:ea typeface="Questrial"/>
              <a:cs typeface="Questrial"/>
              <a:sym typeface="Questrial"/>
            </a:endParaRPr>
          </a:p>
        </p:txBody>
      </p:sp>
      <p:sp>
        <p:nvSpPr>
          <p:cNvPr id="8" name="Google Shape;204;p18">
            <a:extLst>
              <a:ext uri="{FF2B5EF4-FFF2-40B4-BE49-F238E27FC236}">
                <a16:creationId xmlns:a16="http://schemas.microsoft.com/office/drawing/2014/main" id="{B7C19E8F-E1F1-1E60-8D52-0E4829BA979E}"/>
              </a:ext>
            </a:extLst>
          </p:cNvPr>
          <p:cNvSpPr txBox="1"/>
          <p:nvPr/>
        </p:nvSpPr>
        <p:spPr>
          <a:xfrm>
            <a:off x="1461902" y="5525245"/>
            <a:ext cx="7696200" cy="4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dirty="0">
                <a:solidFill>
                  <a:schemeClr val="dk1"/>
                </a:solidFill>
                <a:latin typeface="Questrial"/>
                <a:ea typeface="Questrial"/>
                <a:cs typeface="Questrial"/>
                <a:sym typeface="Questrial"/>
              </a:rPr>
              <a:t>Using threads to handle multiple connections</a:t>
            </a:r>
            <a:endParaRPr sz="2300" dirty="0">
              <a:solidFill>
                <a:schemeClr val="dk1"/>
              </a:solidFill>
              <a:latin typeface="Questrial"/>
              <a:ea typeface="Questrial"/>
              <a:cs typeface="Questrial"/>
              <a:sym typeface="Quest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212"/>
        <p:cNvGrpSpPr/>
        <p:nvPr/>
      </p:nvGrpSpPr>
      <p:grpSpPr>
        <a:xfrm>
          <a:off x="0" y="0"/>
          <a:ext cx="0" cy="0"/>
          <a:chOff x="0" y="0"/>
          <a:chExt cx="0" cy="0"/>
        </a:xfrm>
      </p:grpSpPr>
      <p:grpSp>
        <p:nvGrpSpPr>
          <p:cNvPr id="214" name="Google Shape;214;p19"/>
          <p:cNvGrpSpPr/>
          <p:nvPr/>
        </p:nvGrpSpPr>
        <p:grpSpPr>
          <a:xfrm>
            <a:off x="545856" y="361819"/>
            <a:ext cx="17404553" cy="9563362"/>
            <a:chOff x="0" y="-9525"/>
            <a:chExt cx="4596479" cy="2525649"/>
          </a:xfrm>
        </p:grpSpPr>
        <p:sp>
          <p:nvSpPr>
            <p:cNvPr id="215" name="Google Shape;215;p19"/>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9"/>
            <p:cNvSpPr txBox="1"/>
            <p:nvPr/>
          </p:nvSpPr>
          <p:spPr>
            <a:xfrm>
              <a:off x="38100" y="-9525"/>
              <a:ext cx="4520279" cy="248754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7" name="Google Shape;217;p19"/>
          <p:cNvGrpSpPr/>
          <p:nvPr/>
        </p:nvGrpSpPr>
        <p:grpSpPr>
          <a:xfrm>
            <a:off x="592819" y="501907"/>
            <a:ext cx="17208028" cy="9383031"/>
            <a:chOff x="-21673" y="-9525"/>
            <a:chExt cx="4618152" cy="2518142"/>
          </a:xfrm>
        </p:grpSpPr>
        <p:sp>
          <p:nvSpPr>
            <p:cNvPr id="218" name="Google Shape;218;p19"/>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9"/>
            <p:cNvSpPr txBox="1"/>
            <p:nvPr/>
          </p:nvSpPr>
          <p:spPr>
            <a:xfrm>
              <a:off x="38100" y="-9525"/>
              <a:ext cx="4520279" cy="2450704"/>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9"/>
            <p:cNvSpPr/>
            <p:nvPr/>
          </p:nvSpPr>
          <p:spPr>
            <a:xfrm>
              <a:off x="-21673" y="18612"/>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9"/>
            <p:cNvSpPr/>
            <p:nvPr/>
          </p:nvSpPr>
          <p:spPr>
            <a:xfrm>
              <a:off x="-5245" y="29338"/>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2" name="Google Shape;222;p19"/>
          <p:cNvSpPr txBox="1"/>
          <p:nvPr/>
        </p:nvSpPr>
        <p:spPr>
          <a:xfrm>
            <a:off x="733252" y="671381"/>
            <a:ext cx="11001548" cy="1423467"/>
          </a:xfrm>
          <a:prstGeom prst="rect">
            <a:avLst/>
          </a:prstGeom>
          <a:noFill/>
          <a:ln>
            <a:noFill/>
          </a:ln>
        </p:spPr>
        <p:txBody>
          <a:bodyPr spcFirstLastPara="1" wrap="square" lIns="0" tIns="0" rIns="0" bIns="0" anchor="t" anchorCtr="0">
            <a:spAutoFit/>
          </a:bodyPr>
          <a:lstStyle/>
          <a:p>
            <a:pPr marL="0" marR="0" lvl="0" indent="0" algn="l" rtl="0">
              <a:lnSpc>
                <a:spcPct val="118999"/>
              </a:lnSpc>
              <a:spcBef>
                <a:spcPts val="0"/>
              </a:spcBef>
              <a:spcAft>
                <a:spcPts val="0"/>
              </a:spcAft>
              <a:buNone/>
            </a:pPr>
            <a:r>
              <a:rPr lang="en-US" sz="9353">
                <a:solidFill>
                  <a:srgbClr val="261310"/>
                </a:solidFill>
                <a:latin typeface="Arial"/>
                <a:ea typeface="Arial"/>
                <a:cs typeface="Arial"/>
                <a:sym typeface="Arial"/>
              </a:rPr>
              <a:t>Program Design</a:t>
            </a:r>
            <a:endParaRPr/>
          </a:p>
        </p:txBody>
      </p:sp>
      <p:grpSp>
        <p:nvGrpSpPr>
          <p:cNvPr id="223" name="Google Shape;223;p19"/>
          <p:cNvGrpSpPr/>
          <p:nvPr/>
        </p:nvGrpSpPr>
        <p:grpSpPr>
          <a:xfrm>
            <a:off x="9542720" y="1181100"/>
            <a:ext cx="8195520" cy="3100659"/>
            <a:chOff x="9185283" y="2476500"/>
            <a:chExt cx="8195520" cy="3100659"/>
          </a:xfrm>
        </p:grpSpPr>
        <p:sp>
          <p:nvSpPr>
            <p:cNvPr id="224" name="Google Shape;224;p19"/>
            <p:cNvSpPr/>
            <p:nvPr/>
          </p:nvSpPr>
          <p:spPr>
            <a:xfrm>
              <a:off x="9185283" y="4807398"/>
              <a:ext cx="1524000" cy="762000"/>
            </a:xfrm>
            <a:prstGeom prst="roundRect">
              <a:avLst>
                <a:gd name="adj" fmla="val 16667"/>
              </a:avLst>
            </a:prstGeom>
            <a:no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Lobby</a:t>
              </a:r>
              <a:endParaRPr/>
            </a:p>
          </p:txBody>
        </p:sp>
        <p:sp>
          <p:nvSpPr>
            <p:cNvPr id="225" name="Google Shape;225;p19"/>
            <p:cNvSpPr/>
            <p:nvPr/>
          </p:nvSpPr>
          <p:spPr>
            <a:xfrm>
              <a:off x="12653853" y="4814196"/>
              <a:ext cx="1524000" cy="762000"/>
            </a:xfrm>
            <a:prstGeom prst="roundRect">
              <a:avLst>
                <a:gd name="adj" fmla="val 16667"/>
              </a:avLst>
            </a:prstGeom>
            <a:no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Room</a:t>
              </a:r>
              <a:endParaRPr/>
            </a:p>
          </p:txBody>
        </p:sp>
        <p:cxnSp>
          <p:nvCxnSpPr>
            <p:cNvPr id="226" name="Google Shape;226;p19"/>
            <p:cNvCxnSpPr/>
            <p:nvPr/>
          </p:nvCxnSpPr>
          <p:spPr>
            <a:xfrm>
              <a:off x="10725829" y="4991100"/>
              <a:ext cx="1923371" cy="0"/>
            </a:xfrm>
            <a:prstGeom prst="straightConnector1">
              <a:avLst/>
            </a:prstGeom>
            <a:noFill/>
            <a:ln w="9525" cap="flat" cmpd="sng">
              <a:solidFill>
                <a:srgbClr val="4A7DBA"/>
              </a:solidFill>
              <a:prstDash val="solid"/>
              <a:round/>
              <a:headEnd type="none" w="sm" len="sm"/>
              <a:tailEnd type="triangle" w="med" len="med"/>
            </a:ln>
          </p:spPr>
        </p:cxnSp>
        <p:sp>
          <p:nvSpPr>
            <p:cNvPr id="227" name="Google Shape;227;p19"/>
            <p:cNvSpPr txBox="1"/>
            <p:nvPr/>
          </p:nvSpPr>
          <p:spPr>
            <a:xfrm>
              <a:off x="11081243" y="5207827"/>
              <a:ext cx="12006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disconnect</a:t>
              </a:r>
              <a:endParaRPr/>
            </a:p>
          </p:txBody>
        </p:sp>
        <p:sp>
          <p:nvSpPr>
            <p:cNvPr id="228" name="Google Shape;228;p19"/>
            <p:cNvSpPr txBox="1"/>
            <p:nvPr/>
          </p:nvSpPr>
          <p:spPr>
            <a:xfrm>
              <a:off x="11177489" y="4668057"/>
              <a:ext cx="936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connect</a:t>
              </a:r>
              <a:endParaRPr/>
            </a:p>
          </p:txBody>
        </p:sp>
        <p:cxnSp>
          <p:nvCxnSpPr>
            <p:cNvPr id="229" name="Google Shape;229;p19"/>
            <p:cNvCxnSpPr>
              <a:stCxn id="225" idx="1"/>
              <a:endCxn id="224" idx="3"/>
            </p:cNvCxnSpPr>
            <p:nvPr/>
          </p:nvCxnSpPr>
          <p:spPr>
            <a:xfrm rot="10800000">
              <a:off x="10709253" y="5188296"/>
              <a:ext cx="1944600" cy="6900"/>
            </a:xfrm>
            <a:prstGeom prst="straightConnector1">
              <a:avLst/>
            </a:prstGeom>
            <a:noFill/>
            <a:ln w="9525" cap="flat" cmpd="sng">
              <a:solidFill>
                <a:srgbClr val="4A7DBA"/>
              </a:solidFill>
              <a:prstDash val="solid"/>
              <a:round/>
              <a:headEnd type="none" w="sm" len="sm"/>
              <a:tailEnd type="triangle" w="med" len="med"/>
            </a:ln>
          </p:spPr>
        </p:cxnSp>
        <p:sp>
          <p:nvSpPr>
            <p:cNvPr id="230" name="Google Shape;230;p19"/>
            <p:cNvSpPr/>
            <p:nvPr/>
          </p:nvSpPr>
          <p:spPr>
            <a:xfrm>
              <a:off x="13639800" y="2476500"/>
              <a:ext cx="1524000" cy="762000"/>
            </a:xfrm>
            <a:prstGeom prst="roundRect">
              <a:avLst>
                <a:gd name="adj" fmla="val 16667"/>
              </a:avLst>
            </a:prstGeom>
            <a:no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Tic tac toe game</a:t>
              </a:r>
              <a:endParaRPr/>
            </a:p>
          </p:txBody>
        </p:sp>
        <p:cxnSp>
          <p:nvCxnSpPr>
            <p:cNvPr id="231" name="Google Shape;231;p19"/>
            <p:cNvCxnSpPr/>
            <p:nvPr/>
          </p:nvCxnSpPr>
          <p:spPr>
            <a:xfrm flipH="1">
              <a:off x="10134600" y="3009900"/>
              <a:ext cx="3505200" cy="1797498"/>
            </a:xfrm>
            <a:prstGeom prst="straightConnector1">
              <a:avLst/>
            </a:prstGeom>
            <a:noFill/>
            <a:ln w="9525" cap="flat" cmpd="sng">
              <a:solidFill>
                <a:srgbClr val="4A7DBA"/>
              </a:solidFill>
              <a:prstDash val="solid"/>
              <a:round/>
              <a:headEnd type="none" w="sm" len="sm"/>
              <a:tailEnd type="triangle" w="med" len="med"/>
            </a:ln>
          </p:spPr>
        </p:cxnSp>
        <p:sp>
          <p:nvSpPr>
            <p:cNvPr id="232" name="Google Shape;232;p19"/>
            <p:cNvSpPr txBox="1"/>
            <p:nvPr/>
          </p:nvSpPr>
          <p:spPr>
            <a:xfrm rot="-1676760">
              <a:off x="11194026" y="3568339"/>
              <a:ext cx="12006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disconnect</a:t>
              </a:r>
              <a:endParaRPr/>
            </a:p>
          </p:txBody>
        </p:sp>
        <p:cxnSp>
          <p:nvCxnSpPr>
            <p:cNvPr id="233" name="Google Shape;233;p19"/>
            <p:cNvCxnSpPr/>
            <p:nvPr/>
          </p:nvCxnSpPr>
          <p:spPr>
            <a:xfrm rot="10800000" flipH="1">
              <a:off x="13106400" y="3238500"/>
              <a:ext cx="1071453" cy="1568898"/>
            </a:xfrm>
            <a:prstGeom prst="straightConnector1">
              <a:avLst/>
            </a:prstGeom>
            <a:noFill/>
            <a:ln w="9525" cap="flat" cmpd="sng">
              <a:solidFill>
                <a:srgbClr val="4A7DBA"/>
              </a:solidFill>
              <a:prstDash val="solid"/>
              <a:round/>
              <a:headEnd type="none" w="sm" len="sm"/>
              <a:tailEnd type="triangle" w="med" len="med"/>
            </a:ln>
          </p:spPr>
        </p:cxnSp>
        <p:sp>
          <p:nvSpPr>
            <p:cNvPr id="234" name="Google Shape;234;p19"/>
            <p:cNvSpPr txBox="1"/>
            <p:nvPr/>
          </p:nvSpPr>
          <p:spPr>
            <a:xfrm rot="-3307624">
              <a:off x="13109007" y="3873780"/>
              <a:ext cx="613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a:t>
              </a:r>
              <a:endParaRPr/>
            </a:p>
          </p:txBody>
        </p:sp>
        <p:sp>
          <p:nvSpPr>
            <p:cNvPr id="235" name="Google Shape;235;p19"/>
            <p:cNvSpPr/>
            <p:nvPr/>
          </p:nvSpPr>
          <p:spPr>
            <a:xfrm>
              <a:off x="15856803" y="4814196"/>
              <a:ext cx="1524000" cy="762000"/>
            </a:xfrm>
            <a:prstGeom prst="roundRect">
              <a:avLst>
                <a:gd name="adj" fmla="val 16667"/>
              </a:avLst>
            </a:prstGeom>
            <a:no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Calculate Elo</a:t>
              </a:r>
              <a:endParaRPr/>
            </a:p>
          </p:txBody>
        </p:sp>
        <p:cxnSp>
          <p:nvCxnSpPr>
            <p:cNvPr id="236" name="Google Shape;236;p19"/>
            <p:cNvCxnSpPr>
              <a:endCxn id="235" idx="0"/>
            </p:cNvCxnSpPr>
            <p:nvPr/>
          </p:nvCxnSpPr>
          <p:spPr>
            <a:xfrm>
              <a:off x="15018603" y="3245196"/>
              <a:ext cx="1600200" cy="1569000"/>
            </a:xfrm>
            <a:prstGeom prst="straightConnector1">
              <a:avLst/>
            </a:prstGeom>
            <a:noFill/>
            <a:ln w="9525" cap="flat" cmpd="sng">
              <a:solidFill>
                <a:srgbClr val="4A7DBA"/>
              </a:solidFill>
              <a:prstDash val="solid"/>
              <a:round/>
              <a:headEnd type="none" w="sm" len="sm"/>
              <a:tailEnd type="triangle" w="med" len="med"/>
            </a:ln>
          </p:spPr>
        </p:cxnSp>
        <p:cxnSp>
          <p:nvCxnSpPr>
            <p:cNvPr id="237" name="Google Shape;237;p19"/>
            <p:cNvCxnSpPr>
              <a:stCxn id="235" idx="1"/>
              <a:endCxn id="225" idx="3"/>
            </p:cNvCxnSpPr>
            <p:nvPr/>
          </p:nvCxnSpPr>
          <p:spPr>
            <a:xfrm rot="10800000">
              <a:off x="14178003" y="5195196"/>
              <a:ext cx="1678800" cy="0"/>
            </a:xfrm>
            <a:prstGeom prst="straightConnector1">
              <a:avLst/>
            </a:prstGeom>
            <a:noFill/>
            <a:ln w="9525" cap="flat" cmpd="sng">
              <a:solidFill>
                <a:srgbClr val="4A7DBA"/>
              </a:solidFill>
              <a:prstDash val="solid"/>
              <a:round/>
              <a:headEnd type="none" w="sm" len="sm"/>
              <a:tailEnd type="triangle" w="med" len="med"/>
            </a:ln>
          </p:spPr>
        </p:cxnSp>
        <p:sp>
          <p:nvSpPr>
            <p:cNvPr id="238" name="Google Shape;238;p19"/>
            <p:cNvSpPr txBox="1"/>
            <p:nvPr/>
          </p:nvSpPr>
          <p:spPr>
            <a:xfrm rot="2599150">
              <a:off x="15555613" y="3687313"/>
              <a:ext cx="7017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Go to</a:t>
              </a:r>
              <a:endParaRPr/>
            </a:p>
          </p:txBody>
        </p:sp>
        <p:sp>
          <p:nvSpPr>
            <p:cNvPr id="239" name="Google Shape;239;p19"/>
            <p:cNvSpPr txBox="1"/>
            <p:nvPr/>
          </p:nvSpPr>
          <p:spPr>
            <a:xfrm>
              <a:off x="14561037" y="4865080"/>
              <a:ext cx="9396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Go back</a:t>
              </a:r>
              <a:endParaRPr/>
            </a:p>
          </p:txBody>
        </p:sp>
      </p:grpSp>
      <p:sp>
        <p:nvSpPr>
          <p:cNvPr id="243" name="Google Shape;243;p19"/>
          <p:cNvSpPr txBox="1"/>
          <p:nvPr/>
        </p:nvSpPr>
        <p:spPr>
          <a:xfrm>
            <a:off x="937446" y="6387205"/>
            <a:ext cx="10597479" cy="3035446"/>
          </a:xfrm>
          <a:prstGeom prst="rect">
            <a:avLst/>
          </a:prstGeom>
          <a:noFill/>
          <a:ln>
            <a:noFill/>
          </a:ln>
        </p:spPr>
        <p:txBody>
          <a:bodyPr spcFirstLastPara="1" wrap="square" lIns="0" tIns="0" rIns="0" bIns="0" anchor="t" anchorCtr="0">
            <a:spAutoFit/>
          </a:bodyPr>
          <a:lstStyle/>
          <a:p>
            <a:pPr marL="608492" marR="0" lvl="1" indent="-304245" algn="l" rtl="0">
              <a:lnSpc>
                <a:spcPct val="139992"/>
              </a:lnSpc>
              <a:spcBef>
                <a:spcPts val="0"/>
              </a:spcBef>
              <a:spcAft>
                <a:spcPts val="0"/>
              </a:spcAft>
              <a:buClr>
                <a:srgbClr val="595252"/>
              </a:buClr>
              <a:buSzPts val="2818"/>
              <a:buFont typeface="Arial"/>
              <a:buChar char="•"/>
            </a:pPr>
            <a:r>
              <a:rPr lang="en-US" sz="2818" b="0" i="0" u="none" strike="noStrike" cap="none" dirty="0">
                <a:solidFill>
                  <a:srgbClr val="595252"/>
                </a:solidFill>
                <a:latin typeface="Maven Pro"/>
                <a:ea typeface="Maven Pro"/>
                <a:cs typeface="Maven Pro"/>
                <a:sym typeface="Maven Pro"/>
              </a:rPr>
              <a:t>User can join/exit the room by connecting/disconnecting</a:t>
            </a:r>
            <a:endParaRPr dirty="0"/>
          </a:p>
          <a:p>
            <a:pPr marL="608492" marR="0" lvl="1" indent="-304245" algn="l" rtl="0">
              <a:lnSpc>
                <a:spcPct val="139992"/>
              </a:lnSpc>
              <a:spcBef>
                <a:spcPts val="0"/>
              </a:spcBef>
              <a:spcAft>
                <a:spcPts val="0"/>
              </a:spcAft>
              <a:buClr>
                <a:srgbClr val="595252"/>
              </a:buClr>
              <a:buSzPts val="2818"/>
              <a:buFont typeface="Arial"/>
              <a:buChar char="•"/>
            </a:pPr>
            <a:r>
              <a:rPr lang="en-US" sz="2818" b="0" i="0" u="none" strike="noStrike" cap="none" dirty="0">
                <a:solidFill>
                  <a:srgbClr val="595252"/>
                </a:solidFill>
                <a:latin typeface="Maven Pro"/>
                <a:ea typeface="Maven Pro"/>
                <a:cs typeface="Maven Pro"/>
                <a:sym typeface="Maven Pro"/>
              </a:rPr>
              <a:t>Players will be waiting in the room until the host (person created the room) start the game.</a:t>
            </a:r>
            <a:endParaRPr dirty="0"/>
          </a:p>
          <a:p>
            <a:pPr marL="608492" marR="0" lvl="1" indent="-304245" algn="l" rtl="0">
              <a:lnSpc>
                <a:spcPct val="139992"/>
              </a:lnSpc>
              <a:spcBef>
                <a:spcPts val="0"/>
              </a:spcBef>
              <a:spcAft>
                <a:spcPts val="0"/>
              </a:spcAft>
              <a:buClr>
                <a:srgbClr val="595252"/>
              </a:buClr>
              <a:buSzPts val="2818"/>
              <a:buFont typeface="Arial"/>
              <a:buChar char="•"/>
            </a:pPr>
            <a:r>
              <a:rPr lang="en-US" sz="2818" b="0" i="0" u="none" strike="noStrike" cap="none" dirty="0">
                <a:solidFill>
                  <a:srgbClr val="595252"/>
                </a:solidFill>
                <a:latin typeface="Maven Pro"/>
                <a:ea typeface="Maven Pro"/>
                <a:cs typeface="Maven Pro"/>
                <a:sym typeface="Maven Pro"/>
              </a:rPr>
              <a:t>After each game, the player go back to the room.</a:t>
            </a:r>
            <a:endParaRPr dirty="0"/>
          </a:p>
          <a:p>
            <a:pPr marL="608492" marR="0" lvl="1" indent="-304245" algn="l" rtl="0">
              <a:lnSpc>
                <a:spcPct val="139992"/>
              </a:lnSpc>
              <a:spcBef>
                <a:spcPts val="0"/>
              </a:spcBef>
              <a:spcAft>
                <a:spcPts val="0"/>
              </a:spcAft>
              <a:buClr>
                <a:srgbClr val="595252"/>
              </a:buClr>
              <a:buSzPts val="2818"/>
              <a:buFont typeface="Arial"/>
              <a:buChar char="•"/>
            </a:pPr>
            <a:r>
              <a:rPr lang="en-US" sz="2818" b="0" i="0" u="none" strike="noStrike" cap="none" dirty="0">
                <a:solidFill>
                  <a:srgbClr val="595252"/>
                </a:solidFill>
                <a:latin typeface="Maven Pro"/>
                <a:ea typeface="Maven Pro"/>
                <a:cs typeface="Maven Pro"/>
                <a:sym typeface="Maven Pro"/>
              </a:rPr>
              <a:t>User check the </a:t>
            </a:r>
            <a:r>
              <a:rPr lang="en-US" sz="2818" b="0" i="0" u="none" strike="noStrike" cap="none" dirty="0" err="1">
                <a:solidFill>
                  <a:srgbClr val="595252"/>
                </a:solidFill>
                <a:latin typeface="Maven Pro"/>
                <a:ea typeface="Maven Pro"/>
                <a:cs typeface="Maven Pro"/>
                <a:sym typeface="Maven Pro"/>
              </a:rPr>
              <a:t>elo</a:t>
            </a:r>
            <a:endParaRPr sz="2818" b="0" i="0" u="none" strike="noStrike" cap="none" dirty="0">
              <a:solidFill>
                <a:srgbClr val="595252"/>
              </a:solidFill>
              <a:latin typeface="Maven Pro"/>
              <a:ea typeface="Maven Pro"/>
              <a:cs typeface="Maven Pro"/>
              <a:sym typeface="Maven Pro"/>
            </a:endParaRPr>
          </a:p>
        </p:txBody>
      </p:sp>
      <p:sp>
        <p:nvSpPr>
          <p:cNvPr id="244" name="Google Shape;244;p19"/>
          <p:cNvSpPr txBox="1"/>
          <p:nvPr/>
        </p:nvSpPr>
        <p:spPr>
          <a:xfrm>
            <a:off x="16664477" y="8997740"/>
            <a:ext cx="10776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7</a:t>
            </a:r>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91"/>
        <p:cNvGrpSpPr/>
        <p:nvPr/>
      </p:nvGrpSpPr>
      <p:grpSpPr>
        <a:xfrm>
          <a:off x="0" y="0"/>
          <a:ext cx="0" cy="0"/>
          <a:chOff x="0" y="0"/>
          <a:chExt cx="0" cy="0"/>
        </a:xfrm>
      </p:grpSpPr>
      <p:grpSp>
        <p:nvGrpSpPr>
          <p:cNvPr id="192" name="Google Shape;192;p18"/>
          <p:cNvGrpSpPr>
            <a:grpSpLocks noGrp="1" noUngrp="1" noRot="1" noMove="1" noResize="1"/>
          </p:cNvGrpSpPr>
          <p:nvPr/>
        </p:nvGrpSpPr>
        <p:grpSpPr>
          <a:xfrm>
            <a:off x="441723" y="343785"/>
            <a:ext cx="17404683" cy="9563433"/>
            <a:chOff x="0" y="-48089"/>
            <a:chExt cx="23206244" cy="12751244"/>
          </a:xfrm>
        </p:grpSpPr>
        <p:grpSp>
          <p:nvGrpSpPr>
            <p:cNvPr id="193" name="Google Shape;193;p18"/>
            <p:cNvGrpSpPr>
              <a:grpSpLocks noGrp="1" noUngrp="1" noRot="1" noMove="1" noResize="1"/>
            </p:cNvGrpSpPr>
            <p:nvPr/>
          </p:nvGrpSpPr>
          <p:grpSpPr>
            <a:xfrm>
              <a:off x="0" y="-48089"/>
              <a:ext cx="23206244" cy="12751244"/>
              <a:chOff x="0" y="-9525"/>
              <a:chExt cx="4596479" cy="2525649"/>
            </a:xfrm>
          </p:grpSpPr>
          <p:sp>
            <p:nvSpPr>
              <p:cNvPr id="194" name="Google Shape;194;p18"/>
              <p:cNvSpPr>
                <a:spLocks noGrp="1" noRot="1" noMove="1" noResize="1" noEditPoints="1" noAdjustHandles="1" noChangeArrowheads="1" noChangeShapeType="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8"/>
              <p:cNvSpPr txBox="1">
                <a:spLocks noGrp="1" noRot="1" noMove="1" noResize="1" noEditPoints="1" noAdjustHandles="1" noChangeArrowheads="1" noChangeShapeType="1"/>
              </p:cNvSpPr>
              <p:nvPr/>
            </p:nvSpPr>
            <p:spPr>
              <a:xfrm>
                <a:off x="38100" y="-9525"/>
                <a:ext cx="4520400" cy="24876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96" name="Google Shape;196;p18"/>
            <p:cNvGrpSpPr>
              <a:grpSpLocks noGrp="1" noUngrp="1" noRot="1" noMove="1" noResize="1"/>
            </p:cNvGrpSpPr>
            <p:nvPr/>
          </p:nvGrpSpPr>
          <p:grpSpPr>
            <a:xfrm>
              <a:off x="170293" y="138695"/>
              <a:ext cx="22836227" cy="12364876"/>
              <a:chOff x="0" y="-9525"/>
              <a:chExt cx="4596479" cy="2488804"/>
            </a:xfrm>
          </p:grpSpPr>
          <p:sp>
            <p:nvSpPr>
              <p:cNvPr id="197" name="Google Shape;197;p18"/>
              <p:cNvSpPr>
                <a:spLocks noGrp="1" noRot="1" noMove="1" noResize="1" noEditPoints="1" noAdjustHandles="1" noChangeArrowheads="1" noChangeShapeType="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8"/>
              <p:cNvSpPr txBox="1">
                <a:spLocks noGrp="1" noRot="1" noMove="1" noResize="1" noEditPoints="1" noAdjustHandles="1" noChangeArrowheads="1" noChangeShapeType="1"/>
              </p:cNvSpPr>
              <p:nvPr/>
            </p:nvSpPr>
            <p:spPr>
              <a:xfrm>
                <a:off x="38100" y="-9525"/>
                <a:ext cx="4520400" cy="24507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dirty="0">
                  <a:solidFill>
                    <a:schemeClr val="dk1"/>
                  </a:solidFill>
                  <a:latin typeface="Calibri"/>
                  <a:ea typeface="Calibri"/>
                  <a:cs typeface="Calibri"/>
                  <a:sym typeface="Calibri"/>
                </a:endParaRPr>
              </a:p>
            </p:txBody>
          </p:sp>
        </p:grpSp>
      </p:grpSp>
      <p:sp>
        <p:nvSpPr>
          <p:cNvPr id="199" name="Google Shape;199;p18"/>
          <p:cNvSpPr txBox="1"/>
          <p:nvPr/>
        </p:nvSpPr>
        <p:spPr>
          <a:xfrm>
            <a:off x="732903" y="241440"/>
            <a:ext cx="13138611" cy="1712777"/>
          </a:xfrm>
          <a:prstGeom prst="rect">
            <a:avLst/>
          </a:prstGeom>
          <a:noFill/>
          <a:ln>
            <a:noFill/>
          </a:ln>
        </p:spPr>
        <p:txBody>
          <a:bodyPr spcFirstLastPara="1" wrap="square" lIns="0" tIns="0" rIns="0" bIns="0" anchor="t" anchorCtr="0">
            <a:spAutoFit/>
          </a:bodyPr>
          <a:lstStyle/>
          <a:p>
            <a:pPr marL="0" marR="0" lvl="0" indent="0" algn="l" rtl="0">
              <a:lnSpc>
                <a:spcPct val="118999"/>
              </a:lnSpc>
              <a:spcBef>
                <a:spcPts val="0"/>
              </a:spcBef>
              <a:spcAft>
                <a:spcPts val="0"/>
              </a:spcAft>
              <a:buNone/>
            </a:pPr>
            <a:r>
              <a:rPr lang="en-US" sz="9353" dirty="0">
                <a:solidFill>
                  <a:srgbClr val="261310"/>
                </a:solidFill>
                <a:latin typeface="Arial"/>
                <a:ea typeface="Arial"/>
                <a:cs typeface="Arial"/>
                <a:sym typeface="Arial"/>
              </a:rPr>
              <a:t>Application Architecture</a:t>
            </a:r>
            <a:endParaRPr dirty="0"/>
          </a:p>
        </p:txBody>
      </p:sp>
      <p:sp>
        <p:nvSpPr>
          <p:cNvPr id="206" name="Google Shape;206;p18"/>
          <p:cNvSpPr txBox="1"/>
          <p:nvPr/>
        </p:nvSpPr>
        <p:spPr>
          <a:xfrm>
            <a:off x="16664477" y="8997740"/>
            <a:ext cx="10776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a:solidFill>
                  <a:schemeClr val="dk1"/>
                </a:solidFill>
                <a:latin typeface="Calibri"/>
                <a:ea typeface="Calibri"/>
                <a:cs typeface="Calibri"/>
                <a:sym typeface="Calibri"/>
              </a:rPr>
              <a:t>9</a:t>
            </a:r>
            <a:endParaRPr dirty="0"/>
          </a:p>
        </p:txBody>
      </p:sp>
      <p:sp>
        <p:nvSpPr>
          <p:cNvPr id="11" name="TextBox 10">
            <a:extLst>
              <a:ext uri="{FF2B5EF4-FFF2-40B4-BE49-F238E27FC236}">
                <a16:creationId xmlns:a16="http://schemas.microsoft.com/office/drawing/2014/main" id="{321E2067-4873-F4F5-4924-93A53DDCE572}"/>
              </a:ext>
            </a:extLst>
          </p:cNvPr>
          <p:cNvSpPr txBox="1"/>
          <p:nvPr/>
        </p:nvSpPr>
        <p:spPr>
          <a:xfrm>
            <a:off x="4572000" y="4989612"/>
            <a:ext cx="9144000" cy="307777"/>
          </a:xfrm>
          <a:prstGeom prst="rect">
            <a:avLst/>
          </a:prstGeom>
          <a:noFill/>
        </p:spPr>
        <p:txBody>
          <a:bodyPr wrap="square">
            <a:spAutoFit/>
          </a:bodyPr>
          <a:lstStyle/>
          <a:p>
            <a:r>
              <a:rPr lang="en-US" dirty="0"/>
              <a:t> </a:t>
            </a:r>
          </a:p>
        </p:txBody>
      </p:sp>
      <p:sp>
        <p:nvSpPr>
          <p:cNvPr id="14" name="TextBox 13">
            <a:extLst>
              <a:ext uri="{FF2B5EF4-FFF2-40B4-BE49-F238E27FC236}">
                <a16:creationId xmlns:a16="http://schemas.microsoft.com/office/drawing/2014/main" id="{93845260-762F-1B7B-AD9E-F41514133AD9}"/>
              </a:ext>
            </a:extLst>
          </p:cNvPr>
          <p:cNvSpPr txBox="1"/>
          <p:nvPr/>
        </p:nvSpPr>
        <p:spPr>
          <a:xfrm>
            <a:off x="2153096" y="2786482"/>
            <a:ext cx="8177644" cy="584775"/>
          </a:xfrm>
          <a:prstGeom prst="rect">
            <a:avLst/>
          </a:prstGeom>
          <a:noFill/>
        </p:spPr>
        <p:txBody>
          <a:bodyPr wrap="square">
            <a:spAutoFit/>
          </a:bodyPr>
          <a:lstStyle/>
          <a:p>
            <a:pPr algn="just"/>
            <a:r>
              <a:rPr lang="en-US" sz="1600" dirty="0"/>
              <a:t>Display the interface of the game with all features designed (log in, log out, play the game, …). Users will use the client side to interact with each other.</a:t>
            </a:r>
          </a:p>
        </p:txBody>
      </p:sp>
      <p:sp>
        <p:nvSpPr>
          <p:cNvPr id="15" name="TextBox 14">
            <a:extLst>
              <a:ext uri="{FF2B5EF4-FFF2-40B4-BE49-F238E27FC236}">
                <a16:creationId xmlns:a16="http://schemas.microsoft.com/office/drawing/2014/main" id="{F66F0E1B-4DF0-3FA6-3918-69D65E954613}"/>
              </a:ext>
            </a:extLst>
          </p:cNvPr>
          <p:cNvSpPr txBox="1"/>
          <p:nvPr/>
        </p:nvSpPr>
        <p:spPr>
          <a:xfrm>
            <a:off x="1695032" y="2268461"/>
            <a:ext cx="5860473" cy="523220"/>
          </a:xfrm>
          <a:prstGeom prst="rect">
            <a:avLst/>
          </a:prstGeom>
          <a:noFill/>
        </p:spPr>
        <p:txBody>
          <a:bodyPr wrap="square" rtlCol="0">
            <a:spAutoFit/>
          </a:bodyPr>
          <a:lstStyle/>
          <a:p>
            <a:r>
              <a:rPr lang="en-US" sz="2800" b="1" dirty="0"/>
              <a:t>- Client side:</a:t>
            </a:r>
          </a:p>
        </p:txBody>
      </p:sp>
      <p:sp>
        <p:nvSpPr>
          <p:cNvPr id="16" name="TextBox 15">
            <a:extLst>
              <a:ext uri="{FF2B5EF4-FFF2-40B4-BE49-F238E27FC236}">
                <a16:creationId xmlns:a16="http://schemas.microsoft.com/office/drawing/2014/main" id="{DD3463CA-C93F-BC74-EDDE-05902704B272}"/>
              </a:ext>
            </a:extLst>
          </p:cNvPr>
          <p:cNvSpPr txBox="1"/>
          <p:nvPr/>
        </p:nvSpPr>
        <p:spPr>
          <a:xfrm>
            <a:off x="1695031" y="3407678"/>
            <a:ext cx="5860473" cy="523220"/>
          </a:xfrm>
          <a:prstGeom prst="rect">
            <a:avLst/>
          </a:prstGeom>
          <a:noFill/>
        </p:spPr>
        <p:txBody>
          <a:bodyPr wrap="square" rtlCol="0">
            <a:spAutoFit/>
          </a:bodyPr>
          <a:lstStyle/>
          <a:p>
            <a:r>
              <a:rPr lang="en-US" sz="2800" b="1" dirty="0"/>
              <a:t>- Server side:</a:t>
            </a:r>
          </a:p>
        </p:txBody>
      </p:sp>
      <p:sp>
        <p:nvSpPr>
          <p:cNvPr id="20" name="TextBox 19">
            <a:extLst>
              <a:ext uri="{FF2B5EF4-FFF2-40B4-BE49-F238E27FC236}">
                <a16:creationId xmlns:a16="http://schemas.microsoft.com/office/drawing/2014/main" id="{7F6C29C4-5D10-4751-B714-2C43E1B42F9B}"/>
              </a:ext>
            </a:extLst>
          </p:cNvPr>
          <p:cNvSpPr txBox="1"/>
          <p:nvPr/>
        </p:nvSpPr>
        <p:spPr>
          <a:xfrm>
            <a:off x="2153096" y="3879051"/>
            <a:ext cx="8177644" cy="707886"/>
          </a:xfrm>
          <a:prstGeom prst="rect">
            <a:avLst/>
          </a:prstGeom>
          <a:noFill/>
        </p:spPr>
        <p:txBody>
          <a:bodyPr wrap="square">
            <a:spAutoFit/>
          </a:bodyPr>
          <a:lstStyle/>
          <a:p>
            <a:r>
              <a:rPr lang="en-GB" sz="2000" b="0" i="0" u="none" strike="noStrike" dirty="0">
                <a:solidFill>
                  <a:schemeClr val="tx1"/>
                </a:solidFill>
                <a:effectLst/>
                <a:latin typeface="+mj-lt"/>
              </a:rPr>
              <a:t>Execute the game and process the logic. Besides, all the information will be saved on the server as a database.</a:t>
            </a:r>
            <a:r>
              <a:rPr lang="en-GB" sz="2000" b="0" i="0" dirty="0">
                <a:solidFill>
                  <a:schemeClr val="tx1"/>
                </a:solidFill>
                <a:effectLst/>
                <a:latin typeface="+mj-lt"/>
              </a:rPr>
              <a:t>​</a:t>
            </a:r>
            <a:endParaRPr lang="en-US" sz="2000" dirty="0">
              <a:solidFill>
                <a:schemeClr val="tx1"/>
              </a:solidFill>
              <a:latin typeface="+mj-lt"/>
            </a:endParaRPr>
          </a:p>
        </p:txBody>
      </p:sp>
      <p:sp>
        <p:nvSpPr>
          <p:cNvPr id="21" name="TextBox 20">
            <a:extLst>
              <a:ext uri="{FF2B5EF4-FFF2-40B4-BE49-F238E27FC236}">
                <a16:creationId xmlns:a16="http://schemas.microsoft.com/office/drawing/2014/main" id="{946E035B-AC6F-4E98-3D41-CC47FA3ED62A}"/>
              </a:ext>
            </a:extLst>
          </p:cNvPr>
          <p:cNvSpPr txBox="1"/>
          <p:nvPr/>
        </p:nvSpPr>
        <p:spPr>
          <a:xfrm>
            <a:off x="1123525" y="1652373"/>
            <a:ext cx="9689407" cy="646331"/>
          </a:xfrm>
          <a:prstGeom prst="rect">
            <a:avLst/>
          </a:prstGeom>
          <a:noFill/>
        </p:spPr>
        <p:txBody>
          <a:bodyPr wrap="square" rtlCol="0">
            <a:spAutoFit/>
          </a:bodyPr>
          <a:lstStyle/>
          <a:p>
            <a:r>
              <a:rPr lang="en-US" sz="3600" b="1" dirty="0"/>
              <a:t>1. Client-Server Model using </a:t>
            </a:r>
            <a:r>
              <a:rPr lang="en-US" sz="3600" b="1" dirty="0" err="1"/>
              <a:t>Tcp</a:t>
            </a:r>
            <a:r>
              <a:rPr lang="en-US" sz="3600" b="1" dirty="0"/>
              <a:t> protocol</a:t>
            </a:r>
          </a:p>
        </p:txBody>
      </p:sp>
      <p:sp>
        <p:nvSpPr>
          <p:cNvPr id="22" name="TextBox 21">
            <a:extLst>
              <a:ext uri="{FF2B5EF4-FFF2-40B4-BE49-F238E27FC236}">
                <a16:creationId xmlns:a16="http://schemas.microsoft.com/office/drawing/2014/main" id="{FE4FF8A6-4E45-D872-BE35-9BDB5549AFDE}"/>
              </a:ext>
            </a:extLst>
          </p:cNvPr>
          <p:cNvSpPr txBox="1"/>
          <p:nvPr/>
        </p:nvSpPr>
        <p:spPr>
          <a:xfrm>
            <a:off x="1123525" y="4548414"/>
            <a:ext cx="9689407" cy="646331"/>
          </a:xfrm>
          <a:prstGeom prst="rect">
            <a:avLst/>
          </a:prstGeom>
          <a:noFill/>
        </p:spPr>
        <p:txBody>
          <a:bodyPr wrap="square" rtlCol="0">
            <a:spAutoFit/>
          </a:bodyPr>
          <a:lstStyle/>
          <a:p>
            <a:r>
              <a:rPr lang="en-US" sz="3600" b="1" dirty="0"/>
              <a:t>2. Message type and architecture</a:t>
            </a:r>
          </a:p>
        </p:txBody>
      </p:sp>
      <p:sp>
        <p:nvSpPr>
          <p:cNvPr id="25" name="TextBox 24">
            <a:extLst>
              <a:ext uri="{FF2B5EF4-FFF2-40B4-BE49-F238E27FC236}">
                <a16:creationId xmlns:a16="http://schemas.microsoft.com/office/drawing/2014/main" id="{8C5452B9-5230-322F-60F9-F9DD4E59381C}"/>
              </a:ext>
            </a:extLst>
          </p:cNvPr>
          <p:cNvSpPr txBox="1"/>
          <p:nvPr/>
        </p:nvSpPr>
        <p:spPr>
          <a:xfrm>
            <a:off x="983133" y="7762303"/>
            <a:ext cx="4540827" cy="707886"/>
          </a:xfrm>
          <a:prstGeom prst="rect">
            <a:avLst/>
          </a:prstGeom>
          <a:noFill/>
        </p:spPr>
        <p:txBody>
          <a:bodyPr wrap="square" rtlCol="0">
            <a:spAutoFit/>
          </a:bodyPr>
          <a:lstStyle/>
          <a:p>
            <a:r>
              <a:rPr lang="en-US" sz="2000" dirty="0"/>
              <a:t>- First, the application checks the type of the message then read the </a:t>
            </a:r>
          </a:p>
        </p:txBody>
      </p:sp>
      <p:sp>
        <p:nvSpPr>
          <p:cNvPr id="26" name="TextBox 25">
            <a:extLst>
              <a:ext uri="{FF2B5EF4-FFF2-40B4-BE49-F238E27FC236}">
                <a16:creationId xmlns:a16="http://schemas.microsoft.com/office/drawing/2014/main" id="{BC6D4D43-1DD4-C2EE-F046-CED1E22B9D94}"/>
              </a:ext>
            </a:extLst>
          </p:cNvPr>
          <p:cNvSpPr txBox="1"/>
          <p:nvPr/>
        </p:nvSpPr>
        <p:spPr>
          <a:xfrm>
            <a:off x="1285777" y="5283861"/>
            <a:ext cx="4010569" cy="523220"/>
          </a:xfrm>
          <a:prstGeom prst="rect">
            <a:avLst/>
          </a:prstGeom>
          <a:noFill/>
        </p:spPr>
        <p:txBody>
          <a:bodyPr wrap="square" rtlCol="0">
            <a:spAutoFit/>
          </a:bodyPr>
          <a:lstStyle/>
          <a:p>
            <a:r>
              <a:rPr lang="en-US" sz="2800" b="1" dirty="0"/>
              <a:t>Message architecture</a:t>
            </a:r>
          </a:p>
        </p:txBody>
      </p:sp>
      <p:sp>
        <p:nvSpPr>
          <p:cNvPr id="40" name="TextBox 39">
            <a:extLst>
              <a:ext uri="{FF2B5EF4-FFF2-40B4-BE49-F238E27FC236}">
                <a16:creationId xmlns:a16="http://schemas.microsoft.com/office/drawing/2014/main" id="{35A5F83F-8300-62E1-F4EA-82ADFE8A9347}"/>
              </a:ext>
            </a:extLst>
          </p:cNvPr>
          <p:cNvSpPr txBox="1"/>
          <p:nvPr/>
        </p:nvSpPr>
        <p:spPr>
          <a:xfrm>
            <a:off x="7126364" y="5281463"/>
            <a:ext cx="2612123" cy="523220"/>
          </a:xfrm>
          <a:prstGeom prst="rect">
            <a:avLst/>
          </a:prstGeom>
          <a:noFill/>
        </p:spPr>
        <p:txBody>
          <a:bodyPr wrap="square" rtlCol="0">
            <a:spAutoFit/>
          </a:bodyPr>
          <a:lstStyle/>
          <a:p>
            <a:r>
              <a:rPr lang="en-US" sz="2800" b="1" dirty="0"/>
              <a:t>Message type</a:t>
            </a:r>
          </a:p>
        </p:txBody>
      </p:sp>
      <p:pic>
        <p:nvPicPr>
          <p:cNvPr id="2050" name="Picture 2" descr="Không có mô tả.">
            <a:extLst>
              <a:ext uri="{FF2B5EF4-FFF2-40B4-BE49-F238E27FC236}">
                <a16:creationId xmlns:a16="http://schemas.microsoft.com/office/drawing/2014/main" id="{23FF89D7-42D8-0BB2-21C3-805C5714D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6682" y="2530071"/>
            <a:ext cx="5354310" cy="615982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E7CBBA2B-C0DC-65FA-B9A8-AECC075FDD4F}"/>
              </a:ext>
            </a:extLst>
          </p:cNvPr>
          <p:cNvPicPr>
            <a:picLocks noChangeAspect="1"/>
          </p:cNvPicPr>
          <p:nvPr/>
        </p:nvPicPr>
        <p:blipFill>
          <a:blip r:embed="rId4"/>
          <a:stretch>
            <a:fillRect/>
          </a:stretch>
        </p:blipFill>
        <p:spPr>
          <a:xfrm>
            <a:off x="2384567" y="5822461"/>
            <a:ext cx="2187433" cy="1924462"/>
          </a:xfrm>
          <a:prstGeom prst="rect">
            <a:avLst/>
          </a:prstGeom>
        </p:spPr>
      </p:pic>
    </p:spTree>
    <p:extLst>
      <p:ext uri="{BB962C8B-B14F-4D97-AF65-F5344CB8AC3E}">
        <p14:creationId xmlns:p14="http://schemas.microsoft.com/office/powerpoint/2010/main" val="27968895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91"/>
        <p:cNvGrpSpPr/>
        <p:nvPr/>
      </p:nvGrpSpPr>
      <p:grpSpPr>
        <a:xfrm>
          <a:off x="0" y="0"/>
          <a:ext cx="0" cy="0"/>
          <a:chOff x="0" y="0"/>
          <a:chExt cx="0" cy="0"/>
        </a:xfrm>
      </p:grpSpPr>
      <p:grpSp>
        <p:nvGrpSpPr>
          <p:cNvPr id="192" name="Google Shape;192;p18"/>
          <p:cNvGrpSpPr>
            <a:grpSpLocks noGrp="1" noUngrp="1" noRot="1" noMove="1" noResize="1"/>
          </p:cNvGrpSpPr>
          <p:nvPr/>
        </p:nvGrpSpPr>
        <p:grpSpPr>
          <a:xfrm>
            <a:off x="441723" y="343785"/>
            <a:ext cx="17404683" cy="9563433"/>
            <a:chOff x="0" y="-48089"/>
            <a:chExt cx="23206244" cy="12751244"/>
          </a:xfrm>
        </p:grpSpPr>
        <p:grpSp>
          <p:nvGrpSpPr>
            <p:cNvPr id="193" name="Google Shape;193;p18"/>
            <p:cNvGrpSpPr>
              <a:grpSpLocks noGrp="1" noUngrp="1" noRot="1" noMove="1" noResize="1"/>
            </p:cNvGrpSpPr>
            <p:nvPr/>
          </p:nvGrpSpPr>
          <p:grpSpPr>
            <a:xfrm>
              <a:off x="0" y="-48089"/>
              <a:ext cx="23206244" cy="12751244"/>
              <a:chOff x="0" y="-9525"/>
              <a:chExt cx="4596479" cy="2525649"/>
            </a:xfrm>
          </p:grpSpPr>
          <p:sp>
            <p:nvSpPr>
              <p:cNvPr id="194" name="Google Shape;194;p18"/>
              <p:cNvSpPr>
                <a:spLocks noGrp="1" noRot="1" noMove="1" noResize="1" noEditPoints="1" noAdjustHandles="1" noChangeArrowheads="1" noChangeShapeType="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8"/>
              <p:cNvSpPr txBox="1">
                <a:spLocks noGrp="1" noRot="1" noMove="1" noResize="1" noEditPoints="1" noAdjustHandles="1" noChangeArrowheads="1" noChangeShapeType="1"/>
              </p:cNvSpPr>
              <p:nvPr/>
            </p:nvSpPr>
            <p:spPr>
              <a:xfrm>
                <a:off x="38100" y="-9525"/>
                <a:ext cx="4520400" cy="24876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96" name="Google Shape;196;p18"/>
            <p:cNvGrpSpPr>
              <a:grpSpLocks noGrp="1" noUngrp="1" noRot="1" noMove="1" noResize="1"/>
            </p:cNvGrpSpPr>
            <p:nvPr/>
          </p:nvGrpSpPr>
          <p:grpSpPr>
            <a:xfrm>
              <a:off x="170293" y="138695"/>
              <a:ext cx="22836227" cy="12364876"/>
              <a:chOff x="0" y="-9525"/>
              <a:chExt cx="4596479" cy="2488804"/>
            </a:xfrm>
          </p:grpSpPr>
          <p:sp>
            <p:nvSpPr>
              <p:cNvPr id="197" name="Google Shape;197;p18"/>
              <p:cNvSpPr>
                <a:spLocks noGrp="1" noRot="1" noMove="1" noResize="1" noEditPoints="1" noAdjustHandles="1" noChangeArrowheads="1" noChangeShapeType="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8"/>
              <p:cNvSpPr txBox="1">
                <a:spLocks noGrp="1" noRot="1" noMove="1" noResize="1" noEditPoints="1" noAdjustHandles="1" noChangeArrowheads="1" noChangeShapeType="1"/>
              </p:cNvSpPr>
              <p:nvPr/>
            </p:nvSpPr>
            <p:spPr>
              <a:xfrm>
                <a:off x="38100" y="-9525"/>
                <a:ext cx="4520400" cy="24507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199" name="Google Shape;199;p18"/>
          <p:cNvSpPr txBox="1"/>
          <p:nvPr/>
        </p:nvSpPr>
        <p:spPr>
          <a:xfrm>
            <a:off x="976024" y="262761"/>
            <a:ext cx="7713300" cy="1712777"/>
          </a:xfrm>
          <a:prstGeom prst="rect">
            <a:avLst/>
          </a:prstGeom>
          <a:noFill/>
          <a:ln>
            <a:noFill/>
          </a:ln>
        </p:spPr>
        <p:txBody>
          <a:bodyPr spcFirstLastPara="1" wrap="square" lIns="0" tIns="0" rIns="0" bIns="0" anchor="t" anchorCtr="0">
            <a:spAutoFit/>
          </a:bodyPr>
          <a:lstStyle/>
          <a:p>
            <a:pPr marL="0" marR="0" lvl="0" indent="0" algn="l" rtl="0">
              <a:lnSpc>
                <a:spcPct val="118999"/>
              </a:lnSpc>
              <a:spcBef>
                <a:spcPts val="0"/>
              </a:spcBef>
              <a:spcAft>
                <a:spcPts val="0"/>
              </a:spcAft>
              <a:buNone/>
            </a:pPr>
            <a:r>
              <a:rPr lang="en-US" sz="9353" dirty="0">
                <a:solidFill>
                  <a:srgbClr val="261310"/>
                </a:solidFill>
                <a:latin typeface="Arial"/>
                <a:ea typeface="Arial"/>
                <a:cs typeface="Arial"/>
                <a:sym typeface="Arial"/>
              </a:rPr>
              <a:t>Flowchart</a:t>
            </a:r>
            <a:endParaRPr dirty="0"/>
          </a:p>
        </p:txBody>
      </p:sp>
      <p:sp>
        <p:nvSpPr>
          <p:cNvPr id="206" name="Google Shape;206;p18"/>
          <p:cNvSpPr txBox="1"/>
          <p:nvPr/>
        </p:nvSpPr>
        <p:spPr>
          <a:xfrm>
            <a:off x="16664477" y="8997740"/>
            <a:ext cx="10776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a:solidFill>
                  <a:schemeClr val="dk1"/>
                </a:solidFill>
                <a:latin typeface="Calibri"/>
                <a:ea typeface="Calibri"/>
                <a:cs typeface="Calibri"/>
                <a:sym typeface="Calibri"/>
              </a:rPr>
              <a:t>1</a:t>
            </a:r>
            <a:r>
              <a:rPr lang="en-US" sz="2800" dirty="0">
                <a:solidFill>
                  <a:schemeClr val="dk1"/>
                </a:solidFill>
                <a:latin typeface="Calibri"/>
                <a:ea typeface="Calibri"/>
                <a:cs typeface="Calibri"/>
                <a:sym typeface="Calibri"/>
              </a:rPr>
              <a:t>0</a:t>
            </a:r>
            <a:endParaRPr dirty="0"/>
          </a:p>
        </p:txBody>
      </p:sp>
      <p:sp>
        <p:nvSpPr>
          <p:cNvPr id="7" name="TextBox 6">
            <a:extLst>
              <a:ext uri="{FF2B5EF4-FFF2-40B4-BE49-F238E27FC236}">
                <a16:creationId xmlns:a16="http://schemas.microsoft.com/office/drawing/2014/main" id="{E8A7B47B-7D65-AB86-9BA4-D8626C247F0C}"/>
              </a:ext>
            </a:extLst>
          </p:cNvPr>
          <p:cNvSpPr txBox="1"/>
          <p:nvPr/>
        </p:nvSpPr>
        <p:spPr>
          <a:xfrm>
            <a:off x="1137442" y="1655180"/>
            <a:ext cx="9689407" cy="646331"/>
          </a:xfrm>
          <a:prstGeom prst="rect">
            <a:avLst/>
          </a:prstGeom>
          <a:noFill/>
        </p:spPr>
        <p:txBody>
          <a:bodyPr wrap="square" rtlCol="0">
            <a:spAutoFit/>
          </a:bodyPr>
          <a:lstStyle/>
          <a:p>
            <a:r>
              <a:rPr lang="en-US" sz="3600" b="1" dirty="0"/>
              <a:t>1</a:t>
            </a:r>
            <a:r>
              <a:rPr lang="en-US" sz="3600" b="1"/>
              <a:t>. </a:t>
            </a:r>
            <a:r>
              <a:rPr lang="en-US" sz="3600" b="1" dirty="0"/>
              <a:t>Login</a:t>
            </a:r>
          </a:p>
        </p:txBody>
      </p:sp>
      <p:sp>
        <p:nvSpPr>
          <p:cNvPr id="8" name="TextBox 7">
            <a:extLst>
              <a:ext uri="{FF2B5EF4-FFF2-40B4-BE49-F238E27FC236}">
                <a16:creationId xmlns:a16="http://schemas.microsoft.com/office/drawing/2014/main" id="{C1541DEA-1C54-6CAB-17D2-C1BF241BAF7C}"/>
              </a:ext>
            </a:extLst>
          </p:cNvPr>
          <p:cNvSpPr txBox="1"/>
          <p:nvPr/>
        </p:nvSpPr>
        <p:spPr>
          <a:xfrm>
            <a:off x="1587114" y="2298703"/>
            <a:ext cx="4010569" cy="523220"/>
          </a:xfrm>
          <a:prstGeom prst="rect">
            <a:avLst/>
          </a:prstGeom>
          <a:noFill/>
        </p:spPr>
        <p:txBody>
          <a:bodyPr wrap="square" rtlCol="0">
            <a:spAutoFit/>
          </a:bodyPr>
          <a:lstStyle/>
          <a:p>
            <a:r>
              <a:rPr lang="en-US" sz="2800" b="1" dirty="0"/>
              <a:t>Client side:</a:t>
            </a:r>
          </a:p>
        </p:txBody>
      </p:sp>
      <p:pic>
        <p:nvPicPr>
          <p:cNvPr id="12" name="Picture 11">
            <a:extLst>
              <a:ext uri="{FF2B5EF4-FFF2-40B4-BE49-F238E27FC236}">
                <a16:creationId xmlns:a16="http://schemas.microsoft.com/office/drawing/2014/main" id="{E6EF2156-EABA-4E20-1672-5D7C97143F52}"/>
              </a:ext>
            </a:extLst>
          </p:cNvPr>
          <p:cNvPicPr>
            <a:picLocks noChangeAspect="1"/>
          </p:cNvPicPr>
          <p:nvPr/>
        </p:nvPicPr>
        <p:blipFill>
          <a:blip r:embed="rId3"/>
          <a:stretch>
            <a:fillRect/>
          </a:stretch>
        </p:blipFill>
        <p:spPr>
          <a:xfrm>
            <a:off x="13137821" y="2298703"/>
            <a:ext cx="3086367" cy="6477561"/>
          </a:xfrm>
          <a:prstGeom prst="rect">
            <a:avLst/>
          </a:prstGeom>
        </p:spPr>
      </p:pic>
      <p:sp>
        <p:nvSpPr>
          <p:cNvPr id="13" name="TextBox 12">
            <a:extLst>
              <a:ext uri="{FF2B5EF4-FFF2-40B4-BE49-F238E27FC236}">
                <a16:creationId xmlns:a16="http://schemas.microsoft.com/office/drawing/2014/main" id="{17428C9B-7A39-E4D4-7C4B-51EC96F57309}"/>
              </a:ext>
            </a:extLst>
          </p:cNvPr>
          <p:cNvSpPr txBox="1"/>
          <p:nvPr/>
        </p:nvSpPr>
        <p:spPr>
          <a:xfrm>
            <a:off x="2153096" y="2786482"/>
            <a:ext cx="8177644" cy="584775"/>
          </a:xfrm>
          <a:prstGeom prst="rect">
            <a:avLst/>
          </a:prstGeom>
          <a:noFill/>
        </p:spPr>
        <p:txBody>
          <a:bodyPr wrap="square">
            <a:spAutoFit/>
          </a:bodyPr>
          <a:lstStyle/>
          <a:p>
            <a:pPr algn="just"/>
            <a:r>
              <a:rPr lang="en-US" sz="1600" dirty="0"/>
              <a:t>+) After the player fill in the form and click to login button, the client will send a message which has type = LOGIN to the server and waiting for the response.</a:t>
            </a:r>
          </a:p>
        </p:txBody>
      </p:sp>
      <p:sp>
        <p:nvSpPr>
          <p:cNvPr id="14" name="TextBox 13">
            <a:extLst>
              <a:ext uri="{FF2B5EF4-FFF2-40B4-BE49-F238E27FC236}">
                <a16:creationId xmlns:a16="http://schemas.microsoft.com/office/drawing/2014/main" id="{0189492E-999E-8E67-8DBF-306D992CC189}"/>
              </a:ext>
            </a:extLst>
          </p:cNvPr>
          <p:cNvSpPr txBox="1"/>
          <p:nvPr/>
        </p:nvSpPr>
        <p:spPr>
          <a:xfrm>
            <a:off x="2153096" y="3406749"/>
            <a:ext cx="8177644" cy="1077218"/>
          </a:xfrm>
          <a:prstGeom prst="rect">
            <a:avLst/>
          </a:prstGeom>
          <a:noFill/>
        </p:spPr>
        <p:txBody>
          <a:bodyPr wrap="square">
            <a:spAutoFit/>
          </a:bodyPr>
          <a:lstStyle/>
          <a:p>
            <a:pPr algn="just"/>
            <a:r>
              <a:rPr lang="en-US" sz="1600" dirty="0"/>
              <a:t>+) When client receive a response from server which has the same type with the request, then the client will check the message. If the message is “login success”, go to the next step, else if the message is “login fail”, the application will display a message to player: “Wrong username or password” or “This account is not existed”</a:t>
            </a:r>
          </a:p>
        </p:txBody>
      </p:sp>
      <p:sp>
        <p:nvSpPr>
          <p:cNvPr id="15" name="TextBox 14">
            <a:extLst>
              <a:ext uri="{FF2B5EF4-FFF2-40B4-BE49-F238E27FC236}">
                <a16:creationId xmlns:a16="http://schemas.microsoft.com/office/drawing/2014/main" id="{6E21A112-263F-10C6-5BBE-A905F3D60B24}"/>
              </a:ext>
            </a:extLst>
          </p:cNvPr>
          <p:cNvSpPr txBox="1"/>
          <p:nvPr/>
        </p:nvSpPr>
        <p:spPr>
          <a:xfrm>
            <a:off x="1587114" y="5843101"/>
            <a:ext cx="4010569" cy="523220"/>
          </a:xfrm>
          <a:prstGeom prst="rect">
            <a:avLst/>
          </a:prstGeom>
          <a:noFill/>
        </p:spPr>
        <p:txBody>
          <a:bodyPr wrap="square" rtlCol="0">
            <a:spAutoFit/>
          </a:bodyPr>
          <a:lstStyle/>
          <a:p>
            <a:r>
              <a:rPr lang="en-US" sz="2800" b="1" dirty="0"/>
              <a:t>Server side:</a:t>
            </a:r>
          </a:p>
        </p:txBody>
      </p:sp>
      <p:sp>
        <p:nvSpPr>
          <p:cNvPr id="16" name="TextBox 15">
            <a:extLst>
              <a:ext uri="{FF2B5EF4-FFF2-40B4-BE49-F238E27FC236}">
                <a16:creationId xmlns:a16="http://schemas.microsoft.com/office/drawing/2014/main" id="{1584EFFF-6C7B-043E-2CFC-09EF9A000680}"/>
              </a:ext>
            </a:extLst>
          </p:cNvPr>
          <p:cNvSpPr txBox="1"/>
          <p:nvPr/>
        </p:nvSpPr>
        <p:spPr>
          <a:xfrm>
            <a:off x="2174316" y="6352388"/>
            <a:ext cx="8177644" cy="1077218"/>
          </a:xfrm>
          <a:prstGeom prst="rect">
            <a:avLst/>
          </a:prstGeom>
          <a:noFill/>
        </p:spPr>
        <p:txBody>
          <a:bodyPr wrap="square">
            <a:spAutoFit/>
          </a:bodyPr>
          <a:lstStyle/>
          <a:p>
            <a:pPr algn="just"/>
            <a:r>
              <a:rPr lang="en-US" sz="1600" dirty="0"/>
              <a:t>+) After the player fill in the form and click to login button, the client will send a message which has type = LOGIN to the server and waiting for the response. The server will check in the file accounts.txt about the login information. If the account is existed, then the server will send a LOGIN response to client.</a:t>
            </a:r>
          </a:p>
        </p:txBody>
      </p:sp>
      <p:sp>
        <p:nvSpPr>
          <p:cNvPr id="17" name="TextBox 16">
            <a:extLst>
              <a:ext uri="{FF2B5EF4-FFF2-40B4-BE49-F238E27FC236}">
                <a16:creationId xmlns:a16="http://schemas.microsoft.com/office/drawing/2014/main" id="{BE5BE8DE-75E3-8DB3-04AE-9440D9E8E72B}"/>
              </a:ext>
            </a:extLst>
          </p:cNvPr>
          <p:cNvSpPr txBox="1"/>
          <p:nvPr/>
        </p:nvSpPr>
        <p:spPr>
          <a:xfrm>
            <a:off x="2147111" y="4462062"/>
            <a:ext cx="8177644" cy="584775"/>
          </a:xfrm>
          <a:prstGeom prst="rect">
            <a:avLst/>
          </a:prstGeom>
          <a:noFill/>
        </p:spPr>
        <p:txBody>
          <a:bodyPr wrap="square">
            <a:spAutoFit/>
          </a:bodyPr>
          <a:lstStyle/>
          <a:p>
            <a:pPr algn="just"/>
            <a:r>
              <a:rPr lang="en-US" sz="1600" dirty="0"/>
              <a:t>+) If login successfully, the client will send a request type GETONLINEUSER to the server to take a list of online user.</a:t>
            </a:r>
          </a:p>
        </p:txBody>
      </p:sp>
      <p:sp>
        <p:nvSpPr>
          <p:cNvPr id="18" name="TextBox 17">
            <a:extLst>
              <a:ext uri="{FF2B5EF4-FFF2-40B4-BE49-F238E27FC236}">
                <a16:creationId xmlns:a16="http://schemas.microsoft.com/office/drawing/2014/main" id="{EC4AAE5F-F892-6798-3798-A6E14CBD7690}"/>
              </a:ext>
            </a:extLst>
          </p:cNvPr>
          <p:cNvSpPr txBox="1"/>
          <p:nvPr/>
        </p:nvSpPr>
        <p:spPr>
          <a:xfrm>
            <a:off x="2174316" y="5097276"/>
            <a:ext cx="8177644" cy="830997"/>
          </a:xfrm>
          <a:prstGeom prst="rect">
            <a:avLst/>
          </a:prstGeom>
          <a:noFill/>
        </p:spPr>
        <p:txBody>
          <a:bodyPr wrap="square">
            <a:spAutoFit/>
          </a:bodyPr>
          <a:lstStyle/>
          <a:p>
            <a:pPr algn="just"/>
            <a:r>
              <a:rPr lang="en-US" sz="1600" dirty="0"/>
              <a:t>+) When the server response GETONLINEUSER, it has the number of available room, if this number &gt; 0, then the client will send GETROOMLIST request to server to take a list of available room</a:t>
            </a:r>
          </a:p>
        </p:txBody>
      </p:sp>
      <p:sp>
        <p:nvSpPr>
          <p:cNvPr id="19" name="TextBox 18">
            <a:extLst>
              <a:ext uri="{FF2B5EF4-FFF2-40B4-BE49-F238E27FC236}">
                <a16:creationId xmlns:a16="http://schemas.microsoft.com/office/drawing/2014/main" id="{D24C0DD5-F79E-27CC-6A28-685FEC88287D}"/>
              </a:ext>
            </a:extLst>
          </p:cNvPr>
          <p:cNvSpPr txBox="1"/>
          <p:nvPr/>
        </p:nvSpPr>
        <p:spPr>
          <a:xfrm>
            <a:off x="2147111" y="7505145"/>
            <a:ext cx="8177644" cy="1077218"/>
          </a:xfrm>
          <a:prstGeom prst="rect">
            <a:avLst/>
          </a:prstGeom>
          <a:noFill/>
        </p:spPr>
        <p:txBody>
          <a:bodyPr wrap="square">
            <a:spAutoFit/>
          </a:bodyPr>
          <a:lstStyle/>
          <a:p>
            <a:pPr algn="just"/>
            <a:r>
              <a:rPr lang="en-US" sz="1600" dirty="0"/>
              <a:t>+) When the server receive GETONLINEUSER from client, it will check in accounts.txt file and response a list of user that has status = “online” to the client. After that, the server will send to another online clients UPDATEONLINEUSER response to update their online user list</a:t>
            </a:r>
          </a:p>
        </p:txBody>
      </p:sp>
      <p:sp>
        <p:nvSpPr>
          <p:cNvPr id="20" name="TextBox 19">
            <a:extLst>
              <a:ext uri="{FF2B5EF4-FFF2-40B4-BE49-F238E27FC236}">
                <a16:creationId xmlns:a16="http://schemas.microsoft.com/office/drawing/2014/main" id="{0981A727-2439-FC74-DAE0-BE333ACFA728}"/>
              </a:ext>
            </a:extLst>
          </p:cNvPr>
          <p:cNvSpPr txBox="1"/>
          <p:nvPr/>
        </p:nvSpPr>
        <p:spPr>
          <a:xfrm>
            <a:off x="2174316" y="8613870"/>
            <a:ext cx="8177644" cy="584775"/>
          </a:xfrm>
          <a:prstGeom prst="rect">
            <a:avLst/>
          </a:prstGeom>
          <a:noFill/>
        </p:spPr>
        <p:txBody>
          <a:bodyPr wrap="square">
            <a:spAutoFit/>
          </a:bodyPr>
          <a:lstStyle/>
          <a:p>
            <a:pPr algn="just"/>
            <a:r>
              <a:rPr lang="en-US" sz="1600" dirty="0"/>
              <a:t>+) Whenever the server receive GETROOMLIST, it will response to the client who request that a list of available room right now.</a:t>
            </a:r>
          </a:p>
        </p:txBody>
      </p:sp>
    </p:spTree>
    <p:extLst>
      <p:ext uri="{BB962C8B-B14F-4D97-AF65-F5344CB8AC3E}">
        <p14:creationId xmlns:p14="http://schemas.microsoft.com/office/powerpoint/2010/main" val="19848305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91"/>
        <p:cNvGrpSpPr/>
        <p:nvPr/>
      </p:nvGrpSpPr>
      <p:grpSpPr>
        <a:xfrm>
          <a:off x="0" y="0"/>
          <a:ext cx="0" cy="0"/>
          <a:chOff x="0" y="0"/>
          <a:chExt cx="0" cy="0"/>
        </a:xfrm>
      </p:grpSpPr>
      <p:grpSp>
        <p:nvGrpSpPr>
          <p:cNvPr id="192" name="Google Shape;192;p18"/>
          <p:cNvGrpSpPr>
            <a:grpSpLocks noGrp="1" noUngrp="1" noRot="1" noMove="1" noResize="1"/>
          </p:cNvGrpSpPr>
          <p:nvPr/>
        </p:nvGrpSpPr>
        <p:grpSpPr>
          <a:xfrm>
            <a:off x="441723" y="343785"/>
            <a:ext cx="17404683" cy="9563433"/>
            <a:chOff x="0" y="-48089"/>
            <a:chExt cx="23206244" cy="12751244"/>
          </a:xfrm>
        </p:grpSpPr>
        <p:grpSp>
          <p:nvGrpSpPr>
            <p:cNvPr id="193" name="Google Shape;193;p18"/>
            <p:cNvGrpSpPr>
              <a:grpSpLocks noGrp="1" noUngrp="1" noRot="1" noMove="1" noResize="1"/>
            </p:cNvGrpSpPr>
            <p:nvPr/>
          </p:nvGrpSpPr>
          <p:grpSpPr>
            <a:xfrm>
              <a:off x="0" y="-48089"/>
              <a:ext cx="23206244" cy="12751244"/>
              <a:chOff x="0" y="-9525"/>
              <a:chExt cx="4596479" cy="2525649"/>
            </a:xfrm>
          </p:grpSpPr>
          <p:sp>
            <p:nvSpPr>
              <p:cNvPr id="194" name="Google Shape;194;p18"/>
              <p:cNvSpPr>
                <a:spLocks noGrp="1" noRot="1" noMove="1" noResize="1" noEditPoints="1" noAdjustHandles="1" noChangeArrowheads="1" noChangeShapeType="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5" name="Google Shape;195;p18"/>
              <p:cNvSpPr txBox="1">
                <a:spLocks noGrp="1" noRot="1" noMove="1" noResize="1" noEditPoints="1" noAdjustHandles="1" noChangeArrowheads="1" noChangeShapeType="1"/>
              </p:cNvSpPr>
              <p:nvPr/>
            </p:nvSpPr>
            <p:spPr>
              <a:xfrm>
                <a:off x="38100" y="-9525"/>
                <a:ext cx="4520400" cy="24876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96" name="Google Shape;196;p18"/>
            <p:cNvGrpSpPr>
              <a:grpSpLocks noGrp="1" noUngrp="1" noRot="1" noMove="1" noResize="1"/>
            </p:cNvGrpSpPr>
            <p:nvPr/>
          </p:nvGrpSpPr>
          <p:grpSpPr>
            <a:xfrm>
              <a:off x="170293" y="138695"/>
              <a:ext cx="22836227" cy="12364876"/>
              <a:chOff x="0" y="-9525"/>
              <a:chExt cx="4596479" cy="2488804"/>
            </a:xfrm>
          </p:grpSpPr>
          <p:sp>
            <p:nvSpPr>
              <p:cNvPr id="197" name="Google Shape;197;p18"/>
              <p:cNvSpPr>
                <a:spLocks noGrp="1" noRot="1" noMove="1" noResize="1" noEditPoints="1" noAdjustHandles="1" noChangeArrowheads="1" noChangeShapeType="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8" name="Google Shape;198;p18"/>
              <p:cNvSpPr txBox="1">
                <a:spLocks noGrp="1" noRot="1" noMove="1" noResize="1" noEditPoints="1" noAdjustHandles="1" noChangeArrowheads="1" noChangeShapeType="1"/>
              </p:cNvSpPr>
              <p:nvPr/>
            </p:nvSpPr>
            <p:spPr>
              <a:xfrm>
                <a:off x="38100" y="-9525"/>
                <a:ext cx="4520400" cy="24507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99" name="Google Shape;199;p18"/>
          <p:cNvSpPr txBox="1"/>
          <p:nvPr/>
        </p:nvSpPr>
        <p:spPr>
          <a:xfrm>
            <a:off x="976024" y="262761"/>
            <a:ext cx="7713300" cy="171277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8999"/>
              </a:lnSpc>
              <a:spcBef>
                <a:spcPts val="0"/>
              </a:spcBef>
              <a:spcAft>
                <a:spcPts val="0"/>
              </a:spcAft>
              <a:buClr>
                <a:srgbClr val="000000"/>
              </a:buClr>
              <a:buSzTx/>
              <a:buFont typeface="Arial"/>
              <a:buNone/>
              <a:tabLst/>
              <a:defRPr/>
            </a:pPr>
            <a:r>
              <a:rPr kumimoji="0" lang="en-US" sz="9353" b="0" i="0" u="none" strike="noStrike" kern="0" cap="none" spc="0" normalizeH="0" baseline="0" noProof="0" dirty="0">
                <a:ln>
                  <a:noFill/>
                </a:ln>
                <a:solidFill>
                  <a:srgbClr val="261310"/>
                </a:solidFill>
                <a:effectLst/>
                <a:uLnTx/>
                <a:uFillTx/>
                <a:latin typeface="Arial"/>
                <a:ea typeface="Arial"/>
                <a:cs typeface="Arial"/>
                <a:sym typeface="Arial"/>
              </a:rPr>
              <a:t>Flowchart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6" name="Google Shape;206;p18"/>
          <p:cNvSpPr txBox="1"/>
          <p:nvPr/>
        </p:nvSpPr>
        <p:spPr>
          <a:xfrm>
            <a:off x="16664477" y="8997740"/>
            <a:ext cx="1077600"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rPr>
              <a:t>1</a:t>
            </a: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1</a:t>
            </a:r>
          </a:p>
        </p:txBody>
      </p:sp>
      <p:sp>
        <p:nvSpPr>
          <p:cNvPr id="7" name="TextBox 6">
            <a:extLst>
              <a:ext uri="{FF2B5EF4-FFF2-40B4-BE49-F238E27FC236}">
                <a16:creationId xmlns:a16="http://schemas.microsoft.com/office/drawing/2014/main" id="{E8A7B47B-7D65-AB86-9BA4-D8626C247F0C}"/>
              </a:ext>
            </a:extLst>
          </p:cNvPr>
          <p:cNvSpPr txBox="1"/>
          <p:nvPr/>
        </p:nvSpPr>
        <p:spPr>
          <a:xfrm>
            <a:off x="1137442" y="1655180"/>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b="1" dirty="0"/>
              <a:t>2</a:t>
            </a:r>
            <a:r>
              <a:rPr kumimoji="0" lang="en-US" sz="3600" b="1" i="0" u="none" strike="noStrike" kern="0" cap="none" spc="0" normalizeH="0" baseline="0" noProof="0" dirty="0">
                <a:ln>
                  <a:noFill/>
                </a:ln>
                <a:solidFill>
                  <a:srgbClr val="000000"/>
                </a:solidFill>
                <a:effectLst/>
                <a:uLnTx/>
                <a:uFillTx/>
                <a:latin typeface="Arial"/>
                <a:cs typeface="Arial"/>
                <a:sym typeface="Arial"/>
              </a:rPr>
              <a:t>. </a:t>
            </a:r>
            <a:r>
              <a:rPr lang="en-US" sz="3600" b="1" dirty="0"/>
              <a:t>Register</a:t>
            </a:r>
            <a:endParaRPr kumimoji="0" lang="en-US" sz="36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C1541DEA-1C54-6CAB-17D2-C1BF241BAF7C}"/>
              </a:ext>
            </a:extLst>
          </p:cNvPr>
          <p:cNvSpPr txBox="1"/>
          <p:nvPr/>
        </p:nvSpPr>
        <p:spPr>
          <a:xfrm>
            <a:off x="1587114" y="2298703"/>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3" name="TextBox 12">
            <a:extLst>
              <a:ext uri="{FF2B5EF4-FFF2-40B4-BE49-F238E27FC236}">
                <a16:creationId xmlns:a16="http://schemas.microsoft.com/office/drawing/2014/main" id="{17428C9B-7A39-E4D4-7C4B-51EC96F57309}"/>
              </a:ext>
            </a:extLst>
          </p:cNvPr>
          <p:cNvSpPr txBox="1"/>
          <p:nvPr/>
        </p:nvSpPr>
        <p:spPr>
          <a:xfrm>
            <a:off x="2153096" y="2786482"/>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the player fill in the form and click to </a:t>
            </a:r>
            <a:r>
              <a:rPr lang="en-US" sz="1600" dirty="0"/>
              <a:t>register</a:t>
            </a:r>
            <a:r>
              <a:rPr kumimoji="0" lang="en-US" sz="1600" b="0" i="0" u="none" strike="noStrike" kern="0" cap="none" spc="0" normalizeH="0" baseline="0" noProof="0" dirty="0">
                <a:ln>
                  <a:noFill/>
                </a:ln>
                <a:solidFill>
                  <a:srgbClr val="000000"/>
                </a:solidFill>
                <a:effectLst/>
                <a:uLnTx/>
                <a:uFillTx/>
                <a:latin typeface="Arial"/>
                <a:cs typeface="Arial"/>
                <a:sym typeface="Arial"/>
              </a:rPr>
              <a:t> button, the client will send a message which has type = REGISTER to the server and waiting for the response.</a:t>
            </a:r>
          </a:p>
        </p:txBody>
      </p:sp>
      <p:sp>
        <p:nvSpPr>
          <p:cNvPr id="15" name="TextBox 14">
            <a:extLst>
              <a:ext uri="{FF2B5EF4-FFF2-40B4-BE49-F238E27FC236}">
                <a16:creationId xmlns:a16="http://schemas.microsoft.com/office/drawing/2014/main" id="{6E21A112-263F-10C6-5BBE-A905F3D60B24}"/>
              </a:ext>
            </a:extLst>
          </p:cNvPr>
          <p:cNvSpPr txBox="1"/>
          <p:nvPr/>
        </p:nvSpPr>
        <p:spPr>
          <a:xfrm>
            <a:off x="1587114" y="4060053"/>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16" name="TextBox 15">
            <a:extLst>
              <a:ext uri="{FF2B5EF4-FFF2-40B4-BE49-F238E27FC236}">
                <a16:creationId xmlns:a16="http://schemas.microsoft.com/office/drawing/2014/main" id="{1584EFFF-6C7B-043E-2CFC-09EF9A000680}"/>
              </a:ext>
            </a:extLst>
          </p:cNvPr>
          <p:cNvSpPr txBox="1"/>
          <p:nvPr/>
        </p:nvSpPr>
        <p:spPr>
          <a:xfrm>
            <a:off x="2174316" y="4569340"/>
            <a:ext cx="8177644" cy="132343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the player fill in the form and click to </a:t>
            </a:r>
            <a:r>
              <a:rPr lang="en-US" sz="1600" dirty="0"/>
              <a:t>register</a:t>
            </a:r>
            <a:r>
              <a:rPr kumimoji="0" lang="en-US" sz="1600" b="0" i="0" u="none" strike="noStrike" kern="0" cap="none" spc="0" normalizeH="0" baseline="0" noProof="0" dirty="0">
                <a:ln>
                  <a:noFill/>
                </a:ln>
                <a:solidFill>
                  <a:srgbClr val="000000"/>
                </a:solidFill>
                <a:effectLst/>
                <a:uLnTx/>
                <a:uFillTx/>
                <a:latin typeface="Arial"/>
                <a:cs typeface="Arial"/>
                <a:sym typeface="Arial"/>
              </a:rPr>
              <a:t> button, the client will send a message which has type = </a:t>
            </a:r>
            <a:r>
              <a:rPr lang="en-US" sz="1600" dirty="0"/>
              <a:t>REGISTER</a:t>
            </a:r>
            <a:r>
              <a:rPr kumimoji="0" lang="en-US" sz="1600" b="0" i="0" u="none" strike="noStrike" kern="0" cap="none" spc="0" normalizeH="0" baseline="0" noProof="0" dirty="0">
                <a:ln>
                  <a:noFill/>
                </a:ln>
                <a:solidFill>
                  <a:srgbClr val="000000"/>
                </a:solidFill>
                <a:effectLst/>
                <a:uLnTx/>
                <a:uFillTx/>
                <a:latin typeface="Arial"/>
                <a:cs typeface="Arial"/>
                <a:sym typeface="Arial"/>
              </a:rPr>
              <a:t> to the server and waiting for the response. The server will check in the file accounts.txt about the </a:t>
            </a:r>
            <a:r>
              <a:rPr lang="en-US" sz="1600" dirty="0"/>
              <a:t>register</a:t>
            </a:r>
            <a:r>
              <a:rPr kumimoji="0" lang="en-US" sz="1600" b="0" i="0" u="none" strike="noStrike" kern="0" cap="none" spc="0" normalizeH="0" baseline="0" noProof="0" dirty="0">
                <a:ln>
                  <a:noFill/>
                </a:ln>
                <a:solidFill>
                  <a:srgbClr val="000000"/>
                </a:solidFill>
                <a:effectLst/>
                <a:uLnTx/>
                <a:uFillTx/>
                <a:latin typeface="Arial"/>
                <a:cs typeface="Arial"/>
                <a:sym typeface="Arial"/>
              </a:rPr>
              <a:t> information. If the account is existed, then the server will send a REGISTER response with message “register fail” to the client. Otherwise, the message will be “register success”</a:t>
            </a:r>
          </a:p>
        </p:txBody>
      </p:sp>
      <p:sp>
        <p:nvSpPr>
          <p:cNvPr id="17" name="TextBox 16">
            <a:extLst>
              <a:ext uri="{FF2B5EF4-FFF2-40B4-BE49-F238E27FC236}">
                <a16:creationId xmlns:a16="http://schemas.microsoft.com/office/drawing/2014/main" id="{BE5BE8DE-75E3-8DB3-04AE-9440D9E8E72B}"/>
              </a:ext>
            </a:extLst>
          </p:cNvPr>
          <p:cNvSpPr txBox="1"/>
          <p:nvPr/>
        </p:nvSpPr>
        <p:spPr>
          <a:xfrm>
            <a:off x="2147111" y="3475278"/>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If register successfully, the </a:t>
            </a:r>
            <a:r>
              <a:rPr lang="en-US" sz="1600" dirty="0"/>
              <a:t>application will display login form. Otherwise, it will display the error and the user must refill the </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859EB5D1-8C13-38BE-1229-F76E8C76A298}"/>
              </a:ext>
            </a:extLst>
          </p:cNvPr>
          <p:cNvSpPr txBox="1"/>
          <p:nvPr/>
        </p:nvSpPr>
        <p:spPr>
          <a:xfrm>
            <a:off x="1136384" y="5892779"/>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b="1" dirty="0"/>
              <a:t>3. Log out</a:t>
            </a:r>
            <a:endParaRPr kumimoji="0" lang="en-US" sz="3600" b="1"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FE6F7163-79BD-5237-05B2-A6F9665FF961}"/>
              </a:ext>
            </a:extLst>
          </p:cNvPr>
          <p:cNvSpPr txBox="1"/>
          <p:nvPr/>
        </p:nvSpPr>
        <p:spPr>
          <a:xfrm>
            <a:off x="1587114" y="6644025"/>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0" name="TextBox 9">
            <a:extLst>
              <a:ext uri="{FF2B5EF4-FFF2-40B4-BE49-F238E27FC236}">
                <a16:creationId xmlns:a16="http://schemas.microsoft.com/office/drawing/2014/main" id="{C9911D5A-765F-6B54-369D-10A2E89D8A2D}"/>
              </a:ext>
            </a:extLst>
          </p:cNvPr>
          <p:cNvSpPr txBox="1"/>
          <p:nvPr/>
        </p:nvSpPr>
        <p:spPr>
          <a:xfrm>
            <a:off x="2153096" y="7131804"/>
            <a:ext cx="8177644"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the client click to logout button, a request type LOGOUT will send to the server.</a:t>
            </a:r>
          </a:p>
        </p:txBody>
      </p:sp>
      <p:sp>
        <p:nvSpPr>
          <p:cNvPr id="11" name="TextBox 10">
            <a:extLst>
              <a:ext uri="{FF2B5EF4-FFF2-40B4-BE49-F238E27FC236}">
                <a16:creationId xmlns:a16="http://schemas.microsoft.com/office/drawing/2014/main" id="{8BCAB02C-BBA8-1C2A-2C8E-5EC945853B2D}"/>
              </a:ext>
            </a:extLst>
          </p:cNvPr>
          <p:cNvSpPr txBox="1"/>
          <p:nvPr/>
        </p:nvSpPr>
        <p:spPr>
          <a:xfrm>
            <a:off x="1587114" y="7410536"/>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21" name="TextBox 20">
            <a:extLst>
              <a:ext uri="{FF2B5EF4-FFF2-40B4-BE49-F238E27FC236}">
                <a16:creationId xmlns:a16="http://schemas.microsoft.com/office/drawing/2014/main" id="{1F981BA7-03EF-7915-599B-E269E6220698}"/>
              </a:ext>
            </a:extLst>
          </p:cNvPr>
          <p:cNvSpPr txBox="1"/>
          <p:nvPr/>
        </p:nvSpPr>
        <p:spPr>
          <a:xfrm>
            <a:off x="2147111" y="7846153"/>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receive LOGOUT request with the username of player, the server will remove the user from online player list</a:t>
            </a:r>
          </a:p>
        </p:txBody>
      </p:sp>
      <p:pic>
        <p:nvPicPr>
          <p:cNvPr id="26" name="Picture 25">
            <a:extLst>
              <a:ext uri="{FF2B5EF4-FFF2-40B4-BE49-F238E27FC236}">
                <a16:creationId xmlns:a16="http://schemas.microsoft.com/office/drawing/2014/main" id="{0189EF67-2B69-F142-AA3D-CABA0B40DC6F}"/>
              </a:ext>
            </a:extLst>
          </p:cNvPr>
          <p:cNvPicPr>
            <a:picLocks noChangeAspect="1"/>
          </p:cNvPicPr>
          <p:nvPr/>
        </p:nvPicPr>
        <p:blipFill>
          <a:blip r:embed="rId3"/>
          <a:stretch>
            <a:fillRect/>
          </a:stretch>
        </p:blipFill>
        <p:spPr>
          <a:xfrm>
            <a:off x="12442580" y="5138447"/>
            <a:ext cx="3038768" cy="4041561"/>
          </a:xfrm>
          <a:prstGeom prst="rect">
            <a:avLst/>
          </a:prstGeom>
        </p:spPr>
      </p:pic>
      <p:pic>
        <p:nvPicPr>
          <p:cNvPr id="28" name="Picture 27">
            <a:extLst>
              <a:ext uri="{FF2B5EF4-FFF2-40B4-BE49-F238E27FC236}">
                <a16:creationId xmlns:a16="http://schemas.microsoft.com/office/drawing/2014/main" id="{6CB85FB4-86C8-BC5A-0AEF-2C95E7F0C678}"/>
              </a:ext>
            </a:extLst>
          </p:cNvPr>
          <p:cNvPicPr>
            <a:picLocks noChangeAspect="1"/>
          </p:cNvPicPr>
          <p:nvPr/>
        </p:nvPicPr>
        <p:blipFill>
          <a:blip r:embed="rId4"/>
          <a:stretch>
            <a:fillRect/>
          </a:stretch>
        </p:blipFill>
        <p:spPr>
          <a:xfrm>
            <a:off x="12410222" y="636096"/>
            <a:ext cx="3071126" cy="3848433"/>
          </a:xfrm>
          <a:prstGeom prst="rect">
            <a:avLst/>
          </a:prstGeom>
        </p:spPr>
      </p:pic>
      <p:sp>
        <p:nvSpPr>
          <p:cNvPr id="29" name="TextBox 28">
            <a:extLst>
              <a:ext uri="{FF2B5EF4-FFF2-40B4-BE49-F238E27FC236}">
                <a16:creationId xmlns:a16="http://schemas.microsoft.com/office/drawing/2014/main" id="{ECBDC0C1-547A-BDF1-2841-F32DC887203C}"/>
              </a:ext>
            </a:extLst>
          </p:cNvPr>
          <p:cNvSpPr txBox="1"/>
          <p:nvPr/>
        </p:nvSpPr>
        <p:spPr>
          <a:xfrm>
            <a:off x="13281530" y="4565553"/>
            <a:ext cx="132851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t>Register</a:t>
            </a:r>
            <a:endParaRPr kumimoji="0" lang="en-US" sz="2000" b="1"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153B059E-A6E4-2C1A-D796-306E1BF29B89}"/>
              </a:ext>
            </a:extLst>
          </p:cNvPr>
          <p:cNvSpPr txBox="1"/>
          <p:nvPr/>
        </p:nvSpPr>
        <p:spPr>
          <a:xfrm>
            <a:off x="13281530" y="9180008"/>
            <a:ext cx="132851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t>Logout</a:t>
            </a:r>
            <a:endParaRPr kumimoji="0" lang="en-US" sz="20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744789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CDBD3"/>
        </a:solidFill>
        <a:effectLst/>
      </p:bgPr>
    </p:bg>
    <p:spTree>
      <p:nvGrpSpPr>
        <p:cNvPr id="1" name="Shape 191"/>
        <p:cNvGrpSpPr/>
        <p:nvPr/>
      </p:nvGrpSpPr>
      <p:grpSpPr>
        <a:xfrm>
          <a:off x="0" y="0"/>
          <a:ext cx="0" cy="0"/>
          <a:chOff x="0" y="0"/>
          <a:chExt cx="0" cy="0"/>
        </a:xfrm>
      </p:grpSpPr>
      <p:grpSp>
        <p:nvGrpSpPr>
          <p:cNvPr id="192" name="Google Shape;192;p18"/>
          <p:cNvGrpSpPr>
            <a:grpSpLocks noGrp="1" noUngrp="1" noRot="1" noMove="1" noResize="1"/>
          </p:cNvGrpSpPr>
          <p:nvPr/>
        </p:nvGrpSpPr>
        <p:grpSpPr>
          <a:xfrm>
            <a:off x="441723" y="343785"/>
            <a:ext cx="17404683" cy="9563433"/>
            <a:chOff x="0" y="-48089"/>
            <a:chExt cx="23206244" cy="12751244"/>
          </a:xfrm>
        </p:grpSpPr>
        <p:grpSp>
          <p:nvGrpSpPr>
            <p:cNvPr id="193" name="Google Shape;193;p18"/>
            <p:cNvGrpSpPr>
              <a:grpSpLocks noGrp="1" noUngrp="1" noRot="1" noMove="1" noResize="1"/>
            </p:cNvGrpSpPr>
            <p:nvPr/>
          </p:nvGrpSpPr>
          <p:grpSpPr>
            <a:xfrm>
              <a:off x="0" y="-48089"/>
              <a:ext cx="23206244" cy="12751244"/>
              <a:chOff x="0" y="-9525"/>
              <a:chExt cx="4596479" cy="2525649"/>
            </a:xfrm>
          </p:grpSpPr>
          <p:sp>
            <p:nvSpPr>
              <p:cNvPr id="194" name="Google Shape;194;p18"/>
              <p:cNvSpPr>
                <a:spLocks noGrp="1" noRot="1" noMove="1" noResize="1" noEditPoints="1" noAdjustHandles="1" noChangeArrowheads="1" noChangeShapeType="1"/>
              </p:cNvSpPr>
              <p:nvPr/>
            </p:nvSpPr>
            <p:spPr>
              <a:xfrm>
                <a:off x="0" y="0"/>
                <a:ext cx="4596479" cy="2516124"/>
              </a:xfrm>
              <a:custGeom>
                <a:avLst/>
                <a:gdLst/>
                <a:ahLst/>
                <a:cxnLst/>
                <a:rect l="l" t="t" r="r" b="b"/>
                <a:pathLst>
                  <a:path w="4596479" h="2516124" extrusionOk="0">
                    <a:moveTo>
                      <a:pt x="4517061" y="0"/>
                    </a:moveTo>
                    <a:lnTo>
                      <a:pt x="79418" y="0"/>
                    </a:lnTo>
                    <a:cubicBezTo>
                      <a:pt x="79418" y="43699"/>
                      <a:pt x="44079" y="79418"/>
                      <a:pt x="0" y="79418"/>
                    </a:cubicBezTo>
                    <a:lnTo>
                      <a:pt x="0" y="2436706"/>
                    </a:lnTo>
                    <a:cubicBezTo>
                      <a:pt x="43699" y="2436706"/>
                      <a:pt x="79418" y="2472045"/>
                      <a:pt x="79418" y="2516124"/>
                    </a:cubicBezTo>
                    <a:lnTo>
                      <a:pt x="4517061" y="2516124"/>
                    </a:lnTo>
                    <a:cubicBezTo>
                      <a:pt x="4517061" y="2472425"/>
                      <a:pt x="4552400" y="2436706"/>
                      <a:pt x="4596479" y="2436706"/>
                    </a:cubicBezTo>
                    <a:lnTo>
                      <a:pt x="4596479" y="79418"/>
                    </a:lnTo>
                    <a:cubicBezTo>
                      <a:pt x="4552780" y="79418"/>
                      <a:pt x="4517061" y="44079"/>
                      <a:pt x="4517061" y="0"/>
                    </a:cubicBezTo>
                    <a:close/>
                  </a:path>
                </a:pathLst>
              </a:custGeom>
              <a:solidFill>
                <a:srgbClr val="000000">
                  <a:alpha val="0"/>
                </a:srgbClr>
              </a:solidFill>
              <a:ln w="19050" cap="sq" cmpd="sng">
                <a:solidFill>
                  <a:srgbClr val="26131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5" name="Google Shape;195;p18"/>
              <p:cNvSpPr txBox="1">
                <a:spLocks noGrp="1" noRot="1" noMove="1" noResize="1" noEditPoints="1" noAdjustHandles="1" noChangeArrowheads="1" noChangeShapeType="1"/>
              </p:cNvSpPr>
              <p:nvPr/>
            </p:nvSpPr>
            <p:spPr>
              <a:xfrm>
                <a:off x="38100" y="-9525"/>
                <a:ext cx="4520400" cy="24876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96" name="Google Shape;196;p18"/>
            <p:cNvGrpSpPr>
              <a:grpSpLocks noGrp="1" noUngrp="1" noRot="1" noMove="1" noResize="1"/>
            </p:cNvGrpSpPr>
            <p:nvPr/>
          </p:nvGrpSpPr>
          <p:grpSpPr>
            <a:xfrm>
              <a:off x="170293" y="138695"/>
              <a:ext cx="22836227" cy="12364876"/>
              <a:chOff x="0" y="-9525"/>
              <a:chExt cx="4596479" cy="2488804"/>
            </a:xfrm>
          </p:grpSpPr>
          <p:sp>
            <p:nvSpPr>
              <p:cNvPr id="197" name="Google Shape;197;p18"/>
              <p:cNvSpPr>
                <a:spLocks noGrp="1" noRot="1" noMove="1" noResize="1" noEditPoints="1" noAdjustHandles="1" noChangeArrowheads="1" noChangeShapeType="1"/>
              </p:cNvSpPr>
              <p:nvPr/>
            </p:nvSpPr>
            <p:spPr>
              <a:xfrm>
                <a:off x="0" y="0"/>
                <a:ext cx="4596479" cy="2479279"/>
              </a:xfrm>
              <a:custGeom>
                <a:avLst/>
                <a:gdLst/>
                <a:ahLst/>
                <a:cxnLst/>
                <a:rect l="l" t="t" r="r" b="b"/>
                <a:pathLst>
                  <a:path w="4596479" h="2479279" extrusionOk="0">
                    <a:moveTo>
                      <a:pt x="4517061" y="0"/>
                    </a:moveTo>
                    <a:lnTo>
                      <a:pt x="79418" y="0"/>
                    </a:lnTo>
                    <a:cubicBezTo>
                      <a:pt x="79418" y="43699"/>
                      <a:pt x="44079" y="79418"/>
                      <a:pt x="0" y="79418"/>
                    </a:cubicBezTo>
                    <a:lnTo>
                      <a:pt x="0" y="2399861"/>
                    </a:lnTo>
                    <a:cubicBezTo>
                      <a:pt x="43699" y="2399861"/>
                      <a:pt x="79418" y="2435200"/>
                      <a:pt x="79418" y="2479279"/>
                    </a:cubicBezTo>
                    <a:lnTo>
                      <a:pt x="4517061" y="2479279"/>
                    </a:lnTo>
                    <a:cubicBezTo>
                      <a:pt x="4517061" y="2435580"/>
                      <a:pt x="4552400" y="2399861"/>
                      <a:pt x="4596479" y="2399861"/>
                    </a:cubicBezTo>
                    <a:lnTo>
                      <a:pt x="4596479" y="79418"/>
                    </a:lnTo>
                    <a:cubicBezTo>
                      <a:pt x="4552780" y="79418"/>
                      <a:pt x="4517061" y="44079"/>
                      <a:pt x="4517061" y="0"/>
                    </a:cubicBezTo>
                    <a:close/>
                  </a:path>
                </a:pathLst>
              </a:custGeom>
              <a:solidFill>
                <a:srgbClr val="F8F2E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8" name="Google Shape;198;p18"/>
              <p:cNvSpPr txBox="1">
                <a:spLocks noGrp="1" noRot="1" noMove="1" noResize="1" noEditPoints="1" noAdjustHandles="1" noChangeArrowheads="1" noChangeShapeType="1"/>
              </p:cNvSpPr>
              <p:nvPr/>
            </p:nvSpPr>
            <p:spPr>
              <a:xfrm>
                <a:off x="38100" y="-9525"/>
                <a:ext cx="4520400" cy="2450700"/>
              </a:xfrm>
              <a:prstGeom prst="rect">
                <a:avLst/>
              </a:prstGeom>
              <a:noFill/>
              <a:ln>
                <a:noFill/>
              </a:ln>
            </p:spPr>
            <p:txBody>
              <a:bodyPr spcFirstLastPara="1" wrap="square" lIns="50800" tIns="50800" rIns="50800" bIns="50800" anchor="ctr" anchorCtr="0">
                <a:noAutofit/>
              </a:bodyPr>
              <a:lstStyle/>
              <a:p>
                <a:pPr marL="0" marR="0" lvl="0" indent="0" algn="ctr" defTabSz="914400" rtl="0" eaLnBrk="1" fontAlgn="auto" latinLnBrk="0" hangingPunct="1">
                  <a:lnSpc>
                    <a:spcPct val="147722"/>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199" name="Google Shape;199;p18"/>
          <p:cNvSpPr txBox="1"/>
          <p:nvPr/>
        </p:nvSpPr>
        <p:spPr>
          <a:xfrm>
            <a:off x="976024" y="262761"/>
            <a:ext cx="7713300" cy="171277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8999"/>
              </a:lnSpc>
              <a:spcBef>
                <a:spcPts val="0"/>
              </a:spcBef>
              <a:spcAft>
                <a:spcPts val="0"/>
              </a:spcAft>
              <a:buClr>
                <a:srgbClr val="000000"/>
              </a:buClr>
              <a:buSzTx/>
              <a:buFont typeface="Arial"/>
              <a:buNone/>
              <a:tabLst/>
              <a:defRPr/>
            </a:pPr>
            <a:r>
              <a:rPr kumimoji="0" lang="en-US" sz="9353" b="0" i="0" u="none" strike="noStrike" kern="0" cap="none" spc="0" normalizeH="0" baseline="0" noProof="0" dirty="0">
                <a:ln>
                  <a:noFill/>
                </a:ln>
                <a:solidFill>
                  <a:srgbClr val="261310"/>
                </a:solidFill>
                <a:effectLst/>
                <a:uLnTx/>
                <a:uFillTx/>
                <a:latin typeface="Arial"/>
                <a:ea typeface="Arial"/>
                <a:cs typeface="Arial"/>
                <a:sym typeface="Arial"/>
              </a:rPr>
              <a:t>Flowchart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6" name="Google Shape;206;p18"/>
          <p:cNvSpPr txBox="1"/>
          <p:nvPr/>
        </p:nvSpPr>
        <p:spPr>
          <a:xfrm>
            <a:off x="16664477" y="8997740"/>
            <a:ext cx="1077600"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rPr>
              <a:t>1</a:t>
            </a:r>
            <a:r>
              <a:rPr lang="en-US" sz="2800" dirty="0">
                <a:latin typeface="Calibri"/>
                <a:ea typeface="Calibri"/>
                <a:cs typeface="Calibri"/>
                <a:sym typeface="Calibri"/>
              </a:rPr>
              <a:t>2</a:t>
            </a:r>
            <a:endPar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E8A7B47B-7D65-AB86-9BA4-D8626C247F0C}"/>
              </a:ext>
            </a:extLst>
          </p:cNvPr>
          <p:cNvSpPr txBox="1"/>
          <p:nvPr/>
        </p:nvSpPr>
        <p:spPr>
          <a:xfrm>
            <a:off x="1137442" y="1655180"/>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b="1" dirty="0"/>
              <a:t>4. Create room</a:t>
            </a:r>
            <a:endParaRPr kumimoji="0" lang="en-US" sz="36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C1541DEA-1C54-6CAB-17D2-C1BF241BAF7C}"/>
              </a:ext>
            </a:extLst>
          </p:cNvPr>
          <p:cNvSpPr txBox="1"/>
          <p:nvPr/>
        </p:nvSpPr>
        <p:spPr>
          <a:xfrm>
            <a:off x="1587114" y="2298703"/>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3" name="TextBox 12">
            <a:extLst>
              <a:ext uri="{FF2B5EF4-FFF2-40B4-BE49-F238E27FC236}">
                <a16:creationId xmlns:a16="http://schemas.microsoft.com/office/drawing/2014/main" id="{17428C9B-7A39-E4D4-7C4B-51EC96F57309}"/>
              </a:ext>
            </a:extLst>
          </p:cNvPr>
          <p:cNvSpPr txBox="1"/>
          <p:nvPr/>
        </p:nvSpPr>
        <p:spPr>
          <a:xfrm>
            <a:off x="2153096" y="2786482"/>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the player fill the room name, one CREATEROOM request will send to the server and waiting for the response.</a:t>
            </a:r>
          </a:p>
        </p:txBody>
      </p:sp>
      <p:sp>
        <p:nvSpPr>
          <p:cNvPr id="15" name="TextBox 14">
            <a:extLst>
              <a:ext uri="{FF2B5EF4-FFF2-40B4-BE49-F238E27FC236}">
                <a16:creationId xmlns:a16="http://schemas.microsoft.com/office/drawing/2014/main" id="{6E21A112-263F-10C6-5BBE-A905F3D60B24}"/>
              </a:ext>
            </a:extLst>
          </p:cNvPr>
          <p:cNvSpPr txBox="1"/>
          <p:nvPr/>
        </p:nvSpPr>
        <p:spPr>
          <a:xfrm>
            <a:off x="1587114" y="4010315"/>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16" name="TextBox 15">
            <a:extLst>
              <a:ext uri="{FF2B5EF4-FFF2-40B4-BE49-F238E27FC236}">
                <a16:creationId xmlns:a16="http://schemas.microsoft.com/office/drawing/2014/main" id="{1584EFFF-6C7B-043E-2CFC-09EF9A000680}"/>
              </a:ext>
            </a:extLst>
          </p:cNvPr>
          <p:cNvSpPr txBox="1"/>
          <p:nvPr/>
        </p:nvSpPr>
        <p:spPr>
          <a:xfrm>
            <a:off x="2158829" y="4484529"/>
            <a:ext cx="8177644"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receive the CREATEROOM request, the server will find in the list room. If the room name existed, then the message “create fail” will send with CREATEROOM response message.</a:t>
            </a:r>
          </a:p>
        </p:txBody>
      </p:sp>
      <p:sp>
        <p:nvSpPr>
          <p:cNvPr id="17" name="TextBox 16">
            <a:extLst>
              <a:ext uri="{FF2B5EF4-FFF2-40B4-BE49-F238E27FC236}">
                <a16:creationId xmlns:a16="http://schemas.microsoft.com/office/drawing/2014/main" id="{BE5BE8DE-75E3-8DB3-04AE-9440D9E8E72B}"/>
              </a:ext>
            </a:extLst>
          </p:cNvPr>
          <p:cNvSpPr txBox="1"/>
          <p:nvPr/>
        </p:nvSpPr>
        <p:spPr>
          <a:xfrm>
            <a:off x="2147111" y="3402035"/>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If create successfully, the application will display the room screen, and the user must waiting for the another player join the room and ready</a:t>
            </a:r>
          </a:p>
        </p:txBody>
      </p:sp>
      <p:sp>
        <p:nvSpPr>
          <p:cNvPr id="6" name="TextBox 5">
            <a:extLst>
              <a:ext uri="{FF2B5EF4-FFF2-40B4-BE49-F238E27FC236}">
                <a16:creationId xmlns:a16="http://schemas.microsoft.com/office/drawing/2014/main" id="{859EB5D1-8C13-38BE-1229-F76E8C76A298}"/>
              </a:ext>
            </a:extLst>
          </p:cNvPr>
          <p:cNvSpPr txBox="1"/>
          <p:nvPr/>
        </p:nvSpPr>
        <p:spPr>
          <a:xfrm>
            <a:off x="1137442" y="5300852"/>
            <a:ext cx="96894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00" b="1" dirty="0"/>
              <a:t>5</a:t>
            </a:r>
            <a:r>
              <a:rPr kumimoji="0" lang="en-US" sz="3600" b="1" i="0" u="none" strike="noStrike" kern="0" cap="none" spc="0" normalizeH="0" baseline="0" noProof="0" dirty="0">
                <a:ln>
                  <a:noFill/>
                </a:ln>
                <a:solidFill>
                  <a:srgbClr val="000000"/>
                </a:solidFill>
                <a:effectLst/>
                <a:uLnTx/>
                <a:uFillTx/>
                <a:latin typeface="Arial"/>
                <a:cs typeface="Arial"/>
                <a:sym typeface="Arial"/>
              </a:rPr>
              <a:t>. </a:t>
            </a:r>
            <a:r>
              <a:rPr lang="en-US" sz="3600" b="1" dirty="0"/>
              <a:t>Ready and Unready</a:t>
            </a:r>
            <a:endParaRPr kumimoji="0" lang="en-US" sz="3600" b="1"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FE6F7163-79BD-5237-05B2-A6F9665FF961}"/>
              </a:ext>
            </a:extLst>
          </p:cNvPr>
          <p:cNvSpPr txBox="1"/>
          <p:nvPr/>
        </p:nvSpPr>
        <p:spPr>
          <a:xfrm>
            <a:off x="1587114" y="5982675"/>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Client side:</a:t>
            </a:r>
          </a:p>
        </p:txBody>
      </p:sp>
      <p:sp>
        <p:nvSpPr>
          <p:cNvPr id="10" name="TextBox 9">
            <a:extLst>
              <a:ext uri="{FF2B5EF4-FFF2-40B4-BE49-F238E27FC236}">
                <a16:creationId xmlns:a16="http://schemas.microsoft.com/office/drawing/2014/main" id="{C9911D5A-765F-6B54-369D-10A2E89D8A2D}"/>
              </a:ext>
            </a:extLst>
          </p:cNvPr>
          <p:cNvSpPr txBox="1"/>
          <p:nvPr/>
        </p:nvSpPr>
        <p:spPr>
          <a:xfrm>
            <a:off x="2153096" y="6470454"/>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the player clicked to ready or unready button in room screen, a READY or UNREADY request will send to server.</a:t>
            </a:r>
          </a:p>
        </p:txBody>
      </p:sp>
      <p:sp>
        <p:nvSpPr>
          <p:cNvPr id="11" name="TextBox 10">
            <a:extLst>
              <a:ext uri="{FF2B5EF4-FFF2-40B4-BE49-F238E27FC236}">
                <a16:creationId xmlns:a16="http://schemas.microsoft.com/office/drawing/2014/main" id="{8BCAB02C-BBA8-1C2A-2C8E-5EC945853B2D}"/>
              </a:ext>
            </a:extLst>
          </p:cNvPr>
          <p:cNvSpPr txBox="1"/>
          <p:nvPr/>
        </p:nvSpPr>
        <p:spPr>
          <a:xfrm>
            <a:off x="1587114" y="6979993"/>
            <a:ext cx="40105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cs typeface="Arial"/>
                <a:sym typeface="Arial"/>
              </a:rPr>
              <a:t>Server side:</a:t>
            </a:r>
          </a:p>
        </p:txBody>
      </p:sp>
      <p:sp>
        <p:nvSpPr>
          <p:cNvPr id="21" name="TextBox 20">
            <a:extLst>
              <a:ext uri="{FF2B5EF4-FFF2-40B4-BE49-F238E27FC236}">
                <a16:creationId xmlns:a16="http://schemas.microsoft.com/office/drawing/2014/main" id="{1F981BA7-03EF-7915-599B-E269E6220698}"/>
              </a:ext>
            </a:extLst>
          </p:cNvPr>
          <p:cNvSpPr txBox="1"/>
          <p:nvPr/>
        </p:nvSpPr>
        <p:spPr>
          <a:xfrm>
            <a:off x="2147111" y="7415610"/>
            <a:ext cx="817764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 After the server receive READY and UNREADY request, the server will send a UPDATEROOMLIST to the client to update the room information at the client side.</a:t>
            </a:r>
          </a:p>
        </p:txBody>
      </p:sp>
    </p:spTree>
    <p:extLst>
      <p:ext uri="{BB962C8B-B14F-4D97-AF65-F5344CB8AC3E}">
        <p14:creationId xmlns:p14="http://schemas.microsoft.com/office/powerpoint/2010/main" val="194056140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C8E50D6111E346A2E6995460421F0A" ma:contentTypeVersion="5" ma:contentTypeDescription="Create a new document." ma:contentTypeScope="" ma:versionID="273b6159779c7c1b98b44204a9063cfc">
  <xsd:schema xmlns:xsd="http://www.w3.org/2001/XMLSchema" xmlns:xs="http://www.w3.org/2001/XMLSchema" xmlns:p="http://schemas.microsoft.com/office/2006/metadata/properties" xmlns:ns2="f3dcffe0-5bd2-456d-a8a7-3502f8ba5b92" xmlns:ns3="ceea661f-8a8a-47ce-998d-927830b47491" targetNamespace="http://schemas.microsoft.com/office/2006/metadata/properties" ma:root="true" ma:fieldsID="60a152f2fe757058d3e216b7665e45b4" ns2:_="" ns3:_="">
    <xsd:import namespace="f3dcffe0-5bd2-456d-a8a7-3502f8ba5b92"/>
    <xsd:import namespace="ceea661f-8a8a-47ce-998d-927830b4749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dcffe0-5bd2-456d-a8a7-3502f8ba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ea661f-8a8a-47ce-998d-927830b4749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18E40-86D7-4369-AFFA-059422F27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dcffe0-5bd2-456d-a8a7-3502f8ba5b92"/>
    <ds:schemaRef ds:uri="ceea661f-8a8a-47ce-998d-927830b474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55C1F2-9803-4F39-AB5E-CD9B0C9333B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DBFDFBF-A92A-4AF5-ADFF-BCC93E330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273</TotalTime>
  <Words>1443</Words>
  <Application>Microsoft Office PowerPoint</Application>
  <PresentationFormat>Custom</PresentationFormat>
  <Paragraphs>133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Vu Minh Dung 20205179</cp:lastModifiedBy>
  <cp:revision>12</cp:revision>
  <dcterms:modified xsi:type="dcterms:W3CDTF">2024-01-05T07:38:34Z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0x01010096C8E50D6111E346A2E6995460421F0A</vt:lpwstr>
  </property>
</Properties>
</file>