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Nunito" panose="020B0604020202020204" charset="0"/>
      <p:regular r:id="rId32"/>
      <p:bold r:id="rId33"/>
      <p:italic r:id="rId34"/>
      <p:boldItalic r:id="rId35"/>
    </p:embeddedFont>
    <p:embeddedFont>
      <p:font typeface="Times" panose="020206030504050203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WpUJ6+cmUs6UTsz/YUofCqsye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86EA4A-8F21-4D1C-AE0A-716D73AF9309}">
  <a:tblStyle styleId="{5486EA4A-8F21-4D1C-AE0A-716D73AF93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2" name="Google Shape;6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85c4462214_4_2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285c4462214_4_2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285c4462214_4_28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85c4462214_4_3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285c4462214_4_3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285c4462214_4_3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85c4462214_4_3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285c4462214_4_3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285c4462214_4_3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5c4462214_4_3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285c4462214_4_3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285c4462214_4_3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85c4462214_4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285c4462214_4_2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g285c4462214_4_2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85c4462214_4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285c4462214_4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g285c4462214_4_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85c4462214_4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85c4462214_4_1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285c4462214_4_1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85c4462214_4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285c4462214_4_1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g285c4462214_4_1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85c4462214_4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g285c4462214_4_1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g285c4462214_4_1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85c4462214_4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285c4462214_4_1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285c4462214_4_1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85c4462214_4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g285c4462214_4_1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g285c4462214_4_1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85c4462214_4_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g285c4462214_4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g285c4462214_4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85c4462214_4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g285c4462214_4_1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g285c4462214_4_1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85c4462214_4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g285c4462214_4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285c4462214_4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85c4462214_4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285c4462214_4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g285c4462214_4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85c4462214_4_3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285c4462214_4_3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285c4462214_4_3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85c4462214_4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285c4462214_4_2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285c4462214_4_2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85c4462214_4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285c4462214_4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285c4462214_4_2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5c4462214_4_2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285c4462214_4_2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285c4462214_4_2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5c4462214_4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285c4462214_4_2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285c4462214_4_2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85c4462214_4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85c4462214_4_2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285c4462214_4_2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标题幻灯片">
  <p:cSld name="1_标题幻灯片">
    <p:bg>
      <p:bgPr>
        <a:solidFill>
          <a:schemeClr val="lt1"/>
        </a:solidFill>
        <a:effectLst/>
      </p:bgPr>
    </p:bg>
    <p:spTree>
      <p:nvGrpSpPr>
        <p:cNvPr id="1" name="Shape 17"/>
        <p:cNvGrpSpPr/>
        <p:nvPr/>
      </p:nvGrpSpPr>
      <p:grpSpPr>
        <a:xfrm>
          <a:off x="0" y="0"/>
          <a:ext cx="0" cy="0"/>
          <a:chOff x="0" y="0"/>
          <a:chExt cx="0" cy="0"/>
        </a:xfrm>
      </p:grpSpPr>
      <p:sp>
        <p:nvSpPr>
          <p:cNvPr id="18" name="Google Shape;18;p21"/>
          <p:cNvSpPr txBox="1">
            <a:spLocks noGrp="1"/>
          </p:cNvSpPr>
          <p:nvPr>
            <p:ph type="subTitle" idx="1"/>
          </p:nvPr>
        </p:nvSpPr>
        <p:spPr>
          <a:xfrm>
            <a:off x="6178560" y="2980510"/>
            <a:ext cx="5341928" cy="558799"/>
          </a:xfrm>
          <a:prstGeom prst="rect">
            <a:avLst/>
          </a:prstGeom>
          <a:noFill/>
          <a:ln>
            <a:noFill/>
          </a:ln>
        </p:spPr>
        <p:txBody>
          <a:bodyPr spcFirstLastPara="1" wrap="square" lIns="0" tIns="45700" rIns="0" bIns="45700" anchor="t" anchorCtr="0">
            <a:normAutofit/>
          </a:bodyPr>
          <a:lstStyle>
            <a:lvl1pPr lvl="0" algn="l">
              <a:lnSpc>
                <a:spcPct val="90000"/>
              </a:lnSpc>
              <a:spcBef>
                <a:spcPts val="1000"/>
              </a:spcBef>
              <a:spcAft>
                <a:spcPts val="0"/>
              </a:spcAft>
              <a:buClr>
                <a:schemeClr val="dk1"/>
              </a:buClr>
              <a:buSzPts val="1600"/>
              <a:buNone/>
              <a:defRPr sz="16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1"/>
          <p:cNvSpPr txBox="1">
            <a:spLocks noGrp="1"/>
          </p:cNvSpPr>
          <p:nvPr>
            <p:ph type="ctrTitle"/>
          </p:nvPr>
        </p:nvSpPr>
        <p:spPr>
          <a:xfrm>
            <a:off x="6178560" y="1914549"/>
            <a:ext cx="5341928" cy="1035317"/>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21"/>
          <p:cNvSpPr txBox="1">
            <a:spLocks noGrp="1"/>
          </p:cNvSpPr>
          <p:nvPr>
            <p:ph type="body" idx="2"/>
          </p:nvPr>
        </p:nvSpPr>
        <p:spPr>
          <a:xfrm>
            <a:off x="6178560" y="4365956"/>
            <a:ext cx="5341928" cy="371475"/>
          </a:xfrm>
          <a:prstGeom prst="rect">
            <a:avLst/>
          </a:prstGeom>
          <a:noFill/>
          <a:ln>
            <a:noFill/>
          </a:ln>
        </p:spPr>
        <p:txBody>
          <a:bodyPr spcFirstLastPara="1" wrap="square" lIns="0" tIns="45700" rIns="0" bIns="45700" anchor="ctr" anchorCtr="0">
            <a:normAutofit/>
          </a:bodyPr>
          <a:lstStyle>
            <a:lvl1pPr marL="457200" lvl="0" indent="-295275" algn="l">
              <a:lnSpc>
                <a:spcPct val="90000"/>
              </a:lnSpc>
              <a:spcBef>
                <a:spcPts val="1000"/>
              </a:spcBef>
              <a:spcAft>
                <a:spcPts val="0"/>
              </a:spcAft>
              <a:buClr>
                <a:schemeClr val="dk1"/>
              </a:buClr>
              <a:buSzPts val="1050"/>
              <a:buFont typeface="Noto Sans Symbols"/>
              <a:buChar char="■"/>
              <a:defRPr sz="1050"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600"/>
              <a:buNone/>
              <a:defRPr/>
            </a:lvl3pPr>
            <a:lvl4pPr marL="1828800" lvl="3" indent="-228600" algn="l">
              <a:lnSpc>
                <a:spcPct val="90000"/>
              </a:lnSpc>
              <a:spcBef>
                <a:spcPts val="500"/>
              </a:spcBef>
              <a:spcAft>
                <a:spcPts val="0"/>
              </a:spcAft>
              <a:buClr>
                <a:schemeClr val="dk1"/>
              </a:buClr>
              <a:buSzPts val="1400"/>
              <a:buNone/>
              <a:defRPr/>
            </a:lvl4pPr>
            <a:lvl5pPr marL="2286000" lvl="4" indent="-228600" algn="l">
              <a:lnSpc>
                <a:spcPct val="90000"/>
              </a:lnSpc>
              <a:spcBef>
                <a:spcPts val="500"/>
              </a:spcBef>
              <a:spcAft>
                <a:spcPts val="0"/>
              </a:spcAft>
              <a:buClr>
                <a:schemeClr val="dk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1"/>
          <p:cNvSpPr txBox="1">
            <a:spLocks noGrp="1"/>
          </p:cNvSpPr>
          <p:nvPr>
            <p:ph type="body" idx="3"/>
          </p:nvPr>
        </p:nvSpPr>
        <p:spPr>
          <a:xfrm>
            <a:off x="6178560" y="4737431"/>
            <a:ext cx="5341928" cy="371475"/>
          </a:xfrm>
          <a:prstGeom prst="rect">
            <a:avLst/>
          </a:prstGeom>
          <a:noFill/>
          <a:ln>
            <a:noFill/>
          </a:ln>
        </p:spPr>
        <p:txBody>
          <a:bodyPr spcFirstLastPara="1" wrap="square" lIns="0" tIns="45700" rIns="0" bIns="45700" anchor="ctr" anchorCtr="0">
            <a:normAutofit/>
          </a:bodyPr>
          <a:lstStyle>
            <a:lvl1pPr marL="457200" lvl="0" indent="-295275" algn="l">
              <a:lnSpc>
                <a:spcPct val="90000"/>
              </a:lnSpc>
              <a:spcBef>
                <a:spcPts val="1000"/>
              </a:spcBef>
              <a:spcAft>
                <a:spcPts val="0"/>
              </a:spcAft>
              <a:buClr>
                <a:schemeClr val="dk1"/>
              </a:buClr>
              <a:buSzPts val="1050"/>
              <a:buFont typeface="Noto Sans Symbols"/>
              <a:buChar char="■"/>
              <a:defRPr sz="1050"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600"/>
              <a:buNone/>
              <a:defRPr/>
            </a:lvl3pPr>
            <a:lvl4pPr marL="1828800" lvl="3" indent="-228600" algn="l">
              <a:lnSpc>
                <a:spcPct val="90000"/>
              </a:lnSpc>
              <a:spcBef>
                <a:spcPts val="500"/>
              </a:spcBef>
              <a:spcAft>
                <a:spcPts val="0"/>
              </a:spcAft>
              <a:buClr>
                <a:schemeClr val="dk1"/>
              </a:buClr>
              <a:buSzPts val="1400"/>
              <a:buNone/>
              <a:defRPr/>
            </a:lvl4pPr>
            <a:lvl5pPr marL="2286000" lvl="4" indent="-228600" algn="l">
              <a:lnSpc>
                <a:spcPct val="90000"/>
              </a:lnSpc>
              <a:spcBef>
                <a:spcPts val="500"/>
              </a:spcBef>
              <a:spcAft>
                <a:spcPts val="0"/>
              </a:spcAft>
              <a:buClr>
                <a:schemeClr val="dk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1"/>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23"/>
        <p:cNvGrpSpPr/>
        <p:nvPr/>
      </p:nvGrpSpPr>
      <p:grpSpPr>
        <a:xfrm>
          <a:off x="0" y="0"/>
          <a:ext cx="0" cy="0"/>
          <a:chOff x="0" y="0"/>
          <a:chExt cx="0" cy="0"/>
        </a:xfrm>
      </p:grpSpPr>
      <p:sp>
        <p:nvSpPr>
          <p:cNvPr id="24" name="Google Shape;24;p22"/>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p:cSld name="节标题">
    <p:spTree>
      <p:nvGrpSpPr>
        <p:cNvPr id="1" name="Shape 25"/>
        <p:cNvGrpSpPr/>
        <p:nvPr/>
      </p:nvGrpSpPr>
      <p:grpSpPr>
        <a:xfrm>
          <a:off x="0" y="0"/>
          <a:ext cx="0" cy="0"/>
          <a:chOff x="0" y="0"/>
          <a:chExt cx="0" cy="0"/>
        </a:xfrm>
      </p:grpSpPr>
      <p:sp>
        <p:nvSpPr>
          <p:cNvPr id="26" name="Google Shape;26;p23"/>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23"/>
          <p:cNvSpPr txBox="1">
            <a:spLocks noGrp="1"/>
          </p:cNvSpPr>
          <p:nvPr>
            <p:ph type="title"/>
          </p:nvPr>
        </p:nvSpPr>
        <p:spPr>
          <a:xfrm>
            <a:off x="2562044" y="2176961"/>
            <a:ext cx="8958443" cy="804151"/>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2562044" y="3024112"/>
            <a:ext cx="8958443" cy="1082874"/>
          </a:xfrm>
          <a:prstGeom prst="rect">
            <a:avLst/>
          </a:prstGeom>
          <a:noFill/>
          <a:ln>
            <a:noFill/>
          </a:ln>
        </p:spPr>
        <p:txBody>
          <a:bodyPr spcFirstLastPara="1" wrap="square" lIns="0" tIns="45700" rIns="0" bIns="45700" anchor="t" anchorCtr="0">
            <a:normAutofit/>
          </a:bodyPr>
          <a:lstStyle>
            <a:lvl1pPr marL="457200" lvl="0" indent="-228600" algn="l">
              <a:lnSpc>
                <a:spcPct val="150000"/>
              </a:lnSpc>
              <a:spcBef>
                <a:spcPts val="0"/>
              </a:spcBef>
              <a:spcAft>
                <a:spcPts val="0"/>
              </a:spcAft>
              <a:buClr>
                <a:schemeClr val="dk1"/>
              </a:buClr>
              <a:buSzPts val="1200"/>
              <a:buNone/>
              <a:defRPr sz="12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31" name="Google Shape;31;p23"/>
          <p:cNvCxnSpPr/>
          <p:nvPr/>
        </p:nvCxnSpPr>
        <p:spPr>
          <a:xfrm>
            <a:off x="2562046" y="3023418"/>
            <a:ext cx="8958442" cy="0"/>
          </a:xfrm>
          <a:prstGeom prst="straightConnector1">
            <a:avLst/>
          </a:prstGeom>
          <a:noFill/>
          <a:ln w="9525" cap="flat" cmpd="sng">
            <a:solidFill>
              <a:srgbClr val="7F7F7F"/>
            </a:solidFill>
            <a:prstDash val="solid"/>
            <a:miter lim="800000"/>
            <a:headEnd type="none" w="sm" len="sm"/>
            <a:tailEnd type="none" w="sm" len="sm"/>
          </a:ln>
        </p:spPr>
      </p:cxnSp>
      <p:grpSp>
        <p:nvGrpSpPr>
          <p:cNvPr id="32" name="Google Shape;32;p23"/>
          <p:cNvGrpSpPr/>
          <p:nvPr/>
        </p:nvGrpSpPr>
        <p:grpSpPr>
          <a:xfrm>
            <a:off x="-1" y="-1"/>
            <a:ext cx="3581401" cy="6867156"/>
            <a:chOff x="0" y="-1"/>
            <a:chExt cx="7563966" cy="6867156"/>
          </a:xfrm>
        </p:grpSpPr>
        <p:sp>
          <p:nvSpPr>
            <p:cNvPr id="33" name="Google Shape;33;p23"/>
            <p:cNvSpPr/>
            <p:nvPr/>
          </p:nvSpPr>
          <p:spPr>
            <a:xfrm>
              <a:off x="0" y="0"/>
              <a:ext cx="6858000" cy="6858000"/>
            </a:xfrm>
            <a:prstGeom prst="rtTriangl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23"/>
            <p:cNvSpPr/>
            <p:nvPr/>
          </p:nvSpPr>
          <p:spPr>
            <a:xfrm>
              <a:off x="1584405" y="1712362"/>
              <a:ext cx="5979561" cy="5154793"/>
            </a:xfrm>
            <a:prstGeom prst="triangle">
              <a:avLst>
                <a:gd name="adj" fmla="val 14176"/>
              </a:avLst>
            </a:prstGeom>
            <a:solidFill>
              <a:schemeClr val="dk1">
                <a:alpha val="3764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23"/>
            <p:cNvSpPr/>
            <p:nvPr/>
          </p:nvSpPr>
          <p:spPr>
            <a:xfrm rot="10800000">
              <a:off x="6677" y="-1"/>
              <a:ext cx="3972684" cy="3424727"/>
            </a:xfrm>
            <a:prstGeom prst="triangle">
              <a:avLst>
                <a:gd name="adj" fmla="val 14176"/>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36"/>
        <p:cNvGrpSpPr/>
        <p:nvPr/>
      </p:nvGrpSpPr>
      <p:grpSpPr>
        <a:xfrm>
          <a:off x="0" y="0"/>
          <a:ext cx="0" cy="0"/>
          <a:chOff x="0" y="0"/>
          <a:chExt cx="0" cy="0"/>
        </a:xfrm>
      </p:grpSpPr>
      <p:sp>
        <p:nvSpPr>
          <p:cNvPr id="37" name="Google Shape;37;p24"/>
          <p:cNvSpPr txBox="1">
            <a:spLocks noGrp="1"/>
          </p:cNvSpPr>
          <p:nvPr>
            <p:ph type="body" idx="1"/>
          </p:nvPr>
        </p:nvSpPr>
        <p:spPr>
          <a:xfrm>
            <a:off x="669924" y="1123950"/>
            <a:ext cx="10850563" cy="50196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4"/>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4"/>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4"/>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p:cSld name="仅标题">
    <p:spTree>
      <p:nvGrpSpPr>
        <p:cNvPr id="1" name="Shape 42"/>
        <p:cNvGrpSpPr/>
        <p:nvPr/>
      </p:nvGrpSpPr>
      <p:grpSpPr>
        <a:xfrm>
          <a:off x="0" y="0"/>
          <a:ext cx="0" cy="0"/>
          <a:chOff x="0" y="0"/>
          <a:chExt cx="0" cy="0"/>
        </a:xfrm>
      </p:grpSpPr>
      <p:sp>
        <p:nvSpPr>
          <p:cNvPr id="43" name="Google Shape;43;p25"/>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25"/>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末尾幻灯片">
  <p:cSld name="末尾幻灯片">
    <p:spTree>
      <p:nvGrpSpPr>
        <p:cNvPr id="1" name="Shape 47"/>
        <p:cNvGrpSpPr/>
        <p:nvPr/>
      </p:nvGrpSpPr>
      <p:grpSpPr>
        <a:xfrm>
          <a:off x="0" y="0"/>
          <a:ext cx="0" cy="0"/>
          <a:chOff x="0" y="0"/>
          <a:chExt cx="0" cy="0"/>
        </a:xfrm>
      </p:grpSpPr>
      <p:sp>
        <p:nvSpPr>
          <p:cNvPr id="48" name="Google Shape;48;p26"/>
          <p:cNvSpPr txBox="1">
            <a:spLocks noGrp="1"/>
          </p:cNvSpPr>
          <p:nvPr>
            <p:ph type="ctrTitle"/>
          </p:nvPr>
        </p:nvSpPr>
        <p:spPr>
          <a:xfrm>
            <a:off x="669925" y="2156604"/>
            <a:ext cx="4482645" cy="973538"/>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9" name="Google Shape;49;p26"/>
          <p:cNvSpPr txBox="1">
            <a:spLocks noGrp="1"/>
          </p:cNvSpPr>
          <p:nvPr>
            <p:ph type="body" idx="1"/>
          </p:nvPr>
        </p:nvSpPr>
        <p:spPr>
          <a:xfrm>
            <a:off x="669925" y="3407645"/>
            <a:ext cx="4482645" cy="310871"/>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1000"/>
              </a:spcBef>
              <a:spcAft>
                <a:spcPts val="0"/>
              </a:spcAft>
              <a:buClr>
                <a:schemeClr val="dk1"/>
              </a:buClr>
              <a:buSzPts val="1400"/>
              <a:buNone/>
              <a:defRPr sz="1400">
                <a:solidFill>
                  <a:schemeClr val="dk1"/>
                </a:solidFill>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body" idx="2"/>
          </p:nvPr>
        </p:nvSpPr>
        <p:spPr>
          <a:xfrm>
            <a:off x="669925" y="3723279"/>
            <a:ext cx="4482645" cy="310871"/>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000"/>
              </a:spcBef>
              <a:spcAft>
                <a:spcPts val="0"/>
              </a:spcAft>
              <a:buClr>
                <a:schemeClr val="dk1"/>
              </a:buClr>
              <a:buSzPts val="1400"/>
              <a:buNone/>
              <a:defRPr sz="1400">
                <a:solidFill>
                  <a:schemeClr val="dk1"/>
                </a:solidFill>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1" name="Google Shape;51;p26"/>
          <p:cNvCxnSpPr/>
          <p:nvPr/>
        </p:nvCxnSpPr>
        <p:spPr>
          <a:xfrm>
            <a:off x="669925" y="2048772"/>
            <a:ext cx="5313362" cy="0"/>
          </a:xfrm>
          <a:prstGeom prst="straightConnector1">
            <a:avLst/>
          </a:prstGeom>
          <a:noFill/>
          <a:ln w="9525" cap="flat" cmpd="sng">
            <a:solidFill>
              <a:srgbClr val="A5A5A5"/>
            </a:solidFill>
            <a:prstDash val="solid"/>
            <a:miter lim="800000"/>
            <a:headEnd type="none" w="sm" len="sm"/>
            <a:tailEnd type="none" w="sm" len="sm"/>
          </a:ln>
        </p:spPr>
      </p:cxnSp>
      <p:cxnSp>
        <p:nvCxnSpPr>
          <p:cNvPr id="52" name="Google Shape;52;p26"/>
          <p:cNvCxnSpPr/>
          <p:nvPr/>
        </p:nvCxnSpPr>
        <p:spPr>
          <a:xfrm>
            <a:off x="669925" y="4034150"/>
            <a:ext cx="3800475" cy="0"/>
          </a:xfrm>
          <a:prstGeom prst="straightConnector1">
            <a:avLst/>
          </a:prstGeom>
          <a:noFill/>
          <a:ln w="9525" cap="flat" cmpd="sng">
            <a:solidFill>
              <a:srgbClr val="A5A5A5"/>
            </a:solidFill>
            <a:prstDash val="solid"/>
            <a:miter lim="800000"/>
            <a:headEnd type="none" w="sm" len="sm"/>
            <a:tailEnd type="none" w="sm" len="sm"/>
          </a:ln>
        </p:spPr>
      </p:cxnSp>
      <p:sp>
        <p:nvSpPr>
          <p:cNvPr id="53" name="Google Shape;53;p26"/>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仅标题" type="titleOnly">
  <p:cSld name="TITLE_ONLY">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 name="Google Shape;56;p27"/>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body" idx="1"/>
          </p:nvPr>
        </p:nvSpPr>
        <p:spPr>
          <a:xfrm>
            <a:off x="669924" y="1123950"/>
            <a:ext cx="10850563" cy="5019675"/>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 name="Google Shape;11;p20"/>
          <p:cNvSpPr txBox="1">
            <a:spLocks noGrp="1"/>
          </p:cNvSpPr>
          <p:nvPr>
            <p:ph type="dt" idx="10"/>
          </p:nvPr>
        </p:nvSpPr>
        <p:spPr>
          <a:xfrm>
            <a:off x="5401732" y="6515100"/>
            <a:ext cx="1388536" cy="206381"/>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20"/>
          <p:cNvSpPr txBox="1">
            <a:spLocks noGrp="1"/>
          </p:cNvSpPr>
          <p:nvPr>
            <p:ph type="ftr" idx="11"/>
          </p:nvPr>
        </p:nvSpPr>
        <p:spPr>
          <a:xfrm>
            <a:off x="669924" y="6515100"/>
            <a:ext cx="4140201" cy="20638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sldNum" idx="12"/>
          </p:nvPr>
        </p:nvSpPr>
        <p:spPr>
          <a:xfrm>
            <a:off x="8610599" y="6515100"/>
            <a:ext cx="2909888" cy="20638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20"/>
          <p:cNvCxnSpPr/>
          <p:nvPr/>
        </p:nvCxnSpPr>
        <p:spPr>
          <a:xfrm>
            <a:off x="669924" y="6240463"/>
            <a:ext cx="10850564" cy="0"/>
          </a:xfrm>
          <a:prstGeom prst="straightConnector1">
            <a:avLst/>
          </a:prstGeom>
          <a:noFill/>
          <a:ln w="9525" cap="flat" cmpd="sng">
            <a:solidFill>
              <a:srgbClr val="7F7F7F"/>
            </a:solidFill>
            <a:prstDash val="solid"/>
            <a:miter lim="800000"/>
            <a:headEnd type="none" w="sm" len="sm"/>
            <a:tailEnd type="none" w="sm" len="sm"/>
          </a:ln>
        </p:spPr>
      </p:cxnSp>
      <p:sp>
        <p:nvSpPr>
          <p:cNvPr id="15" name="Google Shape;15;p20"/>
          <p:cNvSpPr txBox="1"/>
          <p:nvPr/>
        </p:nvSpPr>
        <p:spPr>
          <a:xfrm>
            <a:off x="1016268" y="314937"/>
            <a:ext cx="223651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输入标题输入标题</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6" name="Google Shape;16;p20"/>
          <p:cNvSpPr/>
          <p:nvPr/>
        </p:nvSpPr>
        <p:spPr>
          <a:xfrm rot="-2206235">
            <a:off x="-272527" y="-75570"/>
            <a:ext cx="1117600" cy="943429"/>
          </a:xfrm>
          <a:prstGeom prst="triangle">
            <a:avLst>
              <a:gd name="adj" fmla="val 50000"/>
            </a:avLst>
          </a:prstGeom>
          <a:solidFill>
            <a:srgbClr val="FF8D47"/>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p:nvPr/>
        </p:nvSpPr>
        <p:spPr>
          <a:xfrm>
            <a:off x="0" y="6555783"/>
            <a:ext cx="12192000" cy="302217"/>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65" name="Google Shape;65;p1"/>
          <p:cNvPicPr preferRelativeResize="0"/>
          <p:nvPr/>
        </p:nvPicPr>
        <p:blipFill rotWithShape="1">
          <a:blip r:embed="rId3">
            <a:alphaModFix/>
          </a:blip>
          <a:srcRect/>
          <a:stretch/>
        </p:blipFill>
        <p:spPr>
          <a:xfrm>
            <a:off x="0" y="1635662"/>
            <a:ext cx="12192000" cy="3409825"/>
          </a:xfrm>
          <a:prstGeom prst="rect">
            <a:avLst/>
          </a:prstGeom>
          <a:noFill/>
          <a:ln>
            <a:noFill/>
          </a:ln>
        </p:spPr>
      </p:pic>
      <p:sp>
        <p:nvSpPr>
          <p:cNvPr id="66" name="Google Shape;66;p1"/>
          <p:cNvSpPr/>
          <p:nvPr/>
        </p:nvSpPr>
        <p:spPr>
          <a:xfrm rot="-3102435">
            <a:off x="477367" y="1624578"/>
            <a:ext cx="802801" cy="802801"/>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 name="Google Shape;67;p1"/>
          <p:cNvSpPr/>
          <p:nvPr/>
        </p:nvSpPr>
        <p:spPr>
          <a:xfrm rot="-3102435">
            <a:off x="1456681" y="188700"/>
            <a:ext cx="598330" cy="598330"/>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8" name="Google Shape;68;p1"/>
          <p:cNvSpPr/>
          <p:nvPr/>
        </p:nvSpPr>
        <p:spPr>
          <a:xfrm rot="-3102435">
            <a:off x="1876869" y="1265708"/>
            <a:ext cx="598330" cy="598330"/>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1"/>
          <p:cNvSpPr/>
          <p:nvPr/>
        </p:nvSpPr>
        <p:spPr>
          <a:xfrm rot="-3102435">
            <a:off x="580818" y="805065"/>
            <a:ext cx="1314264" cy="1314264"/>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0" name="Google Shape;70;p1"/>
          <p:cNvSpPr/>
          <p:nvPr/>
        </p:nvSpPr>
        <p:spPr>
          <a:xfrm rot="-3101673">
            <a:off x="10426414" y="5438544"/>
            <a:ext cx="696939" cy="724302"/>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 name="Google Shape;71;p1"/>
          <p:cNvSpPr/>
          <p:nvPr/>
        </p:nvSpPr>
        <p:spPr>
          <a:xfrm rot="-3101783">
            <a:off x="10563765" y="5581423"/>
            <a:ext cx="422052" cy="438497"/>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 name="Google Shape;72;p1"/>
          <p:cNvSpPr/>
          <p:nvPr/>
        </p:nvSpPr>
        <p:spPr>
          <a:xfrm rot="-3102435">
            <a:off x="6873729" y="4348795"/>
            <a:ext cx="422084" cy="438593"/>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3" name="Google Shape;73;p1"/>
          <p:cNvSpPr/>
          <p:nvPr/>
        </p:nvSpPr>
        <p:spPr>
          <a:xfrm rot="-3102435">
            <a:off x="11371484" y="1776801"/>
            <a:ext cx="701036" cy="69497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4" name="Google Shape;74;p1"/>
          <p:cNvSpPr/>
          <p:nvPr/>
        </p:nvSpPr>
        <p:spPr>
          <a:xfrm rot="-3102435">
            <a:off x="1734495" y="4260797"/>
            <a:ext cx="594248" cy="606987"/>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5" name="Google Shape;75;p1"/>
          <p:cNvSpPr/>
          <p:nvPr/>
        </p:nvSpPr>
        <p:spPr>
          <a:xfrm>
            <a:off x="422300" y="2691878"/>
            <a:ext cx="11337600" cy="1808100"/>
          </a:xfrm>
          <a:prstGeom prst="roundRect">
            <a:avLst>
              <a:gd name="adj" fmla="val 16667"/>
            </a:avLst>
          </a:prstGeom>
          <a:solidFill>
            <a:srgbClr val="FDE7C9"/>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 name="Google Shape;76;p1"/>
          <p:cNvSpPr/>
          <p:nvPr/>
        </p:nvSpPr>
        <p:spPr>
          <a:xfrm>
            <a:off x="2997750" y="2844300"/>
            <a:ext cx="62292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4800" b="1" i="0" u="none" strike="noStrike" cap="none">
                <a:solidFill>
                  <a:srgbClr val="000000"/>
                </a:solidFill>
                <a:latin typeface="Times New Roman"/>
                <a:ea typeface="Times New Roman"/>
                <a:cs typeface="Times New Roman"/>
                <a:sym typeface="Times New Roman"/>
              </a:rPr>
              <a:t>ĐỒ ÁN TỐT NGHIỆP</a:t>
            </a:r>
            <a:endParaRPr sz="4800" b="1" i="0" u="none" strike="noStrike" cap="none">
              <a:solidFill>
                <a:srgbClr val="000000"/>
              </a:solidFill>
              <a:latin typeface="Times New Roman"/>
              <a:ea typeface="Times New Roman"/>
              <a:cs typeface="Times New Roman"/>
              <a:sym typeface="Times New Roman"/>
            </a:endParaRPr>
          </a:p>
        </p:txBody>
      </p:sp>
      <p:sp>
        <p:nvSpPr>
          <p:cNvPr id="77" name="Google Shape;77;p1"/>
          <p:cNvSpPr/>
          <p:nvPr/>
        </p:nvSpPr>
        <p:spPr>
          <a:xfrm>
            <a:off x="543575" y="3555425"/>
            <a:ext cx="112179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3200" b="1" i="1">
                <a:latin typeface="Times New Roman"/>
                <a:ea typeface="Times New Roman"/>
                <a:cs typeface="Times New Roman"/>
                <a:sym typeface="Times New Roman"/>
              </a:rPr>
              <a:t>Kiểm thử tự động bằng selenium webdriver cho website bán hàng</a:t>
            </a:r>
            <a:endParaRPr sz="3200" b="1" i="1" u="none" strike="noStrike" cap="none">
              <a:solidFill>
                <a:srgbClr val="000000"/>
              </a:solidFill>
              <a:latin typeface="Times New Roman"/>
              <a:ea typeface="Times New Roman"/>
              <a:cs typeface="Times New Roman"/>
              <a:sym typeface="Times New Roman"/>
            </a:endParaRPr>
          </a:p>
        </p:txBody>
      </p:sp>
      <p:sp>
        <p:nvSpPr>
          <p:cNvPr id="78" name="Google Shape;78;p1"/>
          <p:cNvSpPr/>
          <p:nvPr/>
        </p:nvSpPr>
        <p:spPr>
          <a:xfrm>
            <a:off x="2222725" y="5119175"/>
            <a:ext cx="7581900" cy="1342200"/>
          </a:xfrm>
          <a:prstGeom prst="roundRect">
            <a:avLst>
              <a:gd name="adj" fmla="val 16667"/>
            </a:avLst>
          </a:prstGeom>
          <a:solidFill>
            <a:srgbClr val="FDE7C9"/>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9" name="Google Shape;79;p1"/>
          <p:cNvPicPr preferRelativeResize="0"/>
          <p:nvPr/>
        </p:nvPicPr>
        <p:blipFill rotWithShape="1">
          <a:blip r:embed="rId4">
            <a:alphaModFix/>
          </a:blip>
          <a:srcRect/>
          <a:stretch/>
        </p:blipFill>
        <p:spPr>
          <a:xfrm>
            <a:off x="5230360" y="115900"/>
            <a:ext cx="1414250" cy="1414250"/>
          </a:xfrm>
          <a:prstGeom prst="rect">
            <a:avLst/>
          </a:prstGeom>
          <a:noFill/>
          <a:ln>
            <a:noFill/>
          </a:ln>
        </p:spPr>
      </p:pic>
      <p:graphicFrame>
        <p:nvGraphicFramePr>
          <p:cNvPr id="80" name="Google Shape;80;p1"/>
          <p:cNvGraphicFramePr/>
          <p:nvPr>
            <p:extLst>
              <p:ext uri="{D42A27DB-BD31-4B8C-83A1-F6EECF244321}">
                <p14:modId xmlns:p14="http://schemas.microsoft.com/office/powerpoint/2010/main" val="2159592235"/>
              </p:ext>
            </p:extLst>
          </p:nvPr>
        </p:nvGraphicFramePr>
        <p:xfrm>
          <a:off x="2825675" y="4998575"/>
          <a:ext cx="7499713" cy="1554390"/>
        </p:xfrm>
        <a:graphic>
          <a:graphicData uri="http://schemas.openxmlformats.org/drawingml/2006/table">
            <a:tbl>
              <a:tblPr>
                <a:noFill/>
                <a:tableStyleId>{5486EA4A-8F21-4D1C-AE0A-716D73AF9309}</a:tableStyleId>
              </a:tblPr>
              <a:tblGrid>
                <a:gridCol w="2882350">
                  <a:extLst>
                    <a:ext uri="{9D8B030D-6E8A-4147-A177-3AD203B41FA5}">
                      <a16:colId xmlns:a16="http://schemas.microsoft.com/office/drawing/2014/main" val="20000"/>
                    </a:ext>
                  </a:extLst>
                </a:gridCol>
                <a:gridCol w="330488">
                  <a:extLst>
                    <a:ext uri="{9D8B030D-6E8A-4147-A177-3AD203B41FA5}">
                      <a16:colId xmlns:a16="http://schemas.microsoft.com/office/drawing/2014/main" val="20001"/>
                    </a:ext>
                  </a:extLst>
                </a:gridCol>
                <a:gridCol w="4286875">
                  <a:extLst>
                    <a:ext uri="{9D8B030D-6E8A-4147-A177-3AD203B41FA5}">
                      <a16:colId xmlns:a16="http://schemas.microsoft.com/office/drawing/2014/main" val="20002"/>
                    </a:ext>
                  </a:extLst>
                </a:gridCol>
              </a:tblGrid>
              <a:tr h="375850">
                <a:tc>
                  <a:txBody>
                    <a:bodyPr/>
                    <a:lstStyle/>
                    <a:p>
                      <a:pPr marL="0" lvl="0" indent="0" algn="l" rtl="0">
                        <a:spcBef>
                          <a:spcPts val="0"/>
                        </a:spcBef>
                        <a:spcAft>
                          <a:spcPts val="0"/>
                        </a:spcAft>
                        <a:buNone/>
                      </a:pPr>
                      <a:r>
                        <a:rPr lang="en-US" sz="2200" b="1">
                          <a:latin typeface="Times New Roman"/>
                          <a:ea typeface="Times New Roman"/>
                          <a:cs typeface="Times New Roman"/>
                          <a:sym typeface="Times New Roman"/>
                        </a:rPr>
                        <a:t>Giảng viên hướng dẫn</a:t>
                      </a:r>
                      <a:endParaRPr sz="2200" b="1">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sz="2000" b="1">
                          <a:latin typeface="Times"/>
                          <a:ea typeface="Times"/>
                          <a:cs typeface="Times"/>
                          <a:sym typeface="Times"/>
                        </a:rPr>
                        <a:t>:</a:t>
                      </a:r>
                      <a:endParaRPr sz="2000" b="1">
                        <a:latin typeface="Times"/>
                        <a:ea typeface="Times"/>
                        <a:cs typeface="Times"/>
                        <a:sym typeface="Time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latin typeface="Times New Roman"/>
                          <a:ea typeface="Times New Roman"/>
                          <a:cs typeface="Times New Roman"/>
                          <a:sym typeface="Times New Roman"/>
                        </a:rPr>
                        <a:t>TS. </a:t>
                      </a:r>
                      <a:r>
                        <a:rPr lang="en-US" sz="2000" dirty="0" err="1">
                          <a:latin typeface="Times New Roman"/>
                          <a:ea typeface="Times New Roman"/>
                          <a:cs typeface="Times New Roman"/>
                          <a:sym typeface="Times New Roman"/>
                        </a:rPr>
                        <a:t>Đỗ</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Mạnh</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Hùng</a:t>
                      </a:r>
                      <a:endParaRPr sz="20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75850">
                <a:tc>
                  <a:txBody>
                    <a:bodyPr/>
                    <a:lstStyle/>
                    <a:p>
                      <a:pPr marL="0" lvl="0" indent="0" algn="l" rtl="0">
                        <a:spcBef>
                          <a:spcPts val="0"/>
                        </a:spcBef>
                        <a:spcAft>
                          <a:spcPts val="0"/>
                        </a:spcAft>
                        <a:buNone/>
                      </a:pPr>
                      <a:r>
                        <a:rPr lang="en-US" sz="2200" b="1">
                          <a:latin typeface="Times New Roman"/>
                          <a:ea typeface="Times New Roman"/>
                          <a:cs typeface="Times New Roman"/>
                          <a:sym typeface="Times New Roman"/>
                        </a:rPr>
                        <a:t>Sinh viên thực hiện</a:t>
                      </a:r>
                      <a:endParaRPr sz="2200" b="1">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sz="2000" b="1">
                          <a:latin typeface="Times"/>
                          <a:ea typeface="Times"/>
                          <a:cs typeface="Times"/>
                          <a:sym typeface="Times"/>
                        </a:rPr>
                        <a:t>:</a:t>
                      </a:r>
                      <a:endParaRPr sz="2000" b="1">
                        <a:latin typeface="Times"/>
                        <a:ea typeface="Times"/>
                        <a:cs typeface="Times"/>
                        <a:sym typeface="Time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sz="2200">
                          <a:latin typeface="Times New Roman"/>
                          <a:ea typeface="Times New Roman"/>
                          <a:cs typeface="Times New Roman"/>
                          <a:sym typeface="Times New Roman"/>
                        </a:rPr>
                        <a:t>Vũ Thị Nhạn</a:t>
                      </a:r>
                      <a:endParaRPr sz="220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75850">
                <a:tc>
                  <a:txBody>
                    <a:bodyPr/>
                    <a:lstStyle/>
                    <a:p>
                      <a:pPr marL="0" lvl="0" indent="0" algn="l" rtl="0">
                        <a:spcBef>
                          <a:spcPts val="0"/>
                        </a:spcBef>
                        <a:spcAft>
                          <a:spcPts val="0"/>
                        </a:spcAft>
                        <a:buNone/>
                      </a:pPr>
                      <a:r>
                        <a:rPr lang="en-US" sz="2200" b="1">
                          <a:latin typeface="Times New Roman"/>
                          <a:ea typeface="Times New Roman"/>
                          <a:cs typeface="Times New Roman"/>
                          <a:sym typeface="Times New Roman"/>
                        </a:rPr>
                        <a:t>Mã sinh viên</a:t>
                      </a:r>
                      <a:endParaRPr sz="2200" b="1">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sz="2000" b="1">
                          <a:latin typeface="Times"/>
                          <a:ea typeface="Times"/>
                          <a:cs typeface="Times"/>
                          <a:sym typeface="Times"/>
                        </a:rPr>
                        <a:t>:</a:t>
                      </a:r>
                      <a:endParaRPr sz="2000" b="1">
                        <a:latin typeface="Times"/>
                        <a:ea typeface="Times"/>
                        <a:cs typeface="Times"/>
                        <a:sym typeface="Time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sz="2000">
                          <a:latin typeface="Times New Roman"/>
                          <a:ea typeface="Times New Roman"/>
                          <a:cs typeface="Times New Roman"/>
                          <a:sym typeface="Times New Roman"/>
                        </a:rPr>
                        <a:t>2019600344</a:t>
                      </a:r>
                      <a:endParaRPr sz="20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81" name="Google Shape;81;p1"/>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285c4462214_4_288"/>
          <p:cNvSpPr txBox="1"/>
          <p:nvPr/>
        </p:nvSpPr>
        <p:spPr>
          <a:xfrm>
            <a:off x="634325" y="1132613"/>
            <a:ext cx="108132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dirty="0" err="1">
                <a:solidFill>
                  <a:srgbClr val="000000"/>
                </a:solidFill>
                <a:latin typeface="Times New Roman"/>
                <a:ea typeface="Times New Roman"/>
                <a:cs typeface="Times New Roman"/>
                <a:sym typeface="Times New Roman"/>
              </a:rPr>
              <a:t>Các</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kỹ</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thuật</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thiết</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kế</a:t>
            </a:r>
            <a:r>
              <a:rPr lang="en-US" sz="3000" b="1" i="0" u="none" strike="noStrike" cap="none" dirty="0">
                <a:solidFill>
                  <a:srgbClr val="000000"/>
                </a:solidFill>
                <a:latin typeface="Times New Roman"/>
                <a:ea typeface="Times New Roman"/>
                <a:cs typeface="Times New Roman"/>
                <a:sym typeface="Times New Roman"/>
              </a:rPr>
              <a:t> test case</a:t>
            </a:r>
            <a:endParaRPr sz="2800" b="0" i="0" u="none" strike="noStrike" cap="none" dirty="0">
              <a:solidFill>
                <a:srgbClr val="000000"/>
              </a:solidFill>
              <a:latin typeface="Times New Roman"/>
              <a:ea typeface="Times New Roman"/>
              <a:cs typeface="Times New Roman"/>
              <a:sym typeface="Times New Roman"/>
            </a:endParaRPr>
          </a:p>
        </p:txBody>
      </p:sp>
      <p:sp>
        <p:nvSpPr>
          <p:cNvPr id="217" name="Google Shape;217;g285c4462214_4_288"/>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8" name="Google Shape;218;g285c4462214_4_288"/>
          <p:cNvSpPr txBox="1"/>
          <p:nvPr/>
        </p:nvSpPr>
        <p:spPr>
          <a:xfrm>
            <a:off x="1222212" y="311174"/>
            <a:ext cx="55350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100" b="1" i="0" u="none" strike="noStrike" cap="none">
                <a:solidFill>
                  <a:schemeClr val="dk1"/>
                </a:solidFill>
                <a:latin typeface="Times New Roman"/>
                <a:ea typeface="Times New Roman"/>
                <a:cs typeface="Times New Roman"/>
                <a:sym typeface="Times New Roman"/>
              </a:rPr>
              <a:t>CƠ SỞ LÝ THUYẾT</a:t>
            </a:r>
            <a:endParaRPr sz="1700" b="0" i="0" u="none" strike="noStrike" cap="none">
              <a:solidFill>
                <a:schemeClr val="dk1"/>
              </a:solidFill>
              <a:latin typeface="Arial"/>
              <a:ea typeface="Arial"/>
              <a:cs typeface="Arial"/>
              <a:sym typeface="Arial"/>
            </a:endParaRPr>
          </a:p>
        </p:txBody>
      </p:sp>
      <p:sp>
        <p:nvSpPr>
          <p:cNvPr id="219" name="Google Shape;219;g285c4462214_4_288"/>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220" name="Google Shape;220;g285c4462214_4_288"/>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pic>
        <p:nvPicPr>
          <p:cNvPr id="221" name="Google Shape;221;g285c4462214_4_288"/>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222" name="Google Shape;222;g285c4462214_4_288"/>
          <p:cNvSpPr txBox="1"/>
          <p:nvPr/>
        </p:nvSpPr>
        <p:spPr>
          <a:xfrm>
            <a:off x="634325" y="1705613"/>
            <a:ext cx="10813200" cy="4143600"/>
          </a:xfrm>
          <a:prstGeom prst="rect">
            <a:avLst/>
          </a:prstGeom>
          <a:noFill/>
          <a:ln>
            <a:noFill/>
          </a:ln>
        </p:spPr>
        <p:txBody>
          <a:bodyPr spcFirstLastPara="1" wrap="square" lIns="91425" tIns="45700" rIns="91425" bIns="45700" anchor="t" anchorCtr="0">
            <a:spAutoFit/>
          </a:bodyPr>
          <a:lstStyle/>
          <a:p>
            <a:pPr marL="0" marR="0" lvl="0" indent="457200" algn="l" rtl="0">
              <a:lnSpc>
                <a:spcPct val="12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Phân vùng tương đương: phân chia tập hợp các điều kiện kiểm tra thành một phân vùng nên được coi là giống nhau.</a:t>
            </a:r>
            <a:endParaRPr sz="2800">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Phân tích giá trị biên: tập trung vào các giá trị biên chứ không test toàn bộ dữ liệu.</a:t>
            </a:r>
            <a:endParaRPr sz="2800">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Bảng quyết định: được sử dụng cho các chức năng cần sự kết hợp của các yếu tố đầu vào các biến.</a:t>
            </a:r>
            <a:endParaRPr sz="2800">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Đoán lỗi: nhà phân tích kiểm thử sử dụng kinh nghiệm của mình để đoán phần có vấn đề hoặc có lỗi của ứng dụng kiểm thử.</a:t>
            </a:r>
            <a:endParaRPr sz="2800">
              <a:latin typeface="Times New Roman"/>
              <a:ea typeface="Times New Roman"/>
              <a:cs typeface="Times New Roman"/>
              <a:sym typeface="Times New Roman"/>
            </a:endParaRPr>
          </a:p>
        </p:txBody>
      </p:sp>
      <p:sp>
        <p:nvSpPr>
          <p:cNvPr id="223" name="Google Shape;223;g285c4462214_4_288"/>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285c4462214_4_304"/>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0" name="Google Shape;230;g285c4462214_4_304"/>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CƠ SỞ LÝ THUYẾT</a:t>
            </a:r>
            <a:endParaRPr sz="1800" b="0" i="0" u="none" strike="noStrike" cap="none">
              <a:solidFill>
                <a:schemeClr val="dk1"/>
              </a:solidFill>
              <a:latin typeface="Arial"/>
              <a:ea typeface="Arial"/>
              <a:cs typeface="Arial"/>
              <a:sym typeface="Arial"/>
            </a:endParaRPr>
          </a:p>
        </p:txBody>
      </p:sp>
      <p:sp>
        <p:nvSpPr>
          <p:cNvPr id="231" name="Google Shape;231;g285c4462214_4_304"/>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232" name="Google Shape;232;g285c4462214_4_304"/>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pic>
        <p:nvPicPr>
          <p:cNvPr id="233" name="Google Shape;233;g285c4462214_4_304"/>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234" name="Google Shape;234;g285c4462214_4_304"/>
          <p:cNvSpPr txBox="1"/>
          <p:nvPr/>
        </p:nvSpPr>
        <p:spPr>
          <a:xfrm>
            <a:off x="634325" y="1132613"/>
            <a:ext cx="108132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Kiểm</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thử</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tự</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động</a:t>
            </a:r>
            <a:endParaRPr sz="2800" dirty="0">
              <a:latin typeface="Times New Roman"/>
              <a:ea typeface="Times New Roman"/>
              <a:cs typeface="Times New Roman"/>
              <a:sym typeface="Times New Roman"/>
            </a:endParaRPr>
          </a:p>
        </p:txBody>
      </p:sp>
      <p:sp>
        <p:nvSpPr>
          <p:cNvPr id="235" name="Google Shape;235;g285c4462214_4_304"/>
          <p:cNvSpPr txBox="1"/>
          <p:nvPr/>
        </p:nvSpPr>
        <p:spPr>
          <a:xfrm>
            <a:off x="634325" y="1660688"/>
            <a:ext cx="10813200" cy="3109200"/>
          </a:xfrm>
          <a:prstGeom prst="rect">
            <a:avLst/>
          </a:prstGeom>
          <a:noFill/>
          <a:ln>
            <a:noFill/>
          </a:ln>
        </p:spPr>
        <p:txBody>
          <a:bodyPr spcFirstLastPara="1" wrap="square" lIns="91425" tIns="45700" rIns="91425" bIns="45700" anchor="t" anchorCtr="0">
            <a:spAutoFit/>
          </a:bodyPr>
          <a:lstStyle/>
          <a:p>
            <a:pPr marL="0" marR="0" lvl="0" indent="457200" algn="l" rtl="0">
              <a:lnSpc>
                <a:spcPct val="12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Kiểm thử tự động: xử lý một cách tự động các bước thực hiện các testcase, kiểm thử tự động bằng một công cụ nhằm rút ngắn thời gian kiểm thử.</a:t>
            </a:r>
            <a:endParaRPr sz="2800">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Kỹ thuật tự động trong đó người kiểm thử tự viết các tập lệnh và sử dụng phần mềm phù hợp để kiểm thử phần mềm. </a:t>
            </a:r>
            <a:endParaRPr sz="2800">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Giúp giảm chi phí kiểm thử</a:t>
            </a:r>
            <a:endParaRPr sz="2800">
              <a:latin typeface="Times New Roman"/>
              <a:ea typeface="Times New Roman"/>
              <a:cs typeface="Times New Roman"/>
              <a:sym typeface="Times New Roman"/>
            </a:endParaRPr>
          </a:p>
        </p:txBody>
      </p:sp>
      <p:sp>
        <p:nvSpPr>
          <p:cNvPr id="236" name="Google Shape;236;g285c4462214_4_30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285c4462214_4_339"/>
          <p:cNvSpPr txBox="1"/>
          <p:nvPr/>
        </p:nvSpPr>
        <p:spPr>
          <a:xfrm>
            <a:off x="634325" y="1132621"/>
            <a:ext cx="108132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dirty="0">
                <a:solidFill>
                  <a:srgbClr val="000000"/>
                </a:solidFill>
                <a:latin typeface="Times New Roman"/>
                <a:ea typeface="Times New Roman"/>
                <a:cs typeface="Times New Roman"/>
                <a:sym typeface="Times New Roman"/>
              </a:rPr>
              <a:t> Selenium WebDriver</a:t>
            </a:r>
            <a:endParaRPr sz="3000" b="0" i="0" u="none" strike="noStrike" cap="none" dirty="0">
              <a:solidFill>
                <a:srgbClr val="000000"/>
              </a:solidFill>
              <a:latin typeface="Times New Roman"/>
              <a:ea typeface="Times New Roman"/>
              <a:cs typeface="Times New Roman"/>
              <a:sym typeface="Times New Roman"/>
            </a:endParaRPr>
          </a:p>
        </p:txBody>
      </p:sp>
      <p:sp>
        <p:nvSpPr>
          <p:cNvPr id="243" name="Google Shape;243;g285c4462214_4_339"/>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4" name="Google Shape;244;g285c4462214_4_339"/>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CƠ SỞ LÝ THUYẾT</a:t>
            </a:r>
            <a:endParaRPr sz="3200" b="0" i="0" u="none" strike="noStrike" cap="none">
              <a:solidFill>
                <a:schemeClr val="dk1"/>
              </a:solidFill>
              <a:latin typeface="Arial"/>
              <a:ea typeface="Arial"/>
              <a:cs typeface="Arial"/>
              <a:sym typeface="Arial"/>
            </a:endParaRPr>
          </a:p>
        </p:txBody>
      </p:sp>
      <p:sp>
        <p:nvSpPr>
          <p:cNvPr id="245" name="Google Shape;245;g285c4462214_4_339"/>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246" name="Google Shape;246;g285c4462214_4_339"/>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pic>
        <p:nvPicPr>
          <p:cNvPr id="247" name="Google Shape;247;g285c4462214_4_339"/>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248" name="Google Shape;248;g285c4462214_4_339"/>
          <p:cNvSpPr txBox="1"/>
          <p:nvPr/>
        </p:nvSpPr>
        <p:spPr>
          <a:xfrm>
            <a:off x="634325" y="1690971"/>
            <a:ext cx="10813200" cy="5873700"/>
          </a:xfrm>
          <a:prstGeom prst="rect">
            <a:avLst/>
          </a:prstGeom>
          <a:noFill/>
          <a:ln>
            <a:noFill/>
          </a:ln>
        </p:spPr>
        <p:txBody>
          <a:bodyPr spcFirstLastPara="1" wrap="square" lIns="91425" tIns="45700" rIns="91425" bIns="45700" anchor="t" anchorCtr="0">
            <a:spAutoFit/>
          </a:bodyPr>
          <a:lstStyle/>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Selenium WebDriver là một automation framework của web thực thi các test của người dùng đối với các trình duyệt khác nhau</a:t>
            </a:r>
            <a:endParaRPr sz="2800">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Webdriver cho phép người dùng sử dụng các ngôn ngữ lập trình trong việc tạo test script của họ. </a:t>
            </a:r>
            <a:endParaRPr sz="2800" b="0"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Người dùng có thể sử dụng Conditional operations như If-else hay là Switch-case hoặc vòng lặp Do-while.</a:t>
            </a: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p:txBody>
      </p:sp>
      <p:sp>
        <p:nvSpPr>
          <p:cNvPr id="249" name="Google Shape;249;g285c4462214_4_33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85c4462214_4_355"/>
          <p:cNvSpPr txBox="1"/>
          <p:nvPr/>
        </p:nvSpPr>
        <p:spPr>
          <a:xfrm>
            <a:off x="634325" y="1132613"/>
            <a:ext cx="108132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dirty="0">
                <a:solidFill>
                  <a:srgbClr val="000000"/>
                </a:solidFill>
                <a:latin typeface="Times New Roman"/>
                <a:ea typeface="Times New Roman"/>
                <a:cs typeface="Times New Roman"/>
                <a:sym typeface="Times New Roman"/>
              </a:rPr>
              <a:t>Selenium WebDriver</a:t>
            </a:r>
            <a:endParaRPr sz="3000" b="0" i="0" u="none" strike="noStrike" cap="none" dirty="0">
              <a:solidFill>
                <a:srgbClr val="000000"/>
              </a:solidFill>
              <a:latin typeface="Times New Roman"/>
              <a:ea typeface="Times New Roman"/>
              <a:cs typeface="Times New Roman"/>
              <a:sym typeface="Times New Roman"/>
            </a:endParaRPr>
          </a:p>
        </p:txBody>
      </p:sp>
      <p:sp>
        <p:nvSpPr>
          <p:cNvPr id="256" name="Google Shape;256;g285c4462214_4_355"/>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7" name="Google Shape;257;g285c4462214_4_355"/>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CƠ SỞ LÝ THUYẾT</a:t>
            </a:r>
            <a:endParaRPr sz="3200" b="0" i="0" u="none" strike="noStrike" cap="none">
              <a:solidFill>
                <a:schemeClr val="dk1"/>
              </a:solidFill>
              <a:latin typeface="Arial"/>
              <a:ea typeface="Arial"/>
              <a:cs typeface="Arial"/>
              <a:sym typeface="Arial"/>
            </a:endParaRPr>
          </a:p>
        </p:txBody>
      </p:sp>
      <p:sp>
        <p:nvSpPr>
          <p:cNvPr id="258" name="Google Shape;258;g285c4462214_4_355"/>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259" name="Google Shape;259;g285c4462214_4_355"/>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pic>
        <p:nvPicPr>
          <p:cNvPr id="260" name="Google Shape;260;g285c4462214_4_355"/>
          <p:cNvPicPr preferRelativeResize="0"/>
          <p:nvPr/>
        </p:nvPicPr>
        <p:blipFill rotWithShape="1">
          <a:blip r:embed="rId3">
            <a:alphaModFix/>
          </a:blip>
          <a:srcRect/>
          <a:stretch/>
        </p:blipFill>
        <p:spPr>
          <a:xfrm>
            <a:off x="11272700" y="0"/>
            <a:ext cx="919300" cy="919300"/>
          </a:xfrm>
          <a:prstGeom prst="rect">
            <a:avLst/>
          </a:prstGeom>
          <a:noFill/>
          <a:ln>
            <a:noFill/>
          </a:ln>
        </p:spPr>
      </p:pic>
      <p:pic>
        <p:nvPicPr>
          <p:cNvPr id="261" name="Google Shape;261;g285c4462214_4_355"/>
          <p:cNvPicPr preferRelativeResize="0"/>
          <p:nvPr/>
        </p:nvPicPr>
        <p:blipFill rotWithShape="1">
          <a:blip r:embed="rId4">
            <a:alphaModFix/>
          </a:blip>
          <a:srcRect/>
          <a:stretch/>
        </p:blipFill>
        <p:spPr>
          <a:xfrm>
            <a:off x="2377125" y="2844549"/>
            <a:ext cx="7125654" cy="3711225"/>
          </a:xfrm>
          <a:prstGeom prst="rect">
            <a:avLst/>
          </a:prstGeom>
          <a:noFill/>
          <a:ln>
            <a:noFill/>
          </a:ln>
        </p:spPr>
      </p:pic>
      <p:sp>
        <p:nvSpPr>
          <p:cNvPr id="262" name="Google Shape;262;g285c4462214_4_355"/>
          <p:cNvSpPr txBox="1"/>
          <p:nvPr/>
        </p:nvSpPr>
        <p:spPr>
          <a:xfrm>
            <a:off x="634325" y="1621750"/>
            <a:ext cx="10813200" cy="3804900"/>
          </a:xfrm>
          <a:prstGeom prst="rect">
            <a:avLst/>
          </a:prstGeom>
          <a:noFill/>
          <a:ln>
            <a:noFill/>
          </a:ln>
        </p:spPr>
        <p:txBody>
          <a:bodyPr spcFirstLastPara="1" wrap="square" lIns="91425" tIns="45700" rIns="91425" bIns="45700" anchor="t" anchorCtr="0">
            <a:spAutoFit/>
          </a:bodyPr>
          <a:lstStyle/>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a:t>
            </a:r>
            <a:r>
              <a:rPr lang="en-US" sz="2800" b="0" i="0" u="none" strike="noStrike" cap="none">
                <a:solidFill>
                  <a:schemeClr val="dk1"/>
                </a:solidFill>
                <a:latin typeface="Times New Roman"/>
                <a:ea typeface="Times New Roman"/>
                <a:cs typeface="Times New Roman"/>
                <a:sym typeface="Times New Roman"/>
              </a:rPr>
              <a:t>WebDriver hỗ trợ nhiều ngôn ngữ lập trình khác nhau như Java, .Net, PHP, Python, Perl, Ruby, ... </a:t>
            </a: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a:solidFill>
                <a:srgbClr val="000000"/>
              </a:solidFill>
              <a:latin typeface="Times New Roman"/>
              <a:ea typeface="Times New Roman"/>
              <a:cs typeface="Times New Roman"/>
              <a:sym typeface="Times New Roman"/>
            </a:endParaRPr>
          </a:p>
        </p:txBody>
      </p:sp>
      <p:sp>
        <p:nvSpPr>
          <p:cNvPr id="263" name="Google Shape;263;g285c4462214_4_355"/>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85c4462214_4_210"/>
          <p:cNvSpPr txBox="1"/>
          <p:nvPr/>
        </p:nvSpPr>
        <p:spPr>
          <a:xfrm>
            <a:off x="892575" y="1161200"/>
            <a:ext cx="103053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a:solidFill>
                  <a:srgbClr val="000000"/>
                </a:solidFill>
                <a:latin typeface="Times New Roman"/>
                <a:ea typeface="Times New Roman"/>
                <a:cs typeface="Times New Roman"/>
                <a:sym typeface="Times New Roman"/>
              </a:rPr>
              <a:t>3.1 Giới thiệu website kiểm thử</a:t>
            </a:r>
            <a:endParaRPr sz="2600" b="0" i="0" u="none" strike="noStrike" cap="none">
              <a:solidFill>
                <a:srgbClr val="000000"/>
              </a:solidFill>
              <a:latin typeface="Times New Roman"/>
              <a:ea typeface="Times New Roman"/>
              <a:cs typeface="Times New Roman"/>
              <a:sym typeface="Times New Roman"/>
            </a:endParaRPr>
          </a:p>
        </p:txBody>
      </p:sp>
      <p:sp>
        <p:nvSpPr>
          <p:cNvPr id="283" name="Google Shape;283;g285c4462214_4_210"/>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4" name="Google Shape;284;g285c4462214_4_210"/>
          <p:cNvSpPr txBox="1"/>
          <p:nvPr/>
        </p:nvSpPr>
        <p:spPr>
          <a:xfrm>
            <a:off x="1222200" y="311175"/>
            <a:ext cx="569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ỨNG DỤNG THỰC NGHIỆM</a:t>
            </a:r>
            <a:endParaRPr sz="1800" b="0" i="0" u="none" strike="noStrike" cap="none">
              <a:solidFill>
                <a:schemeClr val="dk1"/>
              </a:solidFill>
              <a:latin typeface="Arial"/>
              <a:ea typeface="Arial"/>
              <a:cs typeface="Arial"/>
              <a:sym typeface="Arial"/>
            </a:endParaRPr>
          </a:p>
        </p:txBody>
      </p:sp>
      <p:sp>
        <p:nvSpPr>
          <p:cNvPr id="285" name="Google Shape;285;g285c4462214_4_210"/>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286" name="Google Shape;286;g285c4462214_4_210"/>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pic>
        <p:nvPicPr>
          <p:cNvPr id="287" name="Google Shape;287;g285c4462214_4_210"/>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288" name="Google Shape;288;g285c4462214_4_210"/>
          <p:cNvSpPr txBox="1"/>
          <p:nvPr/>
        </p:nvSpPr>
        <p:spPr>
          <a:xfrm>
            <a:off x="892575" y="1772450"/>
            <a:ext cx="10305300" cy="4930540"/>
          </a:xfrm>
          <a:prstGeom prst="rect">
            <a:avLst/>
          </a:prstGeom>
          <a:noFill/>
          <a:ln>
            <a:noFill/>
          </a:ln>
        </p:spPr>
        <p:txBody>
          <a:bodyPr spcFirstLastPara="1" wrap="square" lIns="91425" tIns="45700" rIns="91425" bIns="45700" anchor="t" anchorCtr="0">
            <a:spAutoFit/>
          </a:bodyPr>
          <a:lstStyle/>
          <a:p>
            <a:pPr marL="457200" marR="0" lvl="0" indent="-406400" algn="l" rtl="0">
              <a:lnSpc>
                <a:spcPct val="120000"/>
              </a:lnSpc>
              <a:spcBef>
                <a:spcPts val="0"/>
              </a:spcBef>
              <a:spcAft>
                <a:spcPts val="0"/>
              </a:spcAft>
              <a:buSzPts val="2800"/>
              <a:buFont typeface="Times New Roman"/>
              <a:buChar char="❖"/>
            </a:pPr>
            <a:r>
              <a:rPr lang="en-US" sz="2800" b="0" i="1" u="none" strike="noStrike" cap="none" dirty="0" err="1">
                <a:solidFill>
                  <a:srgbClr val="000000"/>
                </a:solidFill>
                <a:latin typeface="Times New Roman"/>
                <a:ea typeface="Times New Roman"/>
                <a:cs typeface="Times New Roman"/>
                <a:sym typeface="Times New Roman"/>
              </a:rPr>
              <a:t>Các</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tính</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năng</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của</a:t>
            </a:r>
            <a:r>
              <a:rPr lang="en-US" sz="2800" b="0" i="1" u="none" strike="noStrike" cap="none" dirty="0">
                <a:solidFill>
                  <a:srgbClr val="000000"/>
                </a:solidFill>
                <a:latin typeface="Times New Roman"/>
                <a:ea typeface="Times New Roman"/>
                <a:cs typeface="Times New Roman"/>
                <a:sym typeface="Times New Roman"/>
              </a:rPr>
              <a:t> website Functional Food Store</a:t>
            </a:r>
            <a:r>
              <a:rPr lang="en-US" sz="2800" i="1" dirty="0">
                <a:latin typeface="Times New Roman"/>
                <a:ea typeface="Times New Roman"/>
                <a:cs typeface="Times New Roman"/>
                <a:sym typeface="Times New Roman"/>
              </a:rPr>
              <a:t> </a:t>
            </a:r>
            <a:r>
              <a:rPr lang="en-US" sz="2800" b="0" i="1" u="none" strike="noStrike" cap="none" dirty="0">
                <a:solidFill>
                  <a:srgbClr val="000000"/>
                </a:solidFill>
                <a:latin typeface="Times New Roman"/>
                <a:ea typeface="Times New Roman"/>
                <a:cs typeface="Times New Roman"/>
                <a:sym typeface="Times New Roman"/>
              </a:rPr>
              <a:t>:</a:t>
            </a:r>
            <a:endParaRPr sz="2800" b="0" i="1" u="none" strike="noStrike" cap="none" dirty="0">
              <a:solidFill>
                <a:srgbClr val="000000"/>
              </a:solidFill>
              <a:latin typeface="Times New Roman"/>
              <a:ea typeface="Times New Roman"/>
              <a:cs typeface="Times New Roman"/>
              <a:sym typeface="Times New Roman"/>
            </a:endParaRPr>
          </a:p>
          <a:p>
            <a:pPr marL="914400" lvl="0">
              <a:lnSpc>
                <a:spcPct val="120000"/>
              </a:lnSpc>
              <a:buClr>
                <a:schemeClr val="dk1"/>
              </a:buClr>
              <a:buSzPts val="1100"/>
            </a:pP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Đăng</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kí</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đăng</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nhập</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đăng</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xuất</a:t>
            </a:r>
            <a:r>
              <a:rPr lang="en-US" sz="2600" dirty="0">
                <a:latin typeface="Times New Roman"/>
                <a:ea typeface="Times New Roman"/>
                <a:cs typeface="Times New Roman"/>
                <a:sym typeface="Times New Roman"/>
              </a:rPr>
              <a:t>					</a:t>
            </a:r>
          </a:p>
          <a:p>
            <a:pPr marL="914400" lvl="0">
              <a:lnSpc>
                <a:spcPct val="120000"/>
              </a:lnSpc>
              <a:buClr>
                <a:schemeClr val="dk1"/>
              </a:buClr>
              <a:buSzPts val="1100"/>
            </a:pP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Tìm</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kiếm</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sản</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phẩm</a:t>
            </a:r>
            <a:endParaRPr lang="en-US" sz="2600" dirty="0">
              <a:latin typeface="Times New Roman"/>
              <a:ea typeface="Times New Roman"/>
              <a:cs typeface="Times New Roman"/>
              <a:sym typeface="Times New Roman"/>
            </a:endParaRPr>
          </a:p>
          <a:p>
            <a:pPr marL="914400" lvl="0">
              <a:lnSpc>
                <a:spcPct val="120000"/>
              </a:lnSpc>
              <a:buClr>
                <a:schemeClr val="dk1"/>
              </a:buClr>
              <a:buSzPts val="1100"/>
            </a:pP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Xem</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thông</a:t>
            </a:r>
            <a:r>
              <a:rPr lang="en-US" sz="2600" dirty="0">
                <a:latin typeface="Times New Roman"/>
                <a:ea typeface="Times New Roman"/>
                <a:cs typeface="Times New Roman"/>
                <a:sym typeface="Times New Roman"/>
              </a:rPr>
              <a:t> tin chi </a:t>
            </a:r>
            <a:r>
              <a:rPr lang="en-US" sz="2600" dirty="0" err="1">
                <a:latin typeface="Times New Roman"/>
                <a:ea typeface="Times New Roman"/>
                <a:cs typeface="Times New Roman"/>
                <a:sym typeface="Times New Roman"/>
              </a:rPr>
              <a:t>tiết</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sản</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phẩm</a:t>
            </a:r>
            <a:r>
              <a:rPr lang="en-US" sz="2600" dirty="0">
                <a:latin typeface="Times New Roman"/>
                <a:ea typeface="Times New Roman"/>
                <a:cs typeface="Times New Roman"/>
                <a:sym typeface="Times New Roman"/>
              </a:rPr>
              <a:t>			</a:t>
            </a:r>
          </a:p>
          <a:p>
            <a:pPr marL="914400" lvl="0">
              <a:lnSpc>
                <a:spcPct val="120000"/>
              </a:lnSpc>
              <a:buClr>
                <a:schemeClr val="dk1"/>
              </a:buClr>
              <a:buSzPts val="1100"/>
            </a:pP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Gửi</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thông</a:t>
            </a:r>
            <a:r>
              <a:rPr lang="en-US" sz="2600" dirty="0">
                <a:solidFill>
                  <a:schemeClr val="dk1"/>
                </a:solidFill>
                <a:latin typeface="Times New Roman"/>
                <a:ea typeface="Times New Roman"/>
                <a:cs typeface="Times New Roman"/>
                <a:sym typeface="Times New Roman"/>
              </a:rPr>
              <a:t> tin </a:t>
            </a:r>
            <a:r>
              <a:rPr lang="en-US" sz="2600" dirty="0" err="1">
                <a:solidFill>
                  <a:schemeClr val="dk1"/>
                </a:solidFill>
                <a:latin typeface="Times New Roman"/>
                <a:ea typeface="Times New Roman"/>
                <a:cs typeface="Times New Roman"/>
                <a:sym typeface="Times New Roman"/>
              </a:rPr>
              <a:t>liên</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hệ</a:t>
            </a:r>
            <a:endParaRPr lang="en-US" sz="2600" dirty="0">
              <a:latin typeface="Times New Roman"/>
              <a:ea typeface="Times New Roman"/>
              <a:cs typeface="Times New Roman"/>
              <a:sym typeface="Times New Roman"/>
            </a:endParaRPr>
          </a:p>
          <a:p>
            <a:pPr marL="914400" lvl="0">
              <a:lnSpc>
                <a:spcPct val="120000"/>
              </a:lnSpc>
              <a:buClr>
                <a:schemeClr val="dk1"/>
              </a:buClr>
              <a:buSzPts val="1100"/>
            </a:pP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Cập</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nhật</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thông</a:t>
            </a:r>
            <a:r>
              <a:rPr lang="en-US" sz="2600" dirty="0">
                <a:latin typeface="Times New Roman"/>
                <a:ea typeface="Times New Roman"/>
                <a:cs typeface="Times New Roman"/>
                <a:sym typeface="Times New Roman"/>
              </a:rPr>
              <a:t> tin </a:t>
            </a:r>
            <a:r>
              <a:rPr lang="en-US" sz="2600" dirty="0" err="1">
                <a:latin typeface="Times New Roman"/>
                <a:ea typeface="Times New Roman"/>
                <a:cs typeface="Times New Roman"/>
                <a:sym typeface="Times New Roman"/>
              </a:rPr>
              <a:t>cá</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nhân</a:t>
            </a:r>
            <a:r>
              <a:rPr lang="en-US" sz="2600" dirty="0">
                <a:latin typeface="Times New Roman"/>
                <a:ea typeface="Times New Roman"/>
                <a:cs typeface="Times New Roman"/>
                <a:sym typeface="Times New Roman"/>
              </a:rPr>
              <a:t>					</a:t>
            </a:r>
          </a:p>
          <a:p>
            <a:pPr marL="914400" lvl="0">
              <a:lnSpc>
                <a:spcPct val="120000"/>
              </a:lnSpc>
              <a:buClr>
                <a:schemeClr val="dk1"/>
              </a:buClr>
              <a:buSzPts val="1100"/>
            </a:pP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Thêm</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vào</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giỏ</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hàng</a:t>
            </a:r>
            <a:endParaRPr lang="en-US" sz="2600" dirty="0">
              <a:latin typeface="Times New Roman"/>
              <a:ea typeface="Times New Roman"/>
              <a:cs typeface="Times New Roman"/>
              <a:sym typeface="Times New Roman"/>
            </a:endParaRPr>
          </a:p>
          <a:p>
            <a:pPr marL="914400" lvl="0">
              <a:lnSpc>
                <a:spcPct val="120000"/>
              </a:lnSpc>
              <a:buClr>
                <a:schemeClr val="dk1"/>
              </a:buClr>
              <a:buSzPts val="1100"/>
            </a:pP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Đặt</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hàng</a:t>
            </a:r>
            <a:r>
              <a:rPr lang="en-US" sz="2600" dirty="0">
                <a:latin typeface="Times New Roman"/>
                <a:ea typeface="Times New Roman"/>
                <a:cs typeface="Times New Roman"/>
                <a:sym typeface="Times New Roman"/>
              </a:rPr>
              <a:t>									</a:t>
            </a:r>
          </a:p>
          <a:p>
            <a:pPr marL="914400" lvl="0">
              <a:lnSpc>
                <a:spcPct val="120000"/>
              </a:lnSpc>
              <a:buClr>
                <a:schemeClr val="dk1"/>
              </a:buClr>
              <a:buSzPts val="1100"/>
            </a:pP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Xem</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lịch</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sử</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đặt</a:t>
            </a:r>
            <a:r>
              <a:rPr lang="en-US" sz="2600" dirty="0">
                <a:solidFill>
                  <a:schemeClr val="dk1"/>
                </a:solidFill>
                <a:latin typeface="Times New Roman"/>
                <a:ea typeface="Times New Roman"/>
                <a:cs typeface="Times New Roman"/>
                <a:sym typeface="Times New Roman"/>
              </a:rPr>
              <a:t> </a:t>
            </a:r>
            <a:r>
              <a:rPr lang="en-US" sz="2600" dirty="0" err="1">
                <a:solidFill>
                  <a:schemeClr val="dk1"/>
                </a:solidFill>
                <a:latin typeface="Times New Roman"/>
                <a:ea typeface="Times New Roman"/>
                <a:cs typeface="Times New Roman"/>
                <a:sym typeface="Times New Roman"/>
              </a:rPr>
              <a:t>hàng</a:t>
            </a:r>
            <a:endParaRPr lang="en-US" sz="2600" dirty="0">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2600" b="0" i="0" u="none" strike="noStrike" cap="none" dirty="0">
              <a:solidFill>
                <a:srgbClr val="000000"/>
              </a:solidFill>
              <a:latin typeface="Times New Roman"/>
              <a:ea typeface="Times New Roman"/>
              <a:cs typeface="Times New Roman"/>
              <a:sym typeface="Times New Roman"/>
            </a:endParaRPr>
          </a:p>
        </p:txBody>
      </p:sp>
      <p:sp>
        <p:nvSpPr>
          <p:cNvPr id="289" name="Google Shape;289;g285c4462214_4_210"/>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85c4462214_4_81"/>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6" name="Google Shape;296;g285c4462214_4_81"/>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297" name="Google Shape;297;g285c4462214_4_81"/>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pic>
        <p:nvPicPr>
          <p:cNvPr id="298" name="Google Shape;298;g285c4462214_4_81"/>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299" name="Google Shape;299;g285c4462214_4_81"/>
          <p:cNvSpPr txBox="1"/>
          <p:nvPr/>
        </p:nvSpPr>
        <p:spPr>
          <a:xfrm>
            <a:off x="892575" y="1194725"/>
            <a:ext cx="1030530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dirty="0">
                <a:solidFill>
                  <a:srgbClr val="000000"/>
                </a:solidFill>
                <a:latin typeface="Times New Roman"/>
                <a:ea typeface="Times New Roman"/>
                <a:cs typeface="Times New Roman"/>
                <a:sym typeface="Times New Roman"/>
              </a:rPr>
              <a:t>3.2 </a:t>
            </a:r>
            <a:r>
              <a:rPr lang="en-US" sz="3000" b="1" i="0" u="none" strike="noStrike" cap="none" dirty="0" err="1">
                <a:solidFill>
                  <a:srgbClr val="000000"/>
                </a:solidFill>
                <a:latin typeface="Times New Roman"/>
                <a:ea typeface="Times New Roman"/>
                <a:cs typeface="Times New Roman"/>
                <a:sym typeface="Times New Roman"/>
              </a:rPr>
              <a:t>Thiết</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kế</a:t>
            </a:r>
            <a:r>
              <a:rPr lang="en-US" sz="3000" b="1" i="0" u="none" strike="noStrike" cap="none" dirty="0">
                <a:solidFill>
                  <a:srgbClr val="000000"/>
                </a:solidFill>
                <a:latin typeface="Times New Roman"/>
                <a:ea typeface="Times New Roman"/>
                <a:cs typeface="Times New Roman"/>
                <a:sym typeface="Times New Roman"/>
              </a:rPr>
              <a:t> ca </a:t>
            </a:r>
            <a:r>
              <a:rPr lang="en-US" sz="3000" b="1" i="0" u="none" strike="noStrike" cap="none" dirty="0" err="1">
                <a:solidFill>
                  <a:srgbClr val="000000"/>
                </a:solidFill>
                <a:latin typeface="Times New Roman"/>
                <a:ea typeface="Times New Roman"/>
                <a:cs typeface="Times New Roman"/>
                <a:sym typeface="Times New Roman"/>
              </a:rPr>
              <a:t>kiểm</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thử</a:t>
            </a:r>
            <a:endParaRPr lang="en-US" sz="30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rgbClr val="000000"/>
              </a:buClr>
              <a:buSzPts val="1200"/>
              <a:buFont typeface="Arial"/>
              <a:buNone/>
            </a:pPr>
            <a:endParaRPr sz="30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3000" b="0" i="0" u="none" strike="noStrike" cap="none" dirty="0">
                <a:solidFill>
                  <a:srgbClr val="000000"/>
                </a:solidFill>
                <a:latin typeface="Times New Roman"/>
                <a:ea typeface="Times New Roman"/>
                <a:cs typeface="Times New Roman"/>
                <a:sym typeface="Times New Roman"/>
              </a:rPr>
              <a:t>	</a:t>
            </a:r>
            <a:endParaRPr sz="3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dirty="0">
              <a:solidFill>
                <a:srgbClr val="000000"/>
              </a:solidFill>
              <a:latin typeface="Times New Roman"/>
              <a:ea typeface="Times New Roman"/>
              <a:cs typeface="Times New Roman"/>
              <a:sym typeface="Times New Roman"/>
            </a:endParaRPr>
          </a:p>
        </p:txBody>
      </p:sp>
      <p:pic>
        <p:nvPicPr>
          <p:cNvPr id="300" name="Google Shape;300;g285c4462214_4_81"/>
          <p:cNvPicPr preferRelativeResize="0"/>
          <p:nvPr/>
        </p:nvPicPr>
        <p:blipFill rotWithShape="1">
          <a:blip r:embed="rId4">
            <a:alphaModFix/>
          </a:blip>
          <a:srcRect t="51662"/>
          <a:stretch/>
        </p:blipFill>
        <p:spPr>
          <a:xfrm>
            <a:off x="6258600" y="2569275"/>
            <a:ext cx="5014101" cy="2956076"/>
          </a:xfrm>
          <a:prstGeom prst="rect">
            <a:avLst/>
          </a:prstGeom>
          <a:noFill/>
          <a:ln>
            <a:noFill/>
          </a:ln>
        </p:spPr>
      </p:pic>
      <p:sp>
        <p:nvSpPr>
          <p:cNvPr id="301" name="Google Shape;301;g285c4462214_4_81"/>
          <p:cNvSpPr txBox="1"/>
          <p:nvPr/>
        </p:nvSpPr>
        <p:spPr>
          <a:xfrm>
            <a:off x="1222200" y="311175"/>
            <a:ext cx="569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ỨNG DỤNG THỰC NGHIỆM</a:t>
            </a:r>
            <a:endParaRPr sz="1800" b="0" i="0" u="none" strike="noStrike" cap="none">
              <a:solidFill>
                <a:schemeClr val="dk1"/>
              </a:solidFill>
              <a:latin typeface="Arial"/>
              <a:ea typeface="Arial"/>
              <a:cs typeface="Arial"/>
              <a:sym typeface="Arial"/>
            </a:endParaRPr>
          </a:p>
        </p:txBody>
      </p:sp>
      <p:pic>
        <p:nvPicPr>
          <p:cNvPr id="302" name="Google Shape;302;g285c4462214_4_81"/>
          <p:cNvPicPr preferRelativeResize="0"/>
          <p:nvPr/>
        </p:nvPicPr>
        <p:blipFill rotWithShape="1">
          <a:blip r:embed="rId4">
            <a:alphaModFix/>
          </a:blip>
          <a:srcRect b="48336"/>
          <a:stretch/>
        </p:blipFill>
        <p:spPr>
          <a:xfrm>
            <a:off x="892575" y="2221493"/>
            <a:ext cx="5014101" cy="3159550"/>
          </a:xfrm>
          <a:prstGeom prst="rect">
            <a:avLst/>
          </a:prstGeom>
          <a:noFill/>
          <a:ln>
            <a:noFill/>
          </a:ln>
        </p:spPr>
      </p:pic>
      <p:pic>
        <p:nvPicPr>
          <p:cNvPr id="303" name="Google Shape;303;g285c4462214_4_81"/>
          <p:cNvPicPr preferRelativeResize="0"/>
          <p:nvPr/>
        </p:nvPicPr>
        <p:blipFill rotWithShape="1">
          <a:blip r:embed="rId4">
            <a:alphaModFix/>
          </a:blip>
          <a:srcRect b="93389"/>
          <a:stretch/>
        </p:blipFill>
        <p:spPr>
          <a:xfrm>
            <a:off x="6258600" y="2164975"/>
            <a:ext cx="5014101" cy="404300"/>
          </a:xfrm>
          <a:prstGeom prst="rect">
            <a:avLst/>
          </a:prstGeom>
          <a:noFill/>
          <a:ln>
            <a:noFill/>
          </a:ln>
        </p:spPr>
      </p:pic>
      <p:sp>
        <p:nvSpPr>
          <p:cNvPr id="304" name="Google Shape;304;g285c4462214_4_81"/>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85c4462214_4_105"/>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1" name="Google Shape;311;g285c4462214_4_105"/>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312" name="Google Shape;312;g285c4462214_4_105"/>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pic>
        <p:nvPicPr>
          <p:cNvPr id="313" name="Google Shape;313;g285c4462214_4_105"/>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314" name="Google Shape;314;g285c4462214_4_105"/>
          <p:cNvSpPr txBox="1"/>
          <p:nvPr/>
        </p:nvSpPr>
        <p:spPr>
          <a:xfrm>
            <a:off x="782275" y="878600"/>
            <a:ext cx="10305300" cy="15639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a:solidFill>
                  <a:srgbClr val="000000"/>
                </a:solidFill>
                <a:latin typeface="Times New Roman"/>
                <a:ea typeface="Times New Roman"/>
                <a:cs typeface="Times New Roman"/>
                <a:sym typeface="Times New Roman"/>
              </a:rPr>
              <a:t>3.3 Xây dựng test script</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a:t>
            </a:r>
            <a:r>
              <a:rPr lang="en-US" sz="2800" b="0" i="1" u="none" strike="noStrike" cap="none">
                <a:solidFill>
                  <a:srgbClr val="000000"/>
                </a:solidFill>
                <a:latin typeface="Times New Roman"/>
                <a:ea typeface="Times New Roman"/>
                <a:cs typeface="Times New Roman"/>
                <a:sym typeface="Times New Roman"/>
              </a:rPr>
              <a:t>Bước 1: Tạo mới một project</a:t>
            </a:r>
            <a:endParaRPr sz="2800" b="0" i="1"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 </a:t>
            </a:r>
            <a:r>
              <a:rPr lang="en-US" sz="2600" b="1">
                <a:latin typeface="Times New Roman"/>
                <a:ea typeface="Times New Roman"/>
                <a:cs typeface="Times New Roman"/>
                <a:sym typeface="Times New Roman"/>
              </a:rPr>
              <a:t>C</a:t>
            </a:r>
            <a:r>
              <a:rPr lang="en-US" sz="2600" b="1" i="0" u="none" strike="noStrike" cap="none">
                <a:solidFill>
                  <a:srgbClr val="000000"/>
                </a:solidFill>
                <a:latin typeface="Times New Roman"/>
                <a:ea typeface="Times New Roman"/>
                <a:cs typeface="Times New Roman"/>
                <a:sym typeface="Times New Roman"/>
              </a:rPr>
              <a:t>họn File → New → Java Project → Nhập tên project → Nhấn Finish</a:t>
            </a:r>
            <a:endParaRPr sz="2600" b="1" i="0" u="none" strike="noStrike" cap="none">
              <a:solidFill>
                <a:srgbClr val="000000"/>
              </a:solidFill>
              <a:latin typeface="Times New Roman"/>
              <a:ea typeface="Times New Roman"/>
              <a:cs typeface="Times New Roman"/>
              <a:sym typeface="Times New Roman"/>
            </a:endParaRPr>
          </a:p>
        </p:txBody>
      </p:sp>
      <p:pic>
        <p:nvPicPr>
          <p:cNvPr id="315" name="Google Shape;315;g285c4462214_4_105"/>
          <p:cNvPicPr preferRelativeResize="0"/>
          <p:nvPr/>
        </p:nvPicPr>
        <p:blipFill rotWithShape="1">
          <a:blip r:embed="rId4">
            <a:alphaModFix/>
          </a:blip>
          <a:srcRect/>
          <a:stretch/>
        </p:blipFill>
        <p:spPr>
          <a:xfrm>
            <a:off x="3695600" y="2521300"/>
            <a:ext cx="4550053" cy="3850624"/>
          </a:xfrm>
          <a:prstGeom prst="rect">
            <a:avLst/>
          </a:prstGeom>
          <a:noFill/>
          <a:ln>
            <a:noFill/>
          </a:ln>
        </p:spPr>
      </p:pic>
      <p:sp>
        <p:nvSpPr>
          <p:cNvPr id="316" name="Google Shape;316;g285c4462214_4_105"/>
          <p:cNvSpPr txBox="1"/>
          <p:nvPr/>
        </p:nvSpPr>
        <p:spPr>
          <a:xfrm>
            <a:off x="1222200" y="311175"/>
            <a:ext cx="569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ỨNG DỤNG THỰC NGHIỆM</a:t>
            </a:r>
            <a:endParaRPr sz="1800" b="0" i="0" u="none" strike="noStrike" cap="none">
              <a:solidFill>
                <a:schemeClr val="dk1"/>
              </a:solidFill>
              <a:latin typeface="Arial"/>
              <a:ea typeface="Arial"/>
              <a:cs typeface="Arial"/>
              <a:sym typeface="Arial"/>
            </a:endParaRPr>
          </a:p>
        </p:txBody>
      </p:sp>
      <p:sp>
        <p:nvSpPr>
          <p:cNvPr id="317" name="Google Shape;317;g285c4462214_4_105"/>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285c4462214_4_119"/>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4" name="Google Shape;324;g285c4462214_4_119"/>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325" name="Google Shape;325;g285c4462214_4_119"/>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pic>
        <p:nvPicPr>
          <p:cNvPr id="326" name="Google Shape;326;g285c4462214_4_119"/>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327" name="Google Shape;327;g285c4462214_4_119"/>
          <p:cNvSpPr txBox="1"/>
          <p:nvPr/>
        </p:nvSpPr>
        <p:spPr>
          <a:xfrm>
            <a:off x="782275" y="878600"/>
            <a:ext cx="10305300" cy="15945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a:solidFill>
                  <a:srgbClr val="000000"/>
                </a:solidFill>
                <a:latin typeface="Times New Roman"/>
                <a:ea typeface="Times New Roman"/>
                <a:cs typeface="Times New Roman"/>
                <a:sym typeface="Times New Roman"/>
              </a:rPr>
              <a:t>3.3 Xây dựng test script</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2800" b="0" i="1" u="none" strike="noStrike" cap="none">
                <a:solidFill>
                  <a:srgbClr val="000000"/>
                </a:solidFill>
                <a:latin typeface="Times New Roman"/>
                <a:ea typeface="Times New Roman"/>
                <a:cs typeface="Times New Roman"/>
                <a:sym typeface="Times New Roman"/>
              </a:rPr>
              <a:t>- Bước 2: Tạo package Commons để lưu trữ các biến và phương thức chung</a:t>
            </a:r>
            <a:endParaRPr sz="2800" b="0" i="1" u="none" strike="noStrike" cap="none">
              <a:solidFill>
                <a:srgbClr val="000000"/>
              </a:solidFill>
              <a:latin typeface="Times New Roman"/>
              <a:ea typeface="Times New Roman"/>
              <a:cs typeface="Times New Roman"/>
              <a:sym typeface="Times New Roman"/>
            </a:endParaRPr>
          </a:p>
        </p:txBody>
      </p:sp>
      <p:pic>
        <p:nvPicPr>
          <p:cNvPr id="328" name="Google Shape;328;g285c4462214_4_119"/>
          <p:cNvPicPr preferRelativeResize="0"/>
          <p:nvPr/>
        </p:nvPicPr>
        <p:blipFill rotWithShape="1">
          <a:blip r:embed="rId4">
            <a:alphaModFix/>
          </a:blip>
          <a:srcRect/>
          <a:stretch/>
        </p:blipFill>
        <p:spPr>
          <a:xfrm>
            <a:off x="1650425" y="2626300"/>
            <a:ext cx="8569000" cy="3254575"/>
          </a:xfrm>
          <a:prstGeom prst="rect">
            <a:avLst/>
          </a:prstGeom>
          <a:noFill/>
          <a:ln>
            <a:noFill/>
          </a:ln>
        </p:spPr>
      </p:pic>
      <p:sp>
        <p:nvSpPr>
          <p:cNvPr id="329" name="Google Shape;329;g285c4462214_4_119"/>
          <p:cNvSpPr txBox="1"/>
          <p:nvPr/>
        </p:nvSpPr>
        <p:spPr>
          <a:xfrm>
            <a:off x="1222200" y="311175"/>
            <a:ext cx="569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ỨNG DỤNG THỰC NGHIỆM</a:t>
            </a:r>
            <a:endParaRPr sz="1800" b="0" i="0" u="none" strike="noStrike" cap="none">
              <a:solidFill>
                <a:schemeClr val="dk1"/>
              </a:solidFill>
              <a:latin typeface="Arial"/>
              <a:ea typeface="Arial"/>
              <a:cs typeface="Arial"/>
              <a:sym typeface="Arial"/>
            </a:endParaRPr>
          </a:p>
        </p:txBody>
      </p:sp>
      <p:sp>
        <p:nvSpPr>
          <p:cNvPr id="330" name="Google Shape;330;g285c4462214_4_11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285c4462214_4_134"/>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7" name="Google Shape;337;g285c4462214_4_134"/>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338" name="Google Shape;338;g285c4462214_4_134"/>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pic>
        <p:nvPicPr>
          <p:cNvPr id="339" name="Google Shape;339;g285c4462214_4_134"/>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340" name="Google Shape;340;g285c4462214_4_134"/>
          <p:cNvSpPr txBox="1"/>
          <p:nvPr/>
        </p:nvSpPr>
        <p:spPr>
          <a:xfrm>
            <a:off x="782275" y="878600"/>
            <a:ext cx="10305300" cy="15945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a:solidFill>
                  <a:srgbClr val="000000"/>
                </a:solidFill>
                <a:latin typeface="Times New Roman"/>
                <a:ea typeface="Times New Roman"/>
                <a:cs typeface="Times New Roman"/>
                <a:sym typeface="Times New Roman"/>
              </a:rPr>
              <a:t>3.3 Xây dựng test script</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2800" b="0" i="1" u="none" strike="noStrike" cap="none">
                <a:solidFill>
                  <a:srgbClr val="000000"/>
                </a:solidFill>
                <a:latin typeface="Times New Roman"/>
                <a:ea typeface="Times New Roman"/>
                <a:cs typeface="Times New Roman"/>
                <a:sym typeface="Times New Roman"/>
              </a:rPr>
              <a:t>- Bước 3: Tạo package Interfaces để lưu trữ các đường dẫn xpath và các hàm thao tác kiểm tra website</a:t>
            </a:r>
            <a:endParaRPr sz="2800" b="0" i="1" u="none" strike="noStrike" cap="none">
              <a:solidFill>
                <a:srgbClr val="000000"/>
              </a:solidFill>
              <a:latin typeface="Times New Roman"/>
              <a:ea typeface="Times New Roman"/>
              <a:cs typeface="Times New Roman"/>
              <a:sym typeface="Times New Roman"/>
            </a:endParaRPr>
          </a:p>
        </p:txBody>
      </p:sp>
      <p:pic>
        <p:nvPicPr>
          <p:cNvPr id="341" name="Google Shape;341;g285c4462214_4_134"/>
          <p:cNvPicPr preferRelativeResize="0"/>
          <p:nvPr/>
        </p:nvPicPr>
        <p:blipFill rotWithShape="1">
          <a:blip r:embed="rId4">
            <a:alphaModFix/>
          </a:blip>
          <a:srcRect/>
          <a:stretch/>
        </p:blipFill>
        <p:spPr>
          <a:xfrm>
            <a:off x="2046838" y="2656550"/>
            <a:ext cx="7776176" cy="3190225"/>
          </a:xfrm>
          <a:prstGeom prst="rect">
            <a:avLst/>
          </a:prstGeom>
          <a:noFill/>
          <a:ln>
            <a:noFill/>
          </a:ln>
        </p:spPr>
      </p:pic>
      <p:sp>
        <p:nvSpPr>
          <p:cNvPr id="342" name="Google Shape;342;g285c4462214_4_134"/>
          <p:cNvSpPr txBox="1"/>
          <p:nvPr/>
        </p:nvSpPr>
        <p:spPr>
          <a:xfrm>
            <a:off x="1222200" y="311175"/>
            <a:ext cx="569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ỨNG DỤNG THỰC NGHIỆM</a:t>
            </a:r>
            <a:endParaRPr sz="1800" b="0" i="0" u="none" strike="noStrike" cap="none">
              <a:solidFill>
                <a:schemeClr val="dk1"/>
              </a:solidFill>
              <a:latin typeface="Arial"/>
              <a:ea typeface="Arial"/>
              <a:cs typeface="Arial"/>
              <a:sym typeface="Arial"/>
            </a:endParaRPr>
          </a:p>
        </p:txBody>
      </p:sp>
      <p:sp>
        <p:nvSpPr>
          <p:cNvPr id="343" name="Google Shape;343;g285c4462214_4_13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285c4462214_4_149"/>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0" name="Google Shape;350;g285c4462214_4_149"/>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351" name="Google Shape;351;g285c4462214_4_149"/>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pic>
        <p:nvPicPr>
          <p:cNvPr id="352" name="Google Shape;352;g285c4462214_4_149"/>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353" name="Google Shape;353;g285c4462214_4_149"/>
          <p:cNvSpPr txBox="1"/>
          <p:nvPr/>
        </p:nvSpPr>
        <p:spPr>
          <a:xfrm>
            <a:off x="782275" y="878600"/>
            <a:ext cx="103053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a:solidFill>
                  <a:srgbClr val="000000"/>
                </a:solidFill>
                <a:latin typeface="Times New Roman"/>
                <a:ea typeface="Times New Roman"/>
                <a:cs typeface="Times New Roman"/>
                <a:sym typeface="Times New Roman"/>
              </a:rPr>
              <a:t>3.3 Xây dựng test script</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2800" b="0" i="1" u="none" strike="noStrike" cap="none">
                <a:solidFill>
                  <a:srgbClr val="000000"/>
                </a:solidFill>
                <a:latin typeface="Times New Roman"/>
                <a:ea typeface="Times New Roman"/>
                <a:cs typeface="Times New Roman"/>
                <a:sym typeface="Times New Roman"/>
              </a:rPr>
              <a:t>- Bước 4: Tạo package TestCases để lưu trữ các ca kiểm thử</a:t>
            </a:r>
            <a:endParaRPr sz="2800" b="0" i="1" u="none" strike="noStrike" cap="none">
              <a:solidFill>
                <a:srgbClr val="000000"/>
              </a:solidFill>
              <a:latin typeface="Times New Roman"/>
              <a:ea typeface="Times New Roman"/>
              <a:cs typeface="Times New Roman"/>
              <a:sym typeface="Times New Roman"/>
            </a:endParaRPr>
          </a:p>
        </p:txBody>
      </p:sp>
      <p:pic>
        <p:nvPicPr>
          <p:cNvPr id="354" name="Google Shape;354;g285c4462214_4_149"/>
          <p:cNvPicPr preferRelativeResize="0"/>
          <p:nvPr/>
        </p:nvPicPr>
        <p:blipFill rotWithShape="1">
          <a:blip r:embed="rId4">
            <a:alphaModFix/>
          </a:blip>
          <a:srcRect/>
          <a:stretch/>
        </p:blipFill>
        <p:spPr>
          <a:xfrm>
            <a:off x="1837338" y="2139225"/>
            <a:ext cx="8195175" cy="3992525"/>
          </a:xfrm>
          <a:prstGeom prst="rect">
            <a:avLst/>
          </a:prstGeom>
          <a:noFill/>
          <a:ln>
            <a:noFill/>
          </a:ln>
        </p:spPr>
      </p:pic>
      <p:sp>
        <p:nvSpPr>
          <p:cNvPr id="355" name="Google Shape;355;g285c4462214_4_149"/>
          <p:cNvSpPr txBox="1"/>
          <p:nvPr/>
        </p:nvSpPr>
        <p:spPr>
          <a:xfrm>
            <a:off x="1222200" y="311175"/>
            <a:ext cx="569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ỨNG DỤNG THỰC NGHIỆM</a:t>
            </a:r>
            <a:endParaRPr sz="1800" b="0" i="0" u="none" strike="noStrike" cap="none">
              <a:solidFill>
                <a:schemeClr val="dk1"/>
              </a:solidFill>
              <a:latin typeface="Arial"/>
              <a:ea typeface="Arial"/>
              <a:cs typeface="Arial"/>
              <a:sym typeface="Arial"/>
            </a:endParaRPr>
          </a:p>
        </p:txBody>
      </p:sp>
      <p:sp>
        <p:nvSpPr>
          <p:cNvPr id="356" name="Google Shape;356;g285c4462214_4_14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p:nvPr/>
        </p:nvSpPr>
        <p:spPr>
          <a:xfrm>
            <a:off x="0" y="6555783"/>
            <a:ext cx="12192000" cy="302217"/>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8" name="Google Shape;88;p2"/>
          <p:cNvSpPr txBox="1"/>
          <p:nvPr/>
        </p:nvSpPr>
        <p:spPr>
          <a:xfrm>
            <a:off x="72263" y="169006"/>
            <a:ext cx="542926" cy="70788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lt1"/>
                </a:solidFill>
                <a:latin typeface="Arial"/>
                <a:ea typeface="Arial"/>
                <a:cs typeface="Arial"/>
                <a:sym typeface="Arial"/>
              </a:rPr>
              <a:t>1</a:t>
            </a:r>
            <a:endParaRPr sz="4000" b="0" i="0" u="none" strike="noStrike" cap="none">
              <a:solidFill>
                <a:schemeClr val="lt1"/>
              </a:solidFill>
              <a:latin typeface="Arial"/>
              <a:ea typeface="Arial"/>
              <a:cs typeface="Arial"/>
              <a:sym typeface="Arial"/>
            </a:endParaRPr>
          </a:p>
        </p:txBody>
      </p:sp>
      <p:sp>
        <p:nvSpPr>
          <p:cNvPr id="89" name="Google Shape;89;p2"/>
          <p:cNvSpPr/>
          <p:nvPr/>
        </p:nvSpPr>
        <p:spPr>
          <a:xfrm>
            <a:off x="1150391" y="1809553"/>
            <a:ext cx="990000" cy="992100"/>
          </a:xfrm>
          <a:prstGeom prst="ellipse">
            <a:avLst/>
          </a:prstGeom>
          <a:gradFill>
            <a:gsLst>
              <a:gs pos="0">
                <a:srgbClr val="CF4F00"/>
              </a:gs>
              <a:gs pos="100000">
                <a:schemeClr val="accent4"/>
              </a:gs>
            </a:gsLst>
            <a:lin ang="2700000"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Century Gothic"/>
              <a:ea typeface="Century Gothic"/>
              <a:cs typeface="Century Gothic"/>
              <a:sym typeface="Century Gothic"/>
            </a:endParaRPr>
          </a:p>
        </p:txBody>
      </p:sp>
      <p:sp>
        <p:nvSpPr>
          <p:cNvPr id="90" name="Google Shape;90;p2"/>
          <p:cNvSpPr/>
          <p:nvPr/>
        </p:nvSpPr>
        <p:spPr>
          <a:xfrm>
            <a:off x="2304397" y="1843884"/>
            <a:ext cx="39276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en-US" sz="3200" b="1" i="0" u="none" strike="noStrike" cap="none">
                <a:solidFill>
                  <a:srgbClr val="000000"/>
                </a:solidFill>
                <a:latin typeface="Times New Roman"/>
                <a:ea typeface="Times New Roman"/>
                <a:cs typeface="Times New Roman"/>
                <a:sym typeface="Times New Roman"/>
              </a:rPr>
              <a:t>GIỚI THIỆU TỔNG QUAN</a:t>
            </a:r>
            <a:endParaRPr sz="3200" b="1" i="0" u="none" strike="noStrike" cap="none">
              <a:solidFill>
                <a:srgbClr val="000000"/>
              </a:solidFill>
              <a:latin typeface="Times New Roman"/>
              <a:ea typeface="Times New Roman"/>
              <a:cs typeface="Times New Roman"/>
              <a:sym typeface="Times New Roman"/>
            </a:endParaRPr>
          </a:p>
        </p:txBody>
      </p:sp>
      <p:sp>
        <p:nvSpPr>
          <p:cNvPr id="91" name="Google Shape;91;p2"/>
          <p:cNvSpPr/>
          <p:nvPr/>
        </p:nvSpPr>
        <p:spPr>
          <a:xfrm>
            <a:off x="1296584" y="1982384"/>
            <a:ext cx="6975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600"/>
              <a:buFont typeface="Century Gothic"/>
              <a:buNone/>
            </a:pPr>
            <a:r>
              <a:rPr lang="en-US" sz="3600" b="1" i="0" u="none" strike="noStrike" cap="none">
                <a:solidFill>
                  <a:srgbClr val="FFFFFF"/>
                </a:solidFill>
                <a:latin typeface="Times New Roman"/>
                <a:ea typeface="Times New Roman"/>
                <a:cs typeface="Times New Roman"/>
                <a:sym typeface="Times New Roman"/>
              </a:rPr>
              <a:t>01</a:t>
            </a:r>
            <a:endParaRPr sz="3600" b="1" i="0" u="none" strike="noStrike" cap="none">
              <a:solidFill>
                <a:srgbClr val="FFFFFF"/>
              </a:solidFill>
              <a:latin typeface="Times New Roman"/>
              <a:ea typeface="Times New Roman"/>
              <a:cs typeface="Times New Roman"/>
              <a:sym typeface="Times New Roman"/>
            </a:endParaRPr>
          </a:p>
        </p:txBody>
      </p:sp>
      <p:sp>
        <p:nvSpPr>
          <p:cNvPr id="92" name="Google Shape;92;p2"/>
          <p:cNvSpPr/>
          <p:nvPr/>
        </p:nvSpPr>
        <p:spPr>
          <a:xfrm>
            <a:off x="1149754" y="4147358"/>
            <a:ext cx="990000" cy="992100"/>
          </a:xfrm>
          <a:prstGeom prst="ellipse">
            <a:avLst/>
          </a:prstGeom>
          <a:gradFill>
            <a:gsLst>
              <a:gs pos="0">
                <a:srgbClr val="CF4F00"/>
              </a:gs>
              <a:gs pos="100000">
                <a:schemeClr val="accent4"/>
              </a:gs>
            </a:gsLst>
            <a:lin ang="2700000"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Century Gothic"/>
              <a:ea typeface="Century Gothic"/>
              <a:cs typeface="Century Gothic"/>
              <a:sym typeface="Century Gothic"/>
            </a:endParaRPr>
          </a:p>
        </p:txBody>
      </p:sp>
      <p:sp>
        <p:nvSpPr>
          <p:cNvPr id="93" name="Google Shape;93;p2"/>
          <p:cNvSpPr/>
          <p:nvPr/>
        </p:nvSpPr>
        <p:spPr>
          <a:xfrm>
            <a:off x="1295947" y="4320189"/>
            <a:ext cx="6975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600"/>
              <a:buFont typeface="Century Gothic"/>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sp>
        <p:nvSpPr>
          <p:cNvPr id="94" name="Google Shape;94;p2"/>
          <p:cNvSpPr/>
          <p:nvPr/>
        </p:nvSpPr>
        <p:spPr>
          <a:xfrm>
            <a:off x="6793960" y="1809553"/>
            <a:ext cx="990000" cy="992100"/>
          </a:xfrm>
          <a:prstGeom prst="ellipse">
            <a:avLst/>
          </a:prstGeom>
          <a:gradFill>
            <a:gsLst>
              <a:gs pos="0">
                <a:srgbClr val="CF4F00"/>
              </a:gs>
              <a:gs pos="100000">
                <a:schemeClr val="accent4"/>
              </a:gs>
            </a:gsLst>
            <a:lin ang="2700000"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Century Gothic"/>
              <a:ea typeface="Century Gothic"/>
              <a:cs typeface="Century Gothic"/>
              <a:sym typeface="Century Gothic"/>
            </a:endParaRPr>
          </a:p>
        </p:txBody>
      </p:sp>
      <p:sp>
        <p:nvSpPr>
          <p:cNvPr id="95" name="Google Shape;95;p2"/>
          <p:cNvSpPr/>
          <p:nvPr/>
        </p:nvSpPr>
        <p:spPr>
          <a:xfrm>
            <a:off x="6940153" y="1982384"/>
            <a:ext cx="6975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600"/>
              <a:buFont typeface="Century Gothic"/>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sp>
        <p:nvSpPr>
          <p:cNvPr id="96" name="Google Shape;96;p2"/>
          <p:cNvSpPr txBox="1"/>
          <p:nvPr/>
        </p:nvSpPr>
        <p:spPr>
          <a:xfrm>
            <a:off x="4426312" y="470802"/>
            <a:ext cx="3515706"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B9710"/>
              </a:buClr>
              <a:buSzPts val="4800"/>
              <a:buFont typeface="Times New Roman"/>
              <a:buNone/>
            </a:pPr>
            <a:r>
              <a:rPr lang="en-US" sz="4800" b="1" i="0" u="none" strike="noStrike" cap="none">
                <a:solidFill>
                  <a:srgbClr val="FB9710"/>
                </a:solidFill>
                <a:latin typeface="Times New Roman"/>
                <a:ea typeface="Times New Roman"/>
                <a:cs typeface="Times New Roman"/>
                <a:sym typeface="Times New Roman"/>
              </a:rPr>
              <a:t>NỘI DUNG</a:t>
            </a:r>
            <a:endParaRPr sz="1400" b="1" i="0" u="none" strike="noStrike" cap="none">
              <a:solidFill>
                <a:srgbClr val="000000"/>
              </a:solidFill>
              <a:latin typeface="Arial"/>
              <a:ea typeface="Arial"/>
              <a:cs typeface="Arial"/>
              <a:sym typeface="Arial"/>
            </a:endParaRPr>
          </a:p>
        </p:txBody>
      </p:sp>
      <p:sp>
        <p:nvSpPr>
          <p:cNvPr id="97" name="Google Shape;97;p2"/>
          <p:cNvSpPr/>
          <p:nvPr/>
        </p:nvSpPr>
        <p:spPr>
          <a:xfrm>
            <a:off x="2321800" y="4155875"/>
            <a:ext cx="4297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200" b="1" i="0" u="none" strike="noStrike" cap="none">
                <a:solidFill>
                  <a:srgbClr val="000000"/>
                </a:solidFill>
                <a:latin typeface="Times New Roman"/>
                <a:ea typeface="Times New Roman"/>
                <a:cs typeface="Times New Roman"/>
                <a:sym typeface="Times New Roman"/>
              </a:rPr>
              <a:t>ỨNG DỤNG THỰC NGHIỆM</a:t>
            </a:r>
            <a:endParaRPr sz="3200" b="1" i="0" u="none" strike="noStrike" cap="none">
              <a:solidFill>
                <a:srgbClr val="000000"/>
              </a:solidFill>
              <a:latin typeface="Times New Roman"/>
              <a:ea typeface="Times New Roman"/>
              <a:cs typeface="Times New Roman"/>
              <a:sym typeface="Times New Roman"/>
            </a:endParaRPr>
          </a:p>
        </p:txBody>
      </p:sp>
      <p:sp>
        <p:nvSpPr>
          <p:cNvPr id="98" name="Google Shape;98;p2"/>
          <p:cNvSpPr/>
          <p:nvPr/>
        </p:nvSpPr>
        <p:spPr>
          <a:xfrm>
            <a:off x="6802343" y="4071626"/>
            <a:ext cx="990000" cy="992100"/>
          </a:xfrm>
          <a:prstGeom prst="ellipse">
            <a:avLst/>
          </a:prstGeom>
          <a:gradFill>
            <a:gsLst>
              <a:gs pos="0">
                <a:srgbClr val="CF4F00"/>
              </a:gs>
              <a:gs pos="100000">
                <a:schemeClr val="accent4"/>
              </a:gs>
            </a:gsLst>
            <a:lin ang="2700000"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Century Gothic"/>
              <a:ea typeface="Century Gothic"/>
              <a:cs typeface="Century Gothic"/>
              <a:sym typeface="Century Gothic"/>
            </a:endParaRPr>
          </a:p>
        </p:txBody>
      </p:sp>
      <p:sp>
        <p:nvSpPr>
          <p:cNvPr id="99" name="Google Shape;99;p2"/>
          <p:cNvSpPr/>
          <p:nvPr/>
        </p:nvSpPr>
        <p:spPr>
          <a:xfrm>
            <a:off x="6948536" y="4244457"/>
            <a:ext cx="6975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600"/>
              <a:buFont typeface="Century Gothic"/>
              <a:buNone/>
            </a:pPr>
            <a:r>
              <a:rPr lang="en-US" sz="3600" b="1" i="0" u="none" strike="noStrike" cap="none">
                <a:solidFill>
                  <a:srgbClr val="FFFFFF"/>
                </a:solidFill>
                <a:latin typeface="Times New Roman"/>
                <a:ea typeface="Times New Roman"/>
                <a:cs typeface="Times New Roman"/>
                <a:sym typeface="Times New Roman"/>
              </a:rPr>
              <a:t>04</a:t>
            </a:r>
            <a:endParaRPr sz="3600" b="1" i="0" u="none" strike="noStrike" cap="none">
              <a:solidFill>
                <a:srgbClr val="FFFFFF"/>
              </a:solidFill>
              <a:latin typeface="Times New Roman"/>
              <a:ea typeface="Times New Roman"/>
              <a:cs typeface="Times New Roman"/>
              <a:sym typeface="Times New Roman"/>
            </a:endParaRPr>
          </a:p>
        </p:txBody>
      </p:sp>
      <p:sp>
        <p:nvSpPr>
          <p:cNvPr id="100" name="Google Shape;100;p2"/>
          <p:cNvSpPr/>
          <p:nvPr/>
        </p:nvSpPr>
        <p:spPr>
          <a:xfrm>
            <a:off x="7930175" y="1885750"/>
            <a:ext cx="3147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en-US" sz="3200" b="1" i="0" u="none" strike="noStrike" cap="none">
                <a:solidFill>
                  <a:srgbClr val="000000"/>
                </a:solidFill>
                <a:latin typeface="Times New Roman"/>
                <a:ea typeface="Times New Roman"/>
                <a:cs typeface="Times New Roman"/>
                <a:sym typeface="Times New Roman"/>
              </a:rPr>
              <a:t>CƠ SỞ LÝ THUYẾT</a:t>
            </a:r>
            <a:endParaRPr sz="3200" b="1" i="0" u="none" strike="noStrike" cap="none">
              <a:solidFill>
                <a:srgbClr val="000000"/>
              </a:solidFill>
              <a:latin typeface="Times New Roman"/>
              <a:ea typeface="Times New Roman"/>
              <a:cs typeface="Times New Roman"/>
              <a:sym typeface="Times New Roman"/>
            </a:endParaRPr>
          </a:p>
        </p:txBody>
      </p:sp>
      <p:sp>
        <p:nvSpPr>
          <p:cNvPr id="101" name="Google Shape;101;p2"/>
          <p:cNvSpPr/>
          <p:nvPr/>
        </p:nvSpPr>
        <p:spPr>
          <a:xfrm>
            <a:off x="7847514" y="4129852"/>
            <a:ext cx="3666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en-US" sz="3200" b="1" i="0" u="none" strike="noStrike" cap="none">
                <a:solidFill>
                  <a:srgbClr val="000000"/>
                </a:solidFill>
                <a:latin typeface="Times New Roman"/>
                <a:ea typeface="Times New Roman"/>
                <a:cs typeface="Times New Roman"/>
                <a:sym typeface="Times New Roman"/>
              </a:rPr>
              <a:t>KẾT QUẢ ĐẠT ĐƯỢC</a:t>
            </a:r>
            <a:endParaRPr sz="3200" b="1" i="0" u="none" strike="noStrike" cap="none">
              <a:solidFill>
                <a:srgbClr val="000000"/>
              </a:solidFill>
              <a:latin typeface="Times New Roman"/>
              <a:ea typeface="Times New Roman"/>
              <a:cs typeface="Times New Roman"/>
              <a:sym typeface="Times New Roman"/>
            </a:endParaRPr>
          </a:p>
        </p:txBody>
      </p:sp>
      <p:pic>
        <p:nvPicPr>
          <p:cNvPr id="102" name="Google Shape;102;p2"/>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103" name="Google Shape;103;p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85c4462214_4_164"/>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3" name="Google Shape;363;g285c4462214_4_164"/>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364" name="Google Shape;364;g285c4462214_4_164"/>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pic>
        <p:nvPicPr>
          <p:cNvPr id="365" name="Google Shape;365;g285c4462214_4_164"/>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366" name="Google Shape;366;g285c4462214_4_164"/>
          <p:cNvSpPr txBox="1"/>
          <p:nvPr/>
        </p:nvSpPr>
        <p:spPr>
          <a:xfrm>
            <a:off x="782275" y="878600"/>
            <a:ext cx="10305300" cy="15945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a:solidFill>
                  <a:srgbClr val="000000"/>
                </a:solidFill>
                <a:latin typeface="Times New Roman"/>
                <a:ea typeface="Times New Roman"/>
                <a:cs typeface="Times New Roman"/>
                <a:sym typeface="Times New Roman"/>
              </a:rPr>
              <a:t>3.3 Xây dựng test script</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2800" b="0" i="1" u="none" strike="noStrike" cap="none">
                <a:solidFill>
                  <a:srgbClr val="000000"/>
                </a:solidFill>
                <a:latin typeface="Times New Roman"/>
                <a:ea typeface="Times New Roman"/>
                <a:cs typeface="Times New Roman"/>
                <a:sym typeface="Times New Roman"/>
              </a:rPr>
              <a:t>- Bước 5: Tạo package TestSuite để lưu trữ các bộ test case cần kiểm thử</a:t>
            </a:r>
            <a:endParaRPr sz="2800" b="0" i="1" u="none" strike="noStrike" cap="none">
              <a:solidFill>
                <a:srgbClr val="000000"/>
              </a:solidFill>
              <a:latin typeface="Times New Roman"/>
              <a:ea typeface="Times New Roman"/>
              <a:cs typeface="Times New Roman"/>
              <a:sym typeface="Times New Roman"/>
            </a:endParaRPr>
          </a:p>
        </p:txBody>
      </p:sp>
      <p:pic>
        <p:nvPicPr>
          <p:cNvPr id="367" name="Google Shape;367;g285c4462214_4_164"/>
          <p:cNvPicPr preferRelativeResize="0"/>
          <p:nvPr/>
        </p:nvPicPr>
        <p:blipFill rotWithShape="1">
          <a:blip r:embed="rId4">
            <a:alphaModFix/>
          </a:blip>
          <a:srcRect/>
          <a:stretch/>
        </p:blipFill>
        <p:spPr>
          <a:xfrm>
            <a:off x="2246563" y="2432725"/>
            <a:ext cx="7376726" cy="3511025"/>
          </a:xfrm>
          <a:prstGeom prst="rect">
            <a:avLst/>
          </a:prstGeom>
          <a:noFill/>
          <a:ln>
            <a:noFill/>
          </a:ln>
        </p:spPr>
      </p:pic>
      <p:sp>
        <p:nvSpPr>
          <p:cNvPr id="368" name="Google Shape;368;g285c4462214_4_164"/>
          <p:cNvSpPr txBox="1"/>
          <p:nvPr/>
        </p:nvSpPr>
        <p:spPr>
          <a:xfrm>
            <a:off x="1222200" y="311175"/>
            <a:ext cx="569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ỨNG DỤNG THỰC NGHIỆM</a:t>
            </a:r>
            <a:endParaRPr sz="1800" b="0" i="0" u="none" strike="noStrike" cap="none">
              <a:solidFill>
                <a:schemeClr val="dk1"/>
              </a:solidFill>
              <a:latin typeface="Arial"/>
              <a:ea typeface="Arial"/>
              <a:cs typeface="Arial"/>
              <a:sym typeface="Arial"/>
            </a:endParaRPr>
          </a:p>
        </p:txBody>
      </p:sp>
      <p:sp>
        <p:nvSpPr>
          <p:cNvPr id="369" name="Google Shape;369;g285c4462214_4_16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285c4462214_4_179"/>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Google Shape;376;g285c4462214_4_179"/>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377" name="Google Shape;377;g285c4462214_4_179"/>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pic>
        <p:nvPicPr>
          <p:cNvPr id="378" name="Google Shape;378;g285c4462214_4_179"/>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379" name="Google Shape;379;g285c4462214_4_179"/>
          <p:cNvSpPr txBox="1"/>
          <p:nvPr/>
        </p:nvSpPr>
        <p:spPr>
          <a:xfrm>
            <a:off x="782275" y="878600"/>
            <a:ext cx="10305300" cy="168042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dirty="0">
                <a:solidFill>
                  <a:srgbClr val="000000"/>
                </a:solidFill>
                <a:latin typeface="Times New Roman"/>
                <a:ea typeface="Times New Roman"/>
                <a:cs typeface="Times New Roman"/>
                <a:sym typeface="Times New Roman"/>
              </a:rPr>
              <a:t>3.3 </a:t>
            </a:r>
            <a:r>
              <a:rPr lang="en-US" sz="3000" b="1" i="0" u="none" strike="noStrike" cap="none" dirty="0" err="1">
                <a:solidFill>
                  <a:srgbClr val="000000"/>
                </a:solidFill>
                <a:latin typeface="Times New Roman"/>
                <a:ea typeface="Times New Roman"/>
                <a:cs typeface="Times New Roman"/>
                <a:sym typeface="Times New Roman"/>
              </a:rPr>
              <a:t>Xây</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dựng</a:t>
            </a:r>
            <a:r>
              <a:rPr lang="en-US" sz="3000" b="1" i="0" u="none" strike="noStrike" cap="none" dirty="0">
                <a:solidFill>
                  <a:srgbClr val="000000"/>
                </a:solidFill>
                <a:latin typeface="Times New Roman"/>
                <a:ea typeface="Times New Roman"/>
                <a:cs typeface="Times New Roman"/>
                <a:sym typeface="Times New Roman"/>
              </a:rPr>
              <a:t> test script</a:t>
            </a:r>
            <a:endParaRPr sz="3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Bước</a:t>
            </a:r>
            <a:r>
              <a:rPr lang="en-US" sz="2800" b="0" i="1" u="none" strike="noStrike" cap="none" dirty="0">
                <a:solidFill>
                  <a:srgbClr val="000000"/>
                </a:solidFill>
                <a:latin typeface="Times New Roman"/>
                <a:ea typeface="Times New Roman"/>
                <a:cs typeface="Times New Roman"/>
                <a:sym typeface="Times New Roman"/>
              </a:rPr>
              <a:t> 6: </a:t>
            </a:r>
            <a:r>
              <a:rPr lang="en-US" sz="2800" b="0" i="1" u="none" strike="noStrike" cap="none" dirty="0" err="1">
                <a:solidFill>
                  <a:srgbClr val="000000"/>
                </a:solidFill>
                <a:latin typeface="Times New Roman"/>
                <a:ea typeface="Times New Roman"/>
                <a:cs typeface="Times New Roman"/>
                <a:sym typeface="Times New Roman"/>
              </a:rPr>
              <a:t>Để</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chạy</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toàn</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bộ</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các</a:t>
            </a:r>
            <a:r>
              <a:rPr lang="en-US" sz="2800" b="0" i="1" u="none" strike="noStrike" cap="none" dirty="0">
                <a:solidFill>
                  <a:srgbClr val="000000"/>
                </a:solidFill>
                <a:latin typeface="Times New Roman"/>
                <a:ea typeface="Times New Roman"/>
                <a:cs typeface="Times New Roman"/>
                <a:sym typeface="Times New Roman"/>
              </a:rPr>
              <a:t> ca </a:t>
            </a:r>
            <a:r>
              <a:rPr lang="en-US" sz="2800" b="0" i="1" u="none" strike="noStrike" cap="none" dirty="0" err="1">
                <a:solidFill>
                  <a:srgbClr val="000000"/>
                </a:solidFill>
                <a:latin typeface="Times New Roman"/>
                <a:ea typeface="Times New Roman"/>
                <a:cs typeface="Times New Roman"/>
                <a:sym typeface="Times New Roman"/>
              </a:rPr>
              <a:t>kiểm</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thử</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của</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các</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chức</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năng</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thì</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mở</a:t>
            </a:r>
            <a:r>
              <a:rPr lang="en-US" sz="2800" b="0" i="1" u="none" strike="noStrike" cap="none" dirty="0">
                <a:solidFill>
                  <a:srgbClr val="000000"/>
                </a:solidFill>
                <a:latin typeface="Times New Roman"/>
                <a:ea typeface="Times New Roman"/>
                <a:cs typeface="Times New Roman"/>
                <a:sym typeface="Times New Roman"/>
              </a:rPr>
              <a:t> file SuiteWithClasses.java </a:t>
            </a:r>
            <a:r>
              <a:rPr lang="en-US" sz="2800" b="0" i="1" u="none" strike="noStrike" cap="none" dirty="0" err="1">
                <a:solidFill>
                  <a:srgbClr val="000000"/>
                </a:solidFill>
                <a:latin typeface="Times New Roman"/>
                <a:ea typeface="Times New Roman"/>
                <a:cs typeface="Times New Roman"/>
                <a:sym typeface="Times New Roman"/>
              </a:rPr>
              <a:t>rồi</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nhấn</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nút</a:t>
            </a:r>
            <a:r>
              <a:rPr lang="en-US" sz="2800" b="0" i="1" u="none" strike="noStrike" cap="none" dirty="0">
                <a:solidFill>
                  <a:srgbClr val="000000"/>
                </a:solidFill>
                <a:latin typeface="Times New Roman"/>
                <a:ea typeface="Times New Roman"/>
                <a:cs typeface="Times New Roman"/>
                <a:sym typeface="Times New Roman"/>
              </a:rPr>
              <a:t> </a:t>
            </a:r>
            <a:r>
              <a:rPr lang="en-US" sz="2800" b="0" i="1" u="none" strike="noStrike" cap="none" dirty="0" err="1">
                <a:solidFill>
                  <a:srgbClr val="000000"/>
                </a:solidFill>
                <a:latin typeface="Times New Roman"/>
                <a:ea typeface="Times New Roman"/>
                <a:cs typeface="Times New Roman"/>
                <a:sym typeface="Times New Roman"/>
              </a:rPr>
              <a:t>trên</a:t>
            </a:r>
            <a:r>
              <a:rPr lang="en-US" sz="2800" b="0" i="1" u="none" strike="noStrike" cap="none" dirty="0">
                <a:solidFill>
                  <a:srgbClr val="000000"/>
                </a:solidFill>
                <a:latin typeface="Times New Roman"/>
                <a:ea typeface="Times New Roman"/>
                <a:cs typeface="Times New Roman"/>
                <a:sym typeface="Times New Roman"/>
              </a:rPr>
              <a:t> run </a:t>
            </a:r>
            <a:r>
              <a:rPr lang="en-US" sz="2800" b="0" i="1" u="none" strike="noStrike" cap="none" dirty="0" err="1">
                <a:solidFill>
                  <a:srgbClr val="000000"/>
                </a:solidFill>
                <a:latin typeface="Times New Roman"/>
                <a:ea typeface="Times New Roman"/>
                <a:cs typeface="Times New Roman"/>
                <a:sym typeface="Times New Roman"/>
              </a:rPr>
              <a:t>thanh</a:t>
            </a:r>
            <a:r>
              <a:rPr lang="en-US" sz="2800" b="0" i="1" u="none" strike="noStrike" cap="none" dirty="0">
                <a:solidFill>
                  <a:srgbClr val="000000"/>
                </a:solidFill>
                <a:latin typeface="Times New Roman"/>
                <a:ea typeface="Times New Roman"/>
                <a:cs typeface="Times New Roman"/>
                <a:sym typeface="Times New Roman"/>
              </a:rPr>
              <a:t> menu</a:t>
            </a:r>
            <a:endParaRPr sz="2800" b="0" i="1" u="none" strike="noStrike" cap="none" dirty="0">
              <a:solidFill>
                <a:srgbClr val="000000"/>
              </a:solidFill>
              <a:latin typeface="Times New Roman"/>
              <a:ea typeface="Times New Roman"/>
              <a:cs typeface="Times New Roman"/>
              <a:sym typeface="Times New Roman"/>
            </a:endParaRPr>
          </a:p>
        </p:txBody>
      </p:sp>
      <p:pic>
        <p:nvPicPr>
          <p:cNvPr id="381" name="Google Shape;381;g285c4462214_4_179"/>
          <p:cNvPicPr preferRelativeResize="0"/>
          <p:nvPr/>
        </p:nvPicPr>
        <p:blipFill rotWithShape="1">
          <a:blip r:embed="rId4">
            <a:alphaModFix/>
          </a:blip>
          <a:srcRect/>
          <a:stretch/>
        </p:blipFill>
        <p:spPr>
          <a:xfrm>
            <a:off x="2569425" y="2616863"/>
            <a:ext cx="6730990" cy="3699888"/>
          </a:xfrm>
          <a:prstGeom prst="rect">
            <a:avLst/>
          </a:prstGeom>
          <a:noFill/>
          <a:ln>
            <a:noFill/>
          </a:ln>
        </p:spPr>
      </p:pic>
      <p:sp>
        <p:nvSpPr>
          <p:cNvPr id="382" name="Google Shape;382;g285c4462214_4_179"/>
          <p:cNvSpPr txBox="1"/>
          <p:nvPr/>
        </p:nvSpPr>
        <p:spPr>
          <a:xfrm>
            <a:off x="1222200" y="311175"/>
            <a:ext cx="569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ỨNG DỤNG THỰC NGHIỆM</a:t>
            </a:r>
            <a:endParaRPr sz="1800" b="0" i="0" u="none" strike="noStrike" cap="none">
              <a:solidFill>
                <a:schemeClr val="dk1"/>
              </a:solidFill>
              <a:latin typeface="Arial"/>
              <a:ea typeface="Arial"/>
              <a:cs typeface="Arial"/>
              <a:sym typeface="Arial"/>
            </a:endParaRPr>
          </a:p>
        </p:txBody>
      </p:sp>
      <p:sp>
        <p:nvSpPr>
          <p:cNvPr id="383" name="Google Shape;383;g285c4462214_4_17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285c4462214_4_196"/>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0" name="Google Shape;390;g285c4462214_4_196"/>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391" name="Google Shape;391;g285c4462214_4_196"/>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03</a:t>
            </a:r>
            <a:endParaRPr sz="3600" b="1" i="0" u="none" strike="noStrike" cap="none">
              <a:solidFill>
                <a:srgbClr val="FFFFFF"/>
              </a:solidFill>
              <a:latin typeface="Times New Roman"/>
              <a:ea typeface="Times New Roman"/>
              <a:cs typeface="Times New Roman"/>
              <a:sym typeface="Times New Roman"/>
            </a:endParaRPr>
          </a:p>
        </p:txBody>
      </p:sp>
      <p:pic>
        <p:nvPicPr>
          <p:cNvPr id="392" name="Google Shape;392;g285c4462214_4_196"/>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393" name="Google Shape;393;g285c4462214_4_196"/>
          <p:cNvSpPr txBox="1"/>
          <p:nvPr/>
        </p:nvSpPr>
        <p:spPr>
          <a:xfrm>
            <a:off x="782275" y="878600"/>
            <a:ext cx="103053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a:solidFill>
                  <a:srgbClr val="000000"/>
                </a:solidFill>
                <a:latin typeface="Times New Roman"/>
                <a:ea typeface="Times New Roman"/>
                <a:cs typeface="Times New Roman"/>
                <a:sym typeface="Times New Roman"/>
              </a:rPr>
              <a:t>3.4 Kết quả kiểm thử</a:t>
            </a:r>
            <a:endParaRPr sz="3000" b="0" i="0" u="none" strike="noStrike" cap="none">
              <a:solidFill>
                <a:srgbClr val="000000"/>
              </a:solidFill>
              <a:latin typeface="Times New Roman"/>
              <a:ea typeface="Times New Roman"/>
              <a:cs typeface="Times New Roman"/>
              <a:sym typeface="Times New Roman"/>
            </a:endParaRPr>
          </a:p>
        </p:txBody>
      </p:sp>
      <p:pic>
        <p:nvPicPr>
          <p:cNvPr id="394" name="Google Shape;394;g285c4462214_4_196"/>
          <p:cNvPicPr preferRelativeResize="0"/>
          <p:nvPr/>
        </p:nvPicPr>
        <p:blipFill rotWithShape="1">
          <a:blip r:embed="rId4">
            <a:alphaModFix/>
          </a:blip>
          <a:srcRect/>
          <a:stretch/>
        </p:blipFill>
        <p:spPr>
          <a:xfrm>
            <a:off x="3216199" y="1476925"/>
            <a:ext cx="5437475" cy="4823724"/>
          </a:xfrm>
          <a:prstGeom prst="rect">
            <a:avLst/>
          </a:prstGeom>
          <a:noFill/>
          <a:ln>
            <a:noFill/>
          </a:ln>
        </p:spPr>
      </p:pic>
      <p:sp>
        <p:nvSpPr>
          <p:cNvPr id="395" name="Google Shape;395;g285c4462214_4_196"/>
          <p:cNvSpPr txBox="1"/>
          <p:nvPr/>
        </p:nvSpPr>
        <p:spPr>
          <a:xfrm>
            <a:off x="1222200" y="311175"/>
            <a:ext cx="569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ỨNG DỤNG THỰC NGHIỆM</a:t>
            </a:r>
            <a:endParaRPr sz="1800" b="0" i="0" u="none" strike="noStrike" cap="none">
              <a:solidFill>
                <a:schemeClr val="dk1"/>
              </a:solidFill>
              <a:latin typeface="Arial"/>
              <a:ea typeface="Arial"/>
              <a:cs typeface="Arial"/>
              <a:sym typeface="Arial"/>
            </a:endParaRPr>
          </a:p>
        </p:txBody>
      </p:sp>
      <p:sp>
        <p:nvSpPr>
          <p:cNvPr id="396" name="Google Shape;396;g285c4462214_4_196"/>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285c4462214_4_31"/>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3" name="Google Shape;403;g285c4462214_4_31"/>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KẾT QUẢ ĐẠT ĐƯỢC</a:t>
            </a:r>
            <a:endParaRPr sz="3200" b="0" i="0" u="none" strike="noStrike" cap="none">
              <a:solidFill>
                <a:schemeClr val="dk1"/>
              </a:solidFill>
              <a:latin typeface="Arial"/>
              <a:ea typeface="Arial"/>
              <a:cs typeface="Arial"/>
              <a:sym typeface="Arial"/>
            </a:endParaRPr>
          </a:p>
        </p:txBody>
      </p:sp>
      <p:sp>
        <p:nvSpPr>
          <p:cNvPr id="404" name="Google Shape;404;g285c4462214_4_31"/>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405" name="Google Shape;405;g285c4462214_4_31"/>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04</a:t>
            </a:r>
            <a:endParaRPr sz="3600" b="1" i="0" u="none" strike="noStrike" cap="none">
              <a:solidFill>
                <a:srgbClr val="FFFFFF"/>
              </a:solidFill>
              <a:latin typeface="Times New Roman"/>
              <a:ea typeface="Times New Roman"/>
              <a:cs typeface="Times New Roman"/>
              <a:sym typeface="Times New Roman"/>
            </a:endParaRPr>
          </a:p>
        </p:txBody>
      </p:sp>
      <p:pic>
        <p:nvPicPr>
          <p:cNvPr id="406" name="Google Shape;406;g285c4462214_4_31"/>
          <p:cNvPicPr preferRelativeResize="0"/>
          <p:nvPr/>
        </p:nvPicPr>
        <p:blipFill rotWithShape="1">
          <a:blip r:embed="rId3">
            <a:alphaModFix/>
          </a:blip>
          <a:srcRect/>
          <a:stretch/>
        </p:blipFill>
        <p:spPr>
          <a:xfrm>
            <a:off x="11272700" y="0"/>
            <a:ext cx="919300" cy="919300"/>
          </a:xfrm>
          <a:prstGeom prst="rect">
            <a:avLst/>
          </a:prstGeom>
          <a:noFill/>
          <a:ln>
            <a:noFill/>
          </a:ln>
        </p:spPr>
      </p:pic>
      <p:pic>
        <p:nvPicPr>
          <p:cNvPr id="407" name="Google Shape;407;g285c4462214_4_31"/>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408" name="Google Shape;408;g285c4462214_4_31"/>
          <p:cNvSpPr txBox="1"/>
          <p:nvPr/>
        </p:nvSpPr>
        <p:spPr>
          <a:xfrm>
            <a:off x="257400" y="1182225"/>
            <a:ext cx="11861100" cy="41805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a:solidFill>
                  <a:srgbClr val="000000"/>
                </a:solidFill>
                <a:latin typeface="Times New Roman"/>
                <a:ea typeface="Times New Roman"/>
                <a:cs typeface="Times New Roman"/>
                <a:sym typeface="Times New Roman"/>
              </a:rPr>
              <a:t>4.1 Kết quả đạt được</a:t>
            </a:r>
            <a:endParaRPr sz="3000" b="1"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Trình bày được các kiến thức cơ bản về kiểm thử phần mềm nói chung và kiểm thử phần mềm tự động cho các ứng dụng web nói riêng.</a:t>
            </a:r>
            <a:endParaRPr sz="2800" b="0"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Giới thiệu được các đặc điểm, thành phần của công cụ kiểm thử tự động Selenium. Kết hợp công cụ Selenium WebDriver và framework JUnit trong kiểm thử tự động ứng dụng web.</a:t>
            </a:r>
            <a:endParaRPr sz="2800" b="0"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Áp dụng các kiến thức đã tìm hiểu vào thực hiện kiểm thử tự động các chức năng chính của ứng dụng</a:t>
            </a:r>
            <a:endParaRPr sz="2800" b="0" i="0" u="none" strike="noStrike" cap="none">
              <a:solidFill>
                <a:srgbClr val="000000"/>
              </a:solidFill>
              <a:latin typeface="Times New Roman"/>
              <a:ea typeface="Times New Roman"/>
              <a:cs typeface="Times New Roman"/>
              <a:sym typeface="Times New Roman"/>
            </a:endParaRPr>
          </a:p>
        </p:txBody>
      </p:sp>
      <p:sp>
        <p:nvSpPr>
          <p:cNvPr id="409" name="Google Shape;409;g285c4462214_4_31"/>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285c4462214_4_44"/>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6" name="Google Shape;416;g285c4462214_4_44"/>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KẾT QUẢ ĐẠT ĐƯỢC</a:t>
            </a:r>
            <a:endParaRPr sz="3200" b="0" i="0" u="none" strike="noStrike" cap="none">
              <a:solidFill>
                <a:schemeClr val="dk1"/>
              </a:solidFill>
              <a:latin typeface="Arial"/>
              <a:ea typeface="Arial"/>
              <a:cs typeface="Arial"/>
              <a:sym typeface="Arial"/>
            </a:endParaRPr>
          </a:p>
        </p:txBody>
      </p:sp>
      <p:sp>
        <p:nvSpPr>
          <p:cNvPr id="417" name="Google Shape;417;g285c4462214_4_44"/>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418" name="Google Shape;418;g285c4462214_4_44"/>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04</a:t>
            </a:r>
            <a:endParaRPr sz="3600" b="1" i="0" u="none" strike="noStrike" cap="none">
              <a:solidFill>
                <a:srgbClr val="FFFFFF"/>
              </a:solidFill>
              <a:latin typeface="Times New Roman"/>
              <a:ea typeface="Times New Roman"/>
              <a:cs typeface="Times New Roman"/>
              <a:sym typeface="Times New Roman"/>
            </a:endParaRPr>
          </a:p>
        </p:txBody>
      </p:sp>
      <p:pic>
        <p:nvPicPr>
          <p:cNvPr id="419" name="Google Shape;419;g285c4462214_4_44"/>
          <p:cNvPicPr preferRelativeResize="0"/>
          <p:nvPr/>
        </p:nvPicPr>
        <p:blipFill rotWithShape="1">
          <a:blip r:embed="rId3">
            <a:alphaModFix/>
          </a:blip>
          <a:srcRect/>
          <a:stretch/>
        </p:blipFill>
        <p:spPr>
          <a:xfrm>
            <a:off x="11272700" y="0"/>
            <a:ext cx="919300" cy="919300"/>
          </a:xfrm>
          <a:prstGeom prst="rect">
            <a:avLst/>
          </a:prstGeom>
          <a:noFill/>
          <a:ln>
            <a:noFill/>
          </a:ln>
        </p:spPr>
      </p:pic>
      <p:pic>
        <p:nvPicPr>
          <p:cNvPr id="420" name="Google Shape;420;g285c4462214_4_44"/>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421" name="Google Shape;421;g285c4462214_4_44"/>
          <p:cNvSpPr txBox="1"/>
          <p:nvPr/>
        </p:nvSpPr>
        <p:spPr>
          <a:xfrm>
            <a:off x="248200" y="1157075"/>
            <a:ext cx="12245100" cy="42174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3000" b="1" i="0" u="none" strike="noStrike" cap="none">
                <a:solidFill>
                  <a:srgbClr val="000000"/>
                </a:solidFill>
                <a:latin typeface="Times New Roman"/>
                <a:ea typeface="Times New Roman"/>
                <a:cs typeface="Times New Roman"/>
                <a:sym typeface="Times New Roman"/>
              </a:rPr>
              <a:t>4.2 Hạn chế</a:t>
            </a:r>
            <a:endParaRPr sz="3000" b="1"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Chưa thể giả lập nhiều người dùng ảo chạy đồng thời để kiểm thử khả năng xử lý xung đột khi có nhiều khách hàng cùng đặt hàng vào một thời điểm.</a:t>
            </a:r>
            <a:endParaRPr sz="2800" b="0"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Chưa nghiên cứu được phương pháp kiểm thử hướng từ khóa với Selenium.</a:t>
            </a:r>
            <a:endParaRPr sz="2800" b="0"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Mới kiểm thử với ứng dụng nhỏ, chưa kiểm thử với ứng dụng thực tế.</a:t>
            </a: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r>
              <a:rPr lang="en-US" sz="3000" b="1" i="0" u="none" strike="noStrike" cap="none">
                <a:solidFill>
                  <a:srgbClr val="000000"/>
                </a:solidFill>
                <a:latin typeface="Times New Roman"/>
                <a:ea typeface="Times New Roman"/>
                <a:cs typeface="Times New Roman"/>
                <a:sym typeface="Times New Roman"/>
              </a:rPr>
              <a:t>4.3 Hướng phát triển</a:t>
            </a:r>
            <a:endParaRPr sz="3000" b="1"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Tiếp tục tìm hiểu sâu hơn về các vấn đề của kiểm thử phần mềm và đặc biệt là công cụ kiểm thử tự động Selenium.</a:t>
            </a:r>
            <a:endParaRPr sz="2800" b="0" i="0" u="none" strike="noStrike" cap="none">
              <a:solidFill>
                <a:srgbClr val="000000"/>
              </a:solidFill>
              <a:latin typeface="Times New Roman"/>
              <a:ea typeface="Times New Roman"/>
              <a:cs typeface="Times New Roman"/>
              <a:sym typeface="Times New Roman"/>
            </a:endParaRPr>
          </a:p>
        </p:txBody>
      </p:sp>
      <p:sp>
        <p:nvSpPr>
          <p:cNvPr id="422" name="Google Shape;422;g285c4462214_4_4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9"/>
          <p:cNvSpPr/>
          <p:nvPr/>
        </p:nvSpPr>
        <p:spPr>
          <a:xfrm>
            <a:off x="1733796" y="0"/>
            <a:ext cx="10458203" cy="783770"/>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9" name="Google Shape;429;p19"/>
          <p:cNvSpPr/>
          <p:nvPr/>
        </p:nvSpPr>
        <p:spPr>
          <a:xfrm>
            <a:off x="1532050" y="2888525"/>
            <a:ext cx="8800800" cy="1107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4800" b="1" i="0" u="none" strike="noStrike" cap="none">
                <a:solidFill>
                  <a:srgbClr val="3F3F3F"/>
                </a:solidFill>
                <a:latin typeface="Times New Roman"/>
                <a:ea typeface="Times New Roman"/>
                <a:cs typeface="Times New Roman"/>
                <a:sym typeface="Times New Roman"/>
              </a:rPr>
              <a:t>CẢM ƠN THẦY CÔ ĐÃ </a:t>
            </a:r>
            <a:endParaRPr sz="4800" b="1" i="0" u="none" strike="noStrike" cap="none">
              <a:solidFill>
                <a:srgbClr val="3F3F3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4800" b="1" i="0" u="none" strike="noStrike" cap="none">
                <a:solidFill>
                  <a:srgbClr val="3F3F3F"/>
                </a:solidFill>
                <a:latin typeface="Times New Roman"/>
                <a:ea typeface="Times New Roman"/>
                <a:cs typeface="Times New Roman"/>
                <a:sym typeface="Times New Roman"/>
              </a:rPr>
              <a:t>LẮNG NGHE !</a:t>
            </a:r>
            <a:endParaRPr sz="4800" b="1" i="0" u="none" strike="noStrike" cap="none">
              <a:solidFill>
                <a:srgbClr val="3F3F3F"/>
              </a:solidFill>
              <a:latin typeface="Times New Roman"/>
              <a:ea typeface="Times New Roman"/>
              <a:cs typeface="Times New Roman"/>
              <a:sym typeface="Times New Roman"/>
            </a:endParaRPr>
          </a:p>
        </p:txBody>
      </p:sp>
      <p:sp>
        <p:nvSpPr>
          <p:cNvPr id="430" name="Google Shape;430;p19"/>
          <p:cNvSpPr/>
          <p:nvPr/>
        </p:nvSpPr>
        <p:spPr>
          <a:xfrm>
            <a:off x="-1" y="0"/>
            <a:ext cx="1389413" cy="783771"/>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1" name="Google Shape;431;p19"/>
          <p:cNvSpPr/>
          <p:nvPr/>
        </p:nvSpPr>
        <p:spPr>
          <a:xfrm>
            <a:off x="-31367" y="6210679"/>
            <a:ext cx="12200454" cy="68245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2" name="Google Shape;432;p19"/>
          <p:cNvSpPr/>
          <p:nvPr/>
        </p:nvSpPr>
        <p:spPr>
          <a:xfrm>
            <a:off x="1145967" y="1379213"/>
            <a:ext cx="486890" cy="493348"/>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3" name="Google Shape;433;p19"/>
          <p:cNvSpPr/>
          <p:nvPr/>
        </p:nvSpPr>
        <p:spPr>
          <a:xfrm>
            <a:off x="10372966" y="3262357"/>
            <a:ext cx="748275" cy="783770"/>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4" name="Google Shape;434;p19"/>
          <p:cNvSpPr/>
          <p:nvPr/>
        </p:nvSpPr>
        <p:spPr>
          <a:xfrm>
            <a:off x="1632857" y="1872562"/>
            <a:ext cx="321353" cy="324374"/>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5" name="Google Shape;435;p19"/>
          <p:cNvSpPr/>
          <p:nvPr/>
        </p:nvSpPr>
        <p:spPr>
          <a:xfrm>
            <a:off x="1697526" y="4840414"/>
            <a:ext cx="673870" cy="619643"/>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6" name="Google Shape;436;p19"/>
          <p:cNvSpPr/>
          <p:nvPr/>
        </p:nvSpPr>
        <p:spPr>
          <a:xfrm>
            <a:off x="9954129" y="4335252"/>
            <a:ext cx="321353" cy="324374"/>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7" name="Google Shape;437;p19"/>
          <p:cNvSpPr/>
          <p:nvPr/>
        </p:nvSpPr>
        <p:spPr>
          <a:xfrm>
            <a:off x="9399623" y="1624472"/>
            <a:ext cx="742181" cy="68245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8" name="Google Shape;438;p19"/>
          <p:cNvSpPr/>
          <p:nvPr/>
        </p:nvSpPr>
        <p:spPr>
          <a:xfrm>
            <a:off x="2077194" y="4432918"/>
            <a:ext cx="742181" cy="68245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9" name="Google Shape;439;p19"/>
          <p:cNvSpPr/>
          <p:nvPr/>
        </p:nvSpPr>
        <p:spPr>
          <a:xfrm>
            <a:off x="0" y="6555783"/>
            <a:ext cx="12192000" cy="302217"/>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0" name="Google Shape;440;p19"/>
          <p:cNvSpPr/>
          <p:nvPr/>
        </p:nvSpPr>
        <p:spPr>
          <a:xfrm rot="-3102435">
            <a:off x="477367" y="1624578"/>
            <a:ext cx="802801" cy="802801"/>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1" name="Google Shape;441;p19"/>
          <p:cNvSpPr/>
          <p:nvPr/>
        </p:nvSpPr>
        <p:spPr>
          <a:xfrm rot="-3102435">
            <a:off x="1456681" y="188700"/>
            <a:ext cx="598330" cy="598330"/>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2" name="Google Shape;442;p19"/>
          <p:cNvSpPr/>
          <p:nvPr/>
        </p:nvSpPr>
        <p:spPr>
          <a:xfrm rot="-3102435">
            <a:off x="1876869" y="1265708"/>
            <a:ext cx="598330" cy="598330"/>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3" name="Google Shape;443;p19"/>
          <p:cNvSpPr/>
          <p:nvPr/>
        </p:nvSpPr>
        <p:spPr>
          <a:xfrm rot="-3102435">
            <a:off x="580818" y="805065"/>
            <a:ext cx="1314264" cy="1314264"/>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4" name="Google Shape;444;p19"/>
          <p:cNvSpPr/>
          <p:nvPr/>
        </p:nvSpPr>
        <p:spPr>
          <a:xfrm rot="-3102435">
            <a:off x="1734495" y="4260797"/>
            <a:ext cx="594248" cy="606987"/>
          </a:xfrm>
          <a:prstGeom prst="roundRect">
            <a:avLst>
              <a:gd name="adj" fmla="val 16667"/>
            </a:avLst>
          </a:prstGeom>
          <a:solidFill>
            <a:srgbClr val="FFCAAB"/>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5" name="Google Shape;445;p19"/>
          <p:cNvSpPr/>
          <p:nvPr/>
        </p:nvSpPr>
        <p:spPr>
          <a:xfrm rot="-3102435">
            <a:off x="10024468" y="2809723"/>
            <a:ext cx="696996" cy="724258"/>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6" name="Google Shape;446;p19"/>
          <p:cNvSpPr/>
          <p:nvPr/>
        </p:nvSpPr>
        <p:spPr>
          <a:xfrm rot="-3102435">
            <a:off x="10161925" y="2957580"/>
            <a:ext cx="422084" cy="438593"/>
          </a:xfrm>
          <a:prstGeom prst="roundRect">
            <a:avLst>
              <a:gd name="adj" fmla="val 16667"/>
            </a:avLst>
          </a:prstGeom>
          <a:noFill/>
          <a:ln w="12700" cap="flat" cmpd="sng">
            <a:solidFill>
              <a:srgbClr val="FFB90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47" name="Google Shape;447;p19"/>
          <p:cNvPicPr preferRelativeResize="0"/>
          <p:nvPr/>
        </p:nvPicPr>
        <p:blipFill rotWithShape="1">
          <a:blip r:embed="rId3">
            <a:alphaModFix/>
          </a:blip>
          <a:srcRect/>
          <a:stretch/>
        </p:blipFill>
        <p:spPr>
          <a:xfrm>
            <a:off x="5225335" y="970912"/>
            <a:ext cx="1414250" cy="1414250"/>
          </a:xfrm>
          <a:prstGeom prst="rect">
            <a:avLst/>
          </a:prstGeom>
          <a:noFill/>
          <a:ln>
            <a:noFill/>
          </a:ln>
        </p:spPr>
      </p:pic>
      <p:sp>
        <p:nvSpPr>
          <p:cNvPr id="448" name="Google Shape;448;p1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25</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p:nvPr/>
        </p:nvSpPr>
        <p:spPr>
          <a:xfrm>
            <a:off x="0" y="6555783"/>
            <a:ext cx="12192000" cy="302217"/>
          </a:xfrm>
          <a:prstGeom prst="rect">
            <a:avLst/>
          </a:prstGeom>
          <a:gradFill>
            <a:gsLst>
              <a:gs pos="0">
                <a:srgbClr val="E45F11"/>
              </a:gs>
              <a:gs pos="14000">
                <a:srgbClr val="E45F11"/>
              </a:gs>
              <a:gs pos="91000">
                <a:srgbClr val="F48C1C"/>
              </a:gs>
              <a:gs pos="100000">
                <a:srgbClr val="F48C1C"/>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0" name="Google Shape;110;p3"/>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GIỚI THIỆU TỔNG QUAN</a:t>
            </a:r>
            <a:endParaRPr sz="3200" b="0" i="0" u="none" strike="noStrike" cap="none">
              <a:solidFill>
                <a:schemeClr val="dk1"/>
              </a:solidFill>
              <a:latin typeface="Arial"/>
              <a:ea typeface="Arial"/>
              <a:cs typeface="Arial"/>
              <a:sym typeface="Arial"/>
            </a:endParaRPr>
          </a:p>
        </p:txBody>
      </p:sp>
      <p:sp>
        <p:nvSpPr>
          <p:cNvPr id="111" name="Google Shape;111;p3"/>
          <p:cNvSpPr/>
          <p:nvPr/>
        </p:nvSpPr>
        <p:spPr>
          <a:xfrm>
            <a:off x="62687" y="54653"/>
            <a:ext cx="1047110" cy="991994"/>
          </a:xfrm>
          <a:prstGeom prst="ellipse">
            <a:avLst/>
          </a:prstGeom>
          <a:gradFill>
            <a:gsLst>
              <a:gs pos="0">
                <a:srgbClr val="CF4F00"/>
              </a:gs>
              <a:gs pos="100000">
                <a:schemeClr val="accent4"/>
              </a:gs>
            </a:gsLst>
            <a:lin ang="2700000"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112" name="Google Shape;112;p3"/>
          <p:cNvSpPr/>
          <p:nvPr/>
        </p:nvSpPr>
        <p:spPr>
          <a:xfrm>
            <a:off x="285080" y="227484"/>
            <a:ext cx="6837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01</a:t>
            </a:r>
            <a:endParaRPr sz="3600" b="1" i="0" u="none" strike="noStrike" cap="none">
              <a:solidFill>
                <a:srgbClr val="FFFFFF"/>
              </a:solidFill>
              <a:latin typeface="Times New Roman"/>
              <a:ea typeface="Times New Roman"/>
              <a:cs typeface="Times New Roman"/>
              <a:sym typeface="Times New Roman"/>
            </a:endParaRPr>
          </a:p>
        </p:txBody>
      </p:sp>
      <p:pic>
        <p:nvPicPr>
          <p:cNvPr id="113" name="Google Shape;113;p3"/>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114" name="Google Shape;114;p3"/>
          <p:cNvSpPr txBox="1"/>
          <p:nvPr/>
        </p:nvSpPr>
        <p:spPr>
          <a:xfrm>
            <a:off x="634325" y="1132625"/>
            <a:ext cx="11178600" cy="36633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a:solidFill>
                  <a:srgbClr val="000000"/>
                </a:solidFill>
                <a:latin typeface="Times New Roman"/>
                <a:ea typeface="Times New Roman"/>
                <a:cs typeface="Times New Roman"/>
                <a:sym typeface="Times New Roman"/>
              </a:rPr>
              <a:t>1.1 Lý do chọn đề tài</a:t>
            </a:r>
            <a:endParaRPr sz="3000" b="1"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chemeClr val="dk1"/>
                </a:solidFill>
                <a:latin typeface="Times New Roman"/>
                <a:ea typeface="Times New Roman"/>
                <a:cs typeface="Times New Roman"/>
                <a:sym typeface="Times New Roman"/>
              </a:rPr>
              <a:t>- Cuộc sống hiện đại ngày càng kỹ thuật số hóa, và mua sắm online ngày càng trở nên phổ biến. </a:t>
            </a:r>
            <a:endParaRPr sz="2800" b="0" i="0" u="none" strike="noStrike" cap="none">
              <a:solidFill>
                <a:schemeClr val="dk1"/>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chemeClr val="dk1"/>
                </a:solidFill>
                <a:latin typeface="Times New Roman"/>
                <a:ea typeface="Times New Roman"/>
                <a:cs typeface="Times New Roman"/>
                <a:sym typeface="Times New Roman"/>
              </a:rPr>
              <a:t>- Kiểm thử tự động trên các website bán hàng giúp đảm bảo chất lượng, tính ổn định và trải nghiệm tốt cho người dùng.</a:t>
            </a:r>
            <a:endParaRPr sz="2800" b="0" i="0" u="none" strike="noStrike" cap="none">
              <a:solidFill>
                <a:schemeClr val="dk1"/>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chemeClr val="dk1"/>
                </a:solidFill>
                <a:latin typeface="Times New Roman"/>
                <a:ea typeface="Times New Roman"/>
                <a:cs typeface="Times New Roman"/>
                <a:sym typeface="Times New Roman"/>
              </a:rPr>
              <a:t>- Selenium là một công cụ phổ biến và mạnh mẽ để thực hiện kiểm thử tự động trên các ứng dụng web. </a:t>
            </a:r>
            <a:endParaRPr sz="2800" b="0" i="0" u="none" strike="noStrike" cap="none">
              <a:solidFill>
                <a:srgbClr val="000000"/>
              </a:solidFill>
              <a:latin typeface="Times New Roman"/>
              <a:ea typeface="Times New Roman"/>
              <a:cs typeface="Times New Roman"/>
              <a:sym typeface="Times New Roman"/>
            </a:endParaRPr>
          </a:p>
        </p:txBody>
      </p:sp>
      <p:sp>
        <p:nvSpPr>
          <p:cNvPr id="115" name="Google Shape;115;p3"/>
          <p:cNvSpPr txBox="1"/>
          <p:nvPr/>
        </p:nvSpPr>
        <p:spPr>
          <a:xfrm>
            <a:off x="558125" y="5116563"/>
            <a:ext cx="11178600" cy="5232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chemeClr val="dk1"/>
              </a:buClr>
              <a:buSzPts val="1100"/>
              <a:buFont typeface="Arial"/>
              <a:buNone/>
            </a:pPr>
            <a:r>
              <a:rPr lang="en-US" sz="3000" b="1" i="1" u="none" strike="noStrike" cap="none">
                <a:solidFill>
                  <a:schemeClr val="dk1"/>
                </a:solidFill>
                <a:latin typeface="Times New Roman"/>
                <a:ea typeface="Times New Roman"/>
                <a:cs typeface="Times New Roman"/>
                <a:sym typeface="Times New Roman"/>
              </a:rPr>
              <a:t>“Kiểm thử tự động bằng Selenium WebDriver cho website bán hàng”</a:t>
            </a:r>
            <a:r>
              <a:rPr lang="en-US" sz="3000" b="0" i="0" u="none" strike="noStrike" cap="none">
                <a:solidFill>
                  <a:schemeClr val="dk1"/>
                </a:solidFill>
                <a:latin typeface="Times New Roman"/>
                <a:ea typeface="Times New Roman"/>
                <a:cs typeface="Times New Roman"/>
                <a:sym typeface="Times New Roman"/>
              </a:rPr>
              <a:t> </a:t>
            </a:r>
            <a:endParaRPr sz="3000" b="0" i="0" u="none" strike="noStrike" cap="none">
              <a:solidFill>
                <a:srgbClr val="000000"/>
              </a:solidFill>
              <a:latin typeface="Times New Roman"/>
              <a:ea typeface="Times New Roman"/>
              <a:cs typeface="Times New Roman"/>
              <a:sym typeface="Times New Roman"/>
            </a:endParaRPr>
          </a:p>
        </p:txBody>
      </p:sp>
      <p:sp>
        <p:nvSpPr>
          <p:cNvPr id="116" name="Google Shape;116;p3"/>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85c4462214_4_368"/>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g285c4462214_4_368"/>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GIỚI THIỆU TỔNG QUAN</a:t>
            </a:r>
            <a:endParaRPr sz="1800" b="0" i="0" u="none" strike="noStrike" cap="none">
              <a:solidFill>
                <a:schemeClr val="dk1"/>
              </a:solidFill>
              <a:latin typeface="Arial"/>
              <a:ea typeface="Arial"/>
              <a:cs typeface="Arial"/>
              <a:sym typeface="Arial"/>
            </a:endParaRPr>
          </a:p>
        </p:txBody>
      </p:sp>
      <p:sp>
        <p:nvSpPr>
          <p:cNvPr id="124" name="Google Shape;124;g285c4462214_4_368"/>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125" name="Google Shape;125;g285c4462214_4_368"/>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01</a:t>
            </a:r>
            <a:endParaRPr sz="3600" b="1" i="0" u="none" strike="noStrike" cap="none">
              <a:solidFill>
                <a:srgbClr val="FFFFFF"/>
              </a:solidFill>
              <a:latin typeface="Times New Roman"/>
              <a:ea typeface="Times New Roman"/>
              <a:cs typeface="Times New Roman"/>
              <a:sym typeface="Times New Roman"/>
            </a:endParaRPr>
          </a:p>
        </p:txBody>
      </p:sp>
      <p:pic>
        <p:nvPicPr>
          <p:cNvPr id="126" name="Google Shape;126;g285c4462214_4_368"/>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127" name="Google Shape;127;g285c4462214_4_368"/>
          <p:cNvSpPr txBox="1"/>
          <p:nvPr/>
        </p:nvSpPr>
        <p:spPr>
          <a:xfrm>
            <a:off x="634325" y="1132625"/>
            <a:ext cx="110685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a:solidFill>
                  <a:srgbClr val="000000"/>
                </a:solidFill>
                <a:latin typeface="Times New Roman"/>
                <a:ea typeface="Times New Roman"/>
                <a:cs typeface="Times New Roman"/>
                <a:sym typeface="Times New Roman"/>
              </a:rPr>
              <a:t>1.2 Mục tiêu của đề tài</a:t>
            </a:r>
            <a:endParaRPr sz="2800" b="0" i="0" u="none" strike="noStrike" cap="none">
              <a:solidFill>
                <a:srgbClr val="000000"/>
              </a:solidFill>
              <a:latin typeface="Times New Roman"/>
              <a:ea typeface="Times New Roman"/>
              <a:cs typeface="Times New Roman"/>
              <a:sym typeface="Times New Roman"/>
            </a:endParaRPr>
          </a:p>
        </p:txBody>
      </p:sp>
      <p:sp>
        <p:nvSpPr>
          <p:cNvPr id="128" name="Google Shape;128;g285c4462214_4_368"/>
          <p:cNvSpPr txBox="1"/>
          <p:nvPr/>
        </p:nvSpPr>
        <p:spPr>
          <a:xfrm>
            <a:off x="634325" y="1756525"/>
            <a:ext cx="11068500" cy="2592000"/>
          </a:xfrm>
          <a:prstGeom prst="rect">
            <a:avLst/>
          </a:prstGeom>
          <a:noFill/>
          <a:ln>
            <a:noFill/>
          </a:ln>
        </p:spPr>
        <p:txBody>
          <a:bodyPr spcFirstLastPara="1" wrap="square" lIns="91425" tIns="45700" rIns="91425" bIns="45700" anchor="t" anchorCtr="0">
            <a:spAutoFit/>
          </a:bodyPr>
          <a:lstStyle/>
          <a:p>
            <a:pPr marL="0" marR="0" lvl="0" indent="457200" algn="l" rtl="0">
              <a:lnSpc>
                <a:spcPct val="120000"/>
              </a:lnSpc>
              <a:spcBef>
                <a:spcPts val="0"/>
              </a:spcBef>
              <a:spcAft>
                <a:spcPts val="0"/>
              </a:spcAft>
              <a:buClr>
                <a:srgbClr val="000000"/>
              </a:buClr>
              <a:buSzPts val="3000"/>
              <a:buFont typeface="Arial"/>
              <a:buNone/>
            </a:pPr>
            <a:r>
              <a:rPr lang="en-US" sz="2800" b="0" i="0" u="none" strike="noStrike" cap="none">
                <a:solidFill>
                  <a:srgbClr val="000000"/>
                </a:solidFill>
                <a:latin typeface="Times New Roman"/>
                <a:ea typeface="Times New Roman"/>
                <a:cs typeface="Times New Roman"/>
                <a:sym typeface="Times New Roman"/>
              </a:rPr>
              <a:t>- Nắm được tầm quan trọng, mục đích, vai trò kiểm thử phần mềm.</a:t>
            </a:r>
            <a:endParaRPr sz="2800" b="0"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Tìm hiểu các cấp độ, các phương pháp, kỹ thuật kiểm thử phần mềm.</a:t>
            </a:r>
            <a:endParaRPr sz="2800" b="0"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a:t>
            </a:r>
            <a:r>
              <a:rPr lang="en-US" sz="2800">
                <a:latin typeface="Times New Roman"/>
                <a:ea typeface="Times New Roman"/>
                <a:cs typeface="Times New Roman"/>
                <a:sym typeface="Times New Roman"/>
              </a:rPr>
              <a:t>C</a:t>
            </a:r>
            <a:r>
              <a:rPr lang="en-US" sz="2800" b="0" i="0" u="none" strike="noStrike" cap="none">
                <a:solidFill>
                  <a:srgbClr val="000000"/>
                </a:solidFill>
                <a:latin typeface="Times New Roman"/>
                <a:ea typeface="Times New Roman"/>
                <a:cs typeface="Times New Roman"/>
                <a:sym typeface="Times New Roman"/>
              </a:rPr>
              <a:t>ài đặt và sử dụng công cụ Selenium Webdriver với ngôn ngữ Java.</a:t>
            </a:r>
            <a:endParaRPr sz="2800" b="0" i="0" u="none" strike="noStrike" cap="none">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rgbClr val="000000"/>
              </a:buClr>
              <a:buSzPts val="3000"/>
              <a:buFont typeface="Arial"/>
              <a:buNone/>
            </a:pPr>
            <a:r>
              <a:rPr lang="en-US" sz="2800" b="0" i="0" u="none" strike="noStrike" cap="none">
                <a:solidFill>
                  <a:srgbClr val="000000"/>
                </a:solidFill>
                <a:latin typeface="Times New Roman"/>
                <a:ea typeface="Times New Roman"/>
                <a:cs typeface="Times New Roman"/>
                <a:sym typeface="Times New Roman"/>
              </a:rPr>
              <a:t>- Áp dụng tiến hành kiểm thử tự động chức năng trên website </a:t>
            </a: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rgbClr val="000000"/>
              </a:buClr>
              <a:buSzPts val="3000"/>
              <a:buFont typeface="Arial"/>
              <a:buNone/>
            </a:pPr>
            <a:r>
              <a:rPr lang="en-US" sz="2800" b="0" i="0" u="none" strike="noStrike" cap="none">
                <a:solidFill>
                  <a:srgbClr val="000000"/>
                </a:solidFill>
                <a:latin typeface="Times New Roman"/>
                <a:ea typeface="Times New Roman"/>
                <a:cs typeface="Times New Roman"/>
                <a:sym typeface="Times New Roman"/>
              </a:rPr>
              <a:t>thương mại điện tử.</a:t>
            </a:r>
            <a:endParaRPr sz="2800" b="0" i="0" u="none" strike="noStrike" cap="none">
              <a:solidFill>
                <a:srgbClr val="000000"/>
              </a:solidFill>
              <a:latin typeface="Times New Roman"/>
              <a:ea typeface="Times New Roman"/>
              <a:cs typeface="Times New Roman"/>
              <a:sym typeface="Times New Roman"/>
            </a:endParaRPr>
          </a:p>
        </p:txBody>
      </p:sp>
      <p:sp>
        <p:nvSpPr>
          <p:cNvPr id="129" name="Google Shape;129;g285c4462214_4_368"/>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85c4462214_4_222"/>
          <p:cNvSpPr txBox="1"/>
          <p:nvPr/>
        </p:nvSpPr>
        <p:spPr>
          <a:xfrm>
            <a:off x="634325" y="1132613"/>
            <a:ext cx="10813200" cy="143112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100"/>
              <a:buFont typeface="Arial"/>
              <a:buNone/>
            </a:pP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Quy</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trình</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phát</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triển</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phần</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mềm</a:t>
            </a:r>
            <a:endParaRPr lang="en-US" sz="30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11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
        <p:nvSpPr>
          <p:cNvPr id="149" name="Google Shape;149;g285c4462214_4_222"/>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 name="Google Shape;150;g285c4462214_4_222"/>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CƠ SỞ LÝ THUYẾT</a:t>
            </a:r>
            <a:endParaRPr sz="1800" b="0" i="0" u="none" strike="noStrike" cap="none">
              <a:solidFill>
                <a:schemeClr val="dk1"/>
              </a:solidFill>
              <a:latin typeface="Arial"/>
              <a:ea typeface="Arial"/>
              <a:cs typeface="Arial"/>
              <a:sym typeface="Arial"/>
            </a:endParaRPr>
          </a:p>
        </p:txBody>
      </p:sp>
      <p:sp>
        <p:nvSpPr>
          <p:cNvPr id="151" name="Google Shape;151;g285c4462214_4_222"/>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152" name="Google Shape;152;g285c4462214_4_222"/>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pic>
        <p:nvPicPr>
          <p:cNvPr id="153" name="Google Shape;153;g285c4462214_4_222"/>
          <p:cNvPicPr preferRelativeResize="0"/>
          <p:nvPr/>
        </p:nvPicPr>
        <p:blipFill rotWithShape="1">
          <a:blip r:embed="rId3">
            <a:alphaModFix/>
          </a:blip>
          <a:srcRect/>
          <a:stretch/>
        </p:blipFill>
        <p:spPr>
          <a:xfrm>
            <a:off x="11272700" y="0"/>
            <a:ext cx="919300" cy="919300"/>
          </a:xfrm>
          <a:prstGeom prst="rect">
            <a:avLst/>
          </a:prstGeom>
          <a:noFill/>
          <a:ln>
            <a:noFill/>
          </a:ln>
        </p:spPr>
      </p:pic>
      <p:pic>
        <p:nvPicPr>
          <p:cNvPr id="154" name="Google Shape;154;g285c4462214_4_222"/>
          <p:cNvPicPr preferRelativeResize="0"/>
          <p:nvPr/>
        </p:nvPicPr>
        <p:blipFill rotWithShape="1">
          <a:blip r:embed="rId4">
            <a:alphaModFix/>
          </a:blip>
          <a:srcRect/>
          <a:stretch/>
        </p:blipFill>
        <p:spPr>
          <a:xfrm>
            <a:off x="7205400" y="1629526"/>
            <a:ext cx="3607650" cy="3437775"/>
          </a:xfrm>
          <a:prstGeom prst="rect">
            <a:avLst/>
          </a:prstGeom>
          <a:noFill/>
          <a:ln>
            <a:noFill/>
          </a:ln>
        </p:spPr>
      </p:pic>
      <p:sp>
        <p:nvSpPr>
          <p:cNvPr id="155" name="Google Shape;155;g285c4462214_4_222"/>
          <p:cNvSpPr txBox="1"/>
          <p:nvPr/>
        </p:nvSpPr>
        <p:spPr>
          <a:xfrm>
            <a:off x="634325" y="1712775"/>
            <a:ext cx="10813200" cy="3711745"/>
          </a:xfrm>
          <a:prstGeom prst="rect">
            <a:avLst/>
          </a:prstGeom>
          <a:noFill/>
          <a:ln>
            <a:noFill/>
          </a:ln>
        </p:spPr>
        <p:txBody>
          <a:bodyPr spcFirstLastPara="1" wrap="square" lIns="91425" tIns="45700" rIns="91425" bIns="45700" anchor="t" anchorCtr="0">
            <a:spAutoFit/>
          </a:bodyPr>
          <a:lstStyle/>
          <a:p>
            <a:pPr marL="914400" marR="0" lvl="0" indent="-406400" algn="l" rtl="0">
              <a:lnSpc>
                <a:spcPct val="120000"/>
              </a:lnSpc>
              <a:spcBef>
                <a:spcPts val="0"/>
              </a:spcBef>
              <a:spcAft>
                <a:spcPts val="0"/>
              </a:spcAft>
              <a:buClr>
                <a:srgbClr val="000000"/>
              </a:buClr>
              <a:buSzPts val="2800"/>
              <a:buFont typeface="Times New Roman"/>
              <a:buAutoNum type="arabicPeriod"/>
            </a:pPr>
            <a:endParaRPr lang="en-US" sz="2800" b="0" i="0" u="none" strike="noStrike" cap="none" dirty="0">
              <a:solidFill>
                <a:srgbClr val="000000"/>
              </a:solidFill>
              <a:latin typeface="Times New Roman"/>
              <a:ea typeface="Times New Roman"/>
              <a:cs typeface="Times New Roman"/>
              <a:sym typeface="Times New Roman"/>
            </a:endParaRPr>
          </a:p>
          <a:p>
            <a:pPr marL="914400" marR="0" lvl="0" indent="-406400" algn="l" rtl="0">
              <a:lnSpc>
                <a:spcPct val="120000"/>
              </a:lnSpc>
              <a:spcBef>
                <a:spcPts val="0"/>
              </a:spcBef>
              <a:spcAft>
                <a:spcPts val="0"/>
              </a:spcAft>
              <a:buClr>
                <a:srgbClr val="000000"/>
              </a:buClr>
              <a:buSzPts val="2800"/>
              <a:buFont typeface="Times New Roman"/>
              <a:buAutoNum type="arabicPeriod"/>
            </a:pPr>
            <a:r>
              <a:rPr lang="en-US" sz="2800" b="0" i="0" u="none" strike="noStrike" cap="none" dirty="0" err="1">
                <a:solidFill>
                  <a:srgbClr val="000000"/>
                </a:solidFill>
                <a:latin typeface="Times New Roman"/>
                <a:ea typeface="Times New Roman"/>
                <a:cs typeface="Times New Roman"/>
                <a:sym typeface="Times New Roman"/>
              </a:rPr>
              <a:t>Xác</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định</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nhu</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cầu</a:t>
            </a:r>
            <a:endParaRPr sz="28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dirty="0">
                <a:latin typeface="Times New Roman"/>
                <a:ea typeface="Times New Roman"/>
                <a:cs typeface="Times New Roman"/>
                <a:sym typeface="Times New Roman"/>
              </a:rPr>
              <a:t> 2.  </a:t>
            </a:r>
            <a:r>
              <a:rPr lang="en-US" sz="2800" b="0" i="0" u="none" strike="noStrike" cap="none" dirty="0" err="1">
                <a:solidFill>
                  <a:srgbClr val="000000"/>
                </a:solidFill>
                <a:latin typeface="Times New Roman"/>
                <a:ea typeface="Times New Roman"/>
                <a:cs typeface="Times New Roman"/>
                <a:sym typeface="Times New Roman"/>
              </a:rPr>
              <a:t>Phân</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tích</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yêu</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cầu</a:t>
            </a:r>
            <a:endParaRPr sz="28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dirty="0">
                <a:latin typeface="Times New Roman"/>
                <a:ea typeface="Times New Roman"/>
                <a:cs typeface="Times New Roman"/>
                <a:sym typeface="Times New Roman"/>
              </a:rPr>
              <a:t> 3.  </a:t>
            </a:r>
            <a:r>
              <a:rPr lang="en-US" sz="2800" b="0" i="0" u="none" strike="noStrike" cap="none" dirty="0" err="1">
                <a:solidFill>
                  <a:srgbClr val="000000"/>
                </a:solidFill>
                <a:latin typeface="Times New Roman"/>
                <a:ea typeface="Times New Roman"/>
                <a:cs typeface="Times New Roman"/>
                <a:sym typeface="Times New Roman"/>
              </a:rPr>
              <a:t>Thiết</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kế</a:t>
            </a:r>
            <a:endParaRPr sz="28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dirty="0">
                <a:latin typeface="Times New Roman"/>
                <a:ea typeface="Times New Roman"/>
                <a:cs typeface="Times New Roman"/>
                <a:sym typeface="Times New Roman"/>
              </a:rPr>
              <a:t> 4.</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Lập</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trình</a:t>
            </a:r>
            <a:endParaRPr sz="28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dirty="0">
                <a:latin typeface="Times New Roman"/>
                <a:ea typeface="Times New Roman"/>
                <a:cs typeface="Times New Roman"/>
                <a:sym typeface="Times New Roman"/>
              </a:rPr>
              <a:t> 5.</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Kiểm</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thử</a:t>
            </a:r>
            <a:endParaRPr sz="28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dirty="0">
                <a:latin typeface="Times New Roman"/>
                <a:ea typeface="Times New Roman"/>
                <a:cs typeface="Times New Roman"/>
                <a:sym typeface="Times New Roman"/>
              </a:rPr>
              <a:t> 6.</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Triển</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khai</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và</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bảo</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trì</a:t>
            </a:r>
            <a:endParaRPr sz="2800" b="0" i="0" u="none" strike="noStrike" cap="none" dirty="0">
              <a:solidFill>
                <a:srgbClr val="000000"/>
              </a:solidFill>
              <a:latin typeface="Times New Roman"/>
              <a:ea typeface="Times New Roman"/>
              <a:cs typeface="Times New Roman"/>
              <a:sym typeface="Times New Roman"/>
            </a:endParaRPr>
          </a:p>
        </p:txBody>
      </p:sp>
      <p:sp>
        <p:nvSpPr>
          <p:cNvPr id="156" name="Google Shape;156;g285c4462214_4_22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85c4462214_4_235"/>
          <p:cNvSpPr txBox="1"/>
          <p:nvPr/>
        </p:nvSpPr>
        <p:spPr>
          <a:xfrm>
            <a:off x="634325" y="1132613"/>
            <a:ext cx="108132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dirty="0" err="1">
                <a:solidFill>
                  <a:srgbClr val="000000"/>
                </a:solidFill>
                <a:latin typeface="Times New Roman"/>
                <a:ea typeface="Times New Roman"/>
                <a:cs typeface="Times New Roman"/>
                <a:sym typeface="Times New Roman"/>
              </a:rPr>
              <a:t>Kiểm</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thử</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phần</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mềm</a:t>
            </a:r>
            <a:endParaRPr sz="3000" b="0" i="0" u="none" strike="noStrike" cap="none" dirty="0">
              <a:solidFill>
                <a:srgbClr val="000000"/>
              </a:solidFill>
              <a:latin typeface="Times New Roman"/>
              <a:ea typeface="Times New Roman"/>
              <a:cs typeface="Times New Roman"/>
              <a:sym typeface="Times New Roman"/>
            </a:endParaRPr>
          </a:p>
        </p:txBody>
      </p:sp>
      <p:sp>
        <p:nvSpPr>
          <p:cNvPr id="163" name="Google Shape;163;g285c4462214_4_235"/>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4" name="Google Shape;164;g285c4462214_4_235"/>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CƠ SỞ LÝ THUYẾT</a:t>
            </a:r>
            <a:endParaRPr sz="1800" b="0" i="0" u="none" strike="noStrike" cap="none">
              <a:solidFill>
                <a:schemeClr val="dk1"/>
              </a:solidFill>
              <a:latin typeface="Arial"/>
              <a:ea typeface="Arial"/>
              <a:cs typeface="Arial"/>
              <a:sym typeface="Arial"/>
            </a:endParaRPr>
          </a:p>
        </p:txBody>
      </p:sp>
      <p:sp>
        <p:nvSpPr>
          <p:cNvPr id="165" name="Google Shape;165;g285c4462214_4_235"/>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166" name="Google Shape;166;g285c4462214_4_235"/>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pic>
        <p:nvPicPr>
          <p:cNvPr id="167" name="Google Shape;167;g285c4462214_4_235"/>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168" name="Google Shape;168;g285c4462214_4_235"/>
          <p:cNvSpPr txBox="1"/>
          <p:nvPr/>
        </p:nvSpPr>
        <p:spPr>
          <a:xfrm>
            <a:off x="613200" y="1806438"/>
            <a:ext cx="10813200" cy="3785611"/>
          </a:xfrm>
          <a:prstGeom prst="rect">
            <a:avLst/>
          </a:prstGeom>
          <a:noFill/>
          <a:ln>
            <a:noFill/>
          </a:ln>
        </p:spPr>
        <p:txBody>
          <a:bodyPr spcFirstLastPara="1" wrap="square" lIns="91425" tIns="45700" rIns="91425" bIns="45700" anchor="t" anchorCtr="0">
            <a:spAutoFit/>
          </a:bodyPr>
          <a:lstStyle/>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Kiểm</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thử</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phần</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mềm</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là</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quá</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trình</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thực</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thi</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chương</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trình</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với</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mục</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đích</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tìm</a:t>
            </a:r>
            <a:r>
              <a:rPr lang="en-US" sz="2800" b="0" i="0" u="none" strike="noStrike" cap="none" dirty="0">
                <a:solidFill>
                  <a:srgbClr val="000000"/>
                </a:solidFill>
                <a:latin typeface="Times New Roman"/>
                <a:ea typeface="Times New Roman"/>
                <a:cs typeface="Times New Roman"/>
                <a:sym typeface="Times New Roman"/>
              </a:rPr>
              <a:t> ra </a:t>
            </a:r>
            <a:r>
              <a:rPr lang="en-US" sz="2800" b="0" i="0" u="none" strike="noStrike" cap="none" dirty="0" err="1">
                <a:solidFill>
                  <a:srgbClr val="000000"/>
                </a:solidFill>
                <a:latin typeface="Times New Roman"/>
                <a:ea typeface="Times New Roman"/>
                <a:cs typeface="Times New Roman"/>
                <a:sym typeface="Times New Roman"/>
              </a:rPr>
              <a:t>lỗi</a:t>
            </a: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Times New Roman"/>
              <a:ea typeface="Times New Roman"/>
              <a:cs typeface="Times New Roman"/>
              <a:sym typeface="Times New Roman"/>
            </a:endParaRPr>
          </a:p>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Kiểm</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thử</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phần</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mềm</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đảm</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bảo</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sản</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phẩm</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phần</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mềm</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đáp</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ứng</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chính</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xác</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đầy</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đủ</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và</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đúng</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theo</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yêu</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cầu</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của</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khách</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hàng</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yêu</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cầu</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của</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sản</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phẩm</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đề</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đã</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đặt</a:t>
            </a:r>
            <a:r>
              <a:rPr lang="en-US" sz="2800" b="0" i="0" u="none" strike="noStrike" cap="none" dirty="0">
                <a:solidFill>
                  <a:srgbClr val="000000"/>
                </a:solidFill>
                <a:latin typeface="Times New Roman"/>
                <a:ea typeface="Times New Roman"/>
                <a:cs typeface="Times New Roman"/>
                <a:sym typeface="Times New Roman"/>
              </a:rPr>
              <a:t> ra.</a:t>
            </a:r>
            <a:endParaRPr sz="2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Clr>
                <a:schemeClr val="dk1"/>
              </a:buClr>
              <a:buSzPts val="1100"/>
              <a:buFont typeface="Arial"/>
              <a:buNone/>
            </a:pPr>
            <a:endParaRPr sz="3000" b="0" i="0" u="none" strike="noStrike" cap="none" dirty="0">
              <a:solidFill>
                <a:srgbClr val="000000"/>
              </a:solidFill>
              <a:latin typeface="Times New Roman"/>
              <a:ea typeface="Times New Roman"/>
              <a:cs typeface="Times New Roman"/>
              <a:sym typeface="Times New Roman"/>
            </a:endParaRPr>
          </a:p>
        </p:txBody>
      </p:sp>
      <p:sp>
        <p:nvSpPr>
          <p:cNvPr id="169" name="Google Shape;169;g285c4462214_4_235"/>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85c4462214_4_248"/>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 name="Google Shape;176;g285c4462214_4_248"/>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CƠ SỞ LÝ THUYẾT</a:t>
            </a:r>
            <a:endParaRPr sz="1800" b="1" i="0" u="none" strike="noStrike" cap="none">
              <a:solidFill>
                <a:schemeClr val="dk1"/>
              </a:solidFill>
            </a:endParaRPr>
          </a:p>
        </p:txBody>
      </p:sp>
      <p:sp>
        <p:nvSpPr>
          <p:cNvPr id="177" name="Google Shape;177;g285c4462214_4_248"/>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178" name="Google Shape;178;g285c4462214_4_248"/>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pic>
        <p:nvPicPr>
          <p:cNvPr id="179" name="Google Shape;179;g285c4462214_4_248"/>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180" name="Google Shape;180;g285c4462214_4_248"/>
          <p:cNvSpPr txBox="1"/>
          <p:nvPr/>
        </p:nvSpPr>
        <p:spPr>
          <a:xfrm>
            <a:off x="634325" y="1132613"/>
            <a:ext cx="108132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Quy</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trình</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kiểm</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thử</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phần</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mềm</a:t>
            </a:r>
            <a:endParaRPr sz="3000" b="0" i="0" u="none" strike="noStrike" cap="none" dirty="0">
              <a:solidFill>
                <a:srgbClr val="000000"/>
              </a:solidFill>
              <a:latin typeface="Times New Roman"/>
              <a:ea typeface="Times New Roman"/>
              <a:cs typeface="Times New Roman"/>
              <a:sym typeface="Times New Roman"/>
            </a:endParaRPr>
          </a:p>
        </p:txBody>
      </p:sp>
      <p:pic>
        <p:nvPicPr>
          <p:cNvPr id="181" name="Google Shape;181;g285c4462214_4_248" descr="Ảnh có chứa văn bản, ảnh chụp màn hình, Phông chữ, hàng&#10;&#10;Mô tả được tạo tự động"/>
          <p:cNvPicPr preferRelativeResize="0"/>
          <p:nvPr/>
        </p:nvPicPr>
        <p:blipFill rotWithShape="1">
          <a:blip r:embed="rId4">
            <a:alphaModFix/>
          </a:blip>
          <a:srcRect/>
          <a:stretch/>
        </p:blipFill>
        <p:spPr>
          <a:xfrm>
            <a:off x="1065550" y="1982333"/>
            <a:ext cx="9950750" cy="3827200"/>
          </a:xfrm>
          <a:prstGeom prst="rect">
            <a:avLst/>
          </a:prstGeom>
          <a:noFill/>
          <a:ln>
            <a:noFill/>
          </a:ln>
        </p:spPr>
      </p:pic>
      <p:sp>
        <p:nvSpPr>
          <p:cNvPr id="182" name="Google Shape;182;g285c4462214_4_248"/>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85c4462214_4_262"/>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9" name="Google Shape;189;g285c4462214_4_262"/>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CƠ SỞ LÝ THUYẾT</a:t>
            </a:r>
            <a:endParaRPr sz="1800" b="0" i="0" u="none" strike="noStrike" cap="none">
              <a:solidFill>
                <a:schemeClr val="dk1"/>
              </a:solidFill>
              <a:latin typeface="Arial"/>
              <a:ea typeface="Arial"/>
              <a:cs typeface="Arial"/>
              <a:sym typeface="Arial"/>
            </a:endParaRPr>
          </a:p>
        </p:txBody>
      </p:sp>
      <p:sp>
        <p:nvSpPr>
          <p:cNvPr id="190" name="Google Shape;190;g285c4462214_4_262"/>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191" name="Google Shape;191;g285c4462214_4_262"/>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pic>
        <p:nvPicPr>
          <p:cNvPr id="192" name="Google Shape;192;g285c4462214_4_262"/>
          <p:cNvPicPr preferRelativeResize="0"/>
          <p:nvPr/>
        </p:nvPicPr>
        <p:blipFill rotWithShape="1">
          <a:blip r:embed="rId3">
            <a:alphaModFix/>
          </a:blip>
          <a:srcRect/>
          <a:stretch/>
        </p:blipFill>
        <p:spPr>
          <a:xfrm>
            <a:off x="11272700" y="0"/>
            <a:ext cx="919300" cy="919300"/>
          </a:xfrm>
          <a:prstGeom prst="rect">
            <a:avLst/>
          </a:prstGeom>
          <a:noFill/>
          <a:ln>
            <a:noFill/>
          </a:ln>
        </p:spPr>
      </p:pic>
      <p:sp>
        <p:nvSpPr>
          <p:cNvPr id="193" name="Google Shape;193;g285c4462214_4_262"/>
          <p:cNvSpPr txBox="1"/>
          <p:nvPr/>
        </p:nvSpPr>
        <p:spPr>
          <a:xfrm>
            <a:off x="634325" y="1132613"/>
            <a:ext cx="108132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Các</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cấp</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độ</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kiểm</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thử</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phần</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mềm</a:t>
            </a:r>
            <a:endParaRPr sz="2800" b="0" i="0" u="none" strike="noStrike" cap="none" dirty="0">
              <a:solidFill>
                <a:srgbClr val="000000"/>
              </a:solidFill>
              <a:latin typeface="Times New Roman"/>
              <a:ea typeface="Times New Roman"/>
              <a:cs typeface="Times New Roman"/>
              <a:sym typeface="Times New Roman"/>
            </a:endParaRPr>
          </a:p>
        </p:txBody>
      </p:sp>
      <p:pic>
        <p:nvPicPr>
          <p:cNvPr id="194" name="Google Shape;194;g285c4462214_4_262"/>
          <p:cNvPicPr preferRelativeResize="0"/>
          <p:nvPr/>
        </p:nvPicPr>
        <p:blipFill rotWithShape="1">
          <a:blip r:embed="rId4">
            <a:alphaModFix/>
          </a:blip>
          <a:srcRect/>
          <a:stretch/>
        </p:blipFill>
        <p:spPr>
          <a:xfrm>
            <a:off x="4625937" y="1782526"/>
            <a:ext cx="7145939" cy="3910025"/>
          </a:xfrm>
          <a:prstGeom prst="rect">
            <a:avLst/>
          </a:prstGeom>
          <a:noFill/>
          <a:ln>
            <a:noFill/>
          </a:ln>
        </p:spPr>
      </p:pic>
      <p:sp>
        <p:nvSpPr>
          <p:cNvPr id="195" name="Google Shape;195;g285c4462214_4_262"/>
          <p:cNvSpPr txBox="1"/>
          <p:nvPr/>
        </p:nvSpPr>
        <p:spPr>
          <a:xfrm>
            <a:off x="595850" y="1878638"/>
            <a:ext cx="10813200" cy="2074800"/>
          </a:xfrm>
          <a:prstGeom prst="rect">
            <a:avLst/>
          </a:prstGeom>
          <a:noFill/>
          <a:ln>
            <a:noFill/>
          </a:ln>
        </p:spPr>
        <p:txBody>
          <a:bodyPr spcFirstLastPara="1" wrap="square" lIns="91425" tIns="45700" rIns="91425" bIns="45700" anchor="t" anchorCtr="0">
            <a:spAutoFit/>
          </a:bodyPr>
          <a:lstStyle/>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Kiểm thử đơn vị</a:t>
            </a:r>
            <a:endParaRPr sz="2800" b="0" i="0" u="none" strike="noStrike" cap="none">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Kiểm thử tích hợp</a:t>
            </a:r>
            <a:endParaRPr sz="2800" b="0" i="0" u="none" strike="noStrike" cap="none">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Kiểm thử hệ thống</a:t>
            </a:r>
            <a:endParaRPr sz="2800" b="0" i="0" u="none" strike="noStrike" cap="none">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Kiểm thử chấp nhận</a:t>
            </a:r>
            <a:endParaRPr sz="2800" b="0" i="0" u="none" strike="noStrike" cap="none">
              <a:solidFill>
                <a:srgbClr val="000000"/>
              </a:solidFill>
              <a:latin typeface="Times New Roman"/>
              <a:ea typeface="Times New Roman"/>
              <a:cs typeface="Times New Roman"/>
              <a:sym typeface="Times New Roman"/>
            </a:endParaRPr>
          </a:p>
        </p:txBody>
      </p:sp>
      <p:sp>
        <p:nvSpPr>
          <p:cNvPr id="196" name="Google Shape;196;g285c4462214_4_26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85c4462214_4_275"/>
          <p:cNvSpPr txBox="1"/>
          <p:nvPr/>
        </p:nvSpPr>
        <p:spPr>
          <a:xfrm>
            <a:off x="634325" y="1132613"/>
            <a:ext cx="108132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100"/>
              <a:buFont typeface="Arial"/>
              <a:buNone/>
            </a:pP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Các</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phương</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pháp</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kiểm</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thử</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phần</a:t>
            </a:r>
            <a:r>
              <a:rPr lang="en-US" sz="3000" b="1" i="0" u="none" strike="noStrike" cap="none" dirty="0">
                <a:solidFill>
                  <a:srgbClr val="000000"/>
                </a:solidFill>
                <a:latin typeface="Times New Roman"/>
                <a:ea typeface="Times New Roman"/>
                <a:cs typeface="Times New Roman"/>
                <a:sym typeface="Times New Roman"/>
              </a:rPr>
              <a:t> </a:t>
            </a:r>
            <a:r>
              <a:rPr lang="en-US" sz="3000" b="1" i="0" u="none" strike="noStrike" cap="none" dirty="0" err="1">
                <a:solidFill>
                  <a:srgbClr val="000000"/>
                </a:solidFill>
                <a:latin typeface="Times New Roman"/>
                <a:ea typeface="Times New Roman"/>
                <a:cs typeface="Times New Roman"/>
                <a:sym typeface="Times New Roman"/>
              </a:rPr>
              <a:t>mềm</a:t>
            </a:r>
            <a:endParaRPr sz="2800" b="0" i="0" u="none" strike="noStrike" cap="none" dirty="0">
              <a:solidFill>
                <a:srgbClr val="000000"/>
              </a:solidFill>
              <a:latin typeface="Times New Roman"/>
              <a:ea typeface="Times New Roman"/>
              <a:cs typeface="Times New Roman"/>
              <a:sym typeface="Times New Roman"/>
            </a:endParaRPr>
          </a:p>
        </p:txBody>
      </p:sp>
      <p:sp>
        <p:nvSpPr>
          <p:cNvPr id="203" name="Google Shape;203;g285c4462214_4_275"/>
          <p:cNvSpPr/>
          <p:nvPr/>
        </p:nvSpPr>
        <p:spPr>
          <a:xfrm>
            <a:off x="0" y="6555783"/>
            <a:ext cx="12192000" cy="302100"/>
          </a:xfrm>
          <a:prstGeom prst="rect">
            <a:avLst/>
          </a:prstGeom>
          <a:gradFill>
            <a:gsLst>
              <a:gs pos="0">
                <a:srgbClr val="E45F11"/>
              </a:gs>
              <a:gs pos="14000">
                <a:srgbClr val="E45F11"/>
              </a:gs>
              <a:gs pos="91000">
                <a:srgbClr val="F48C1C"/>
              </a:gs>
              <a:gs pos="100000">
                <a:srgbClr val="F48C1C"/>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4" name="Google Shape;204;g285c4462214_4_275"/>
          <p:cNvSpPr txBox="1"/>
          <p:nvPr/>
        </p:nvSpPr>
        <p:spPr>
          <a:xfrm>
            <a:off x="1222212" y="311174"/>
            <a:ext cx="553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chemeClr val="dk1"/>
                </a:solidFill>
                <a:latin typeface="Times New Roman"/>
                <a:ea typeface="Times New Roman"/>
                <a:cs typeface="Times New Roman"/>
                <a:sym typeface="Times New Roman"/>
              </a:rPr>
              <a:t>CƠ SỞ LÝ THUYẾT</a:t>
            </a:r>
            <a:endParaRPr sz="1800" b="0" i="0" u="none" strike="noStrike" cap="none">
              <a:solidFill>
                <a:schemeClr val="dk1"/>
              </a:solidFill>
              <a:latin typeface="Arial"/>
              <a:ea typeface="Arial"/>
              <a:cs typeface="Arial"/>
              <a:sym typeface="Arial"/>
            </a:endParaRPr>
          </a:p>
        </p:txBody>
      </p:sp>
      <p:sp>
        <p:nvSpPr>
          <p:cNvPr id="205" name="Google Shape;205;g285c4462214_4_275"/>
          <p:cNvSpPr/>
          <p:nvPr/>
        </p:nvSpPr>
        <p:spPr>
          <a:xfrm>
            <a:off x="62687" y="54653"/>
            <a:ext cx="1047000" cy="992100"/>
          </a:xfrm>
          <a:prstGeom prst="ellipse">
            <a:avLst/>
          </a:prstGeom>
          <a:gradFill>
            <a:gsLst>
              <a:gs pos="0">
                <a:srgbClr val="CF4F00"/>
              </a:gs>
              <a:gs pos="100000">
                <a:schemeClr val="accent4"/>
              </a:gs>
            </a:gsLst>
            <a:lin ang="2700006" scaled="0"/>
          </a:gradFill>
          <a:ln w="76200" cap="flat" cmpd="sng">
            <a:solidFill>
              <a:schemeClr val="lt1"/>
            </a:solidFill>
            <a:prstDash val="solid"/>
            <a:miter lim="800000"/>
            <a:headEnd type="none" w="sm" len="sm"/>
            <a:tailEnd type="none" w="sm" len="sm"/>
          </a:ln>
          <a:effectLst>
            <a:outerShdw blurRad="393700" sx="102000" sy="102000" algn="ctr" rotWithShape="0">
              <a:srgbClr val="000000">
                <a:alpha val="40000"/>
              </a:srgbClr>
            </a:outerShdw>
          </a:effectLst>
        </p:spPr>
        <p:txBody>
          <a:bodyPr spcFirstLastPara="1" wrap="square" lIns="0" tIns="0" rIns="0" bIns="640075" anchor="ctr" anchorCtr="0">
            <a:noAutofit/>
          </a:bodyPr>
          <a:lstStyle/>
          <a:p>
            <a:pPr marL="0" marR="0" lvl="0" indent="0" algn="ctr" rtl="0">
              <a:lnSpc>
                <a:spcPct val="100000"/>
              </a:lnSpc>
              <a:spcBef>
                <a:spcPts val="0"/>
              </a:spcBef>
              <a:spcAft>
                <a:spcPts val="0"/>
              </a:spcAft>
              <a:buClr>
                <a:schemeClr val="dk1"/>
              </a:buClr>
              <a:buSzPts val="11000"/>
              <a:buFont typeface="Arial"/>
              <a:buNone/>
            </a:pPr>
            <a:endParaRPr sz="11000" b="0" i="0" u="none" strike="noStrike" cap="none">
              <a:solidFill>
                <a:srgbClr val="FFFFFF"/>
              </a:solidFill>
              <a:latin typeface="Times New Roman"/>
              <a:ea typeface="Times New Roman"/>
              <a:cs typeface="Times New Roman"/>
              <a:sym typeface="Times New Roman"/>
            </a:endParaRPr>
          </a:p>
        </p:txBody>
      </p:sp>
      <p:sp>
        <p:nvSpPr>
          <p:cNvPr id="206" name="Google Shape;206;g285c4462214_4_275"/>
          <p:cNvSpPr/>
          <p:nvPr/>
        </p:nvSpPr>
        <p:spPr>
          <a:xfrm>
            <a:off x="285080" y="227484"/>
            <a:ext cx="68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3600"/>
              <a:buFont typeface="Times New Roman"/>
              <a:buNone/>
            </a:pPr>
            <a:r>
              <a:rPr lang="en-US" sz="3600" b="1" i="0" u="none" strike="noStrike" cap="none">
                <a:solidFill>
                  <a:srgbClr val="FFFFFF"/>
                </a:solidFill>
                <a:latin typeface="Times New Roman"/>
                <a:ea typeface="Times New Roman"/>
                <a:cs typeface="Times New Roman"/>
                <a:sym typeface="Times New Roman"/>
              </a:rPr>
              <a:t>02</a:t>
            </a:r>
            <a:endParaRPr sz="3600" b="1" i="0" u="none" strike="noStrike" cap="none">
              <a:solidFill>
                <a:srgbClr val="FFFFFF"/>
              </a:solidFill>
              <a:latin typeface="Times New Roman"/>
              <a:ea typeface="Times New Roman"/>
              <a:cs typeface="Times New Roman"/>
              <a:sym typeface="Times New Roman"/>
            </a:endParaRPr>
          </a:p>
        </p:txBody>
      </p:sp>
      <p:pic>
        <p:nvPicPr>
          <p:cNvPr id="207" name="Google Shape;207;g285c4462214_4_275"/>
          <p:cNvPicPr preferRelativeResize="0"/>
          <p:nvPr/>
        </p:nvPicPr>
        <p:blipFill rotWithShape="1">
          <a:blip r:embed="rId3">
            <a:alphaModFix/>
          </a:blip>
          <a:srcRect/>
          <a:stretch/>
        </p:blipFill>
        <p:spPr>
          <a:xfrm>
            <a:off x="11272700" y="0"/>
            <a:ext cx="919300" cy="919300"/>
          </a:xfrm>
          <a:prstGeom prst="rect">
            <a:avLst/>
          </a:prstGeom>
          <a:noFill/>
          <a:ln>
            <a:noFill/>
          </a:ln>
        </p:spPr>
      </p:pic>
      <p:pic>
        <p:nvPicPr>
          <p:cNvPr id="208" name="Google Shape;208;g285c4462214_4_275"/>
          <p:cNvPicPr preferRelativeResize="0"/>
          <p:nvPr/>
        </p:nvPicPr>
        <p:blipFill rotWithShape="1">
          <a:blip r:embed="rId4">
            <a:alphaModFix/>
          </a:blip>
          <a:srcRect/>
          <a:stretch/>
        </p:blipFill>
        <p:spPr>
          <a:xfrm>
            <a:off x="5346450" y="1879666"/>
            <a:ext cx="5997750" cy="4152275"/>
          </a:xfrm>
          <a:prstGeom prst="rect">
            <a:avLst/>
          </a:prstGeom>
          <a:noFill/>
          <a:ln>
            <a:noFill/>
          </a:ln>
        </p:spPr>
      </p:pic>
      <p:sp>
        <p:nvSpPr>
          <p:cNvPr id="209" name="Google Shape;209;g285c4462214_4_275"/>
          <p:cNvSpPr txBox="1"/>
          <p:nvPr/>
        </p:nvSpPr>
        <p:spPr>
          <a:xfrm>
            <a:off x="634325" y="2001088"/>
            <a:ext cx="10813200" cy="1557600"/>
          </a:xfrm>
          <a:prstGeom prst="rect">
            <a:avLst/>
          </a:prstGeom>
          <a:noFill/>
          <a:ln>
            <a:noFill/>
          </a:ln>
        </p:spPr>
        <p:txBody>
          <a:bodyPr spcFirstLastPara="1" wrap="square" lIns="91425" tIns="45700" rIns="91425" bIns="45700" anchor="t" anchorCtr="0">
            <a:spAutoFit/>
          </a:bodyPr>
          <a:lstStyle/>
          <a:p>
            <a:pPr marL="0" marR="0" lvl="0" indent="45720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Kiểm thử hộp đen</a:t>
            </a:r>
            <a:endParaRPr sz="2800" b="0" i="0" u="none" strike="noStrike" cap="none">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Kiểm thử hộp xám</a:t>
            </a:r>
            <a:endParaRPr sz="2800" b="0" i="0" u="none" strike="noStrike" cap="none">
              <a:solidFill>
                <a:srgbClr val="000000"/>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Clr>
                <a:schemeClr val="dk1"/>
              </a:buClr>
              <a:buSzPts val="1100"/>
              <a:buFont typeface="Arial"/>
              <a:buNone/>
            </a:pPr>
            <a:r>
              <a:rPr lang="en-US" sz="2800" b="0" i="0" u="none" strike="noStrike" cap="none">
                <a:solidFill>
                  <a:srgbClr val="000000"/>
                </a:solidFill>
                <a:latin typeface="Times New Roman"/>
                <a:ea typeface="Times New Roman"/>
                <a:cs typeface="Times New Roman"/>
                <a:sym typeface="Times New Roman"/>
              </a:rPr>
              <a:t>- Kiểm thử hộp trắng</a:t>
            </a:r>
            <a:endParaRPr sz="2800" b="0" i="0" u="none" strike="noStrike" cap="none">
              <a:solidFill>
                <a:srgbClr val="000000"/>
              </a:solidFill>
              <a:latin typeface="Times New Roman"/>
              <a:ea typeface="Times New Roman"/>
              <a:cs typeface="Times New Roman"/>
              <a:sym typeface="Times New Roman"/>
            </a:endParaRPr>
          </a:p>
        </p:txBody>
      </p:sp>
      <p:sp>
        <p:nvSpPr>
          <p:cNvPr id="210" name="Google Shape;210;g285c4462214_4_275"/>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5">
  <a:themeElements>
    <a:clrScheme name="自定义 26">
      <a:dk1>
        <a:srgbClr val="000000"/>
      </a:dk1>
      <a:lt1>
        <a:srgbClr val="FFFFFF"/>
      </a:lt1>
      <a:dk2>
        <a:srgbClr val="778495"/>
      </a:dk2>
      <a:lt2>
        <a:srgbClr val="2980B9"/>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1281</Words>
  <Application>Microsoft Office PowerPoint</Application>
  <PresentationFormat>Widescreen</PresentationFormat>
  <Paragraphs>207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Nunito</vt:lpstr>
      <vt:lpstr>Times</vt:lpstr>
      <vt:lpstr>Noto Sans Symbols</vt:lpstr>
      <vt:lpstr>Century Gothic</vt:lpstr>
      <vt:lpstr>Arial</vt:lpstr>
      <vt:lpstr>Times New Roman</vt:lpstr>
      <vt:lpstr>主题5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iSlide</dc:creator>
  <cp:lastModifiedBy>Administrator</cp:lastModifiedBy>
  <cp:revision>6</cp:revision>
  <dcterms:created xsi:type="dcterms:W3CDTF">2017-08-08T16:00:00Z</dcterms:created>
  <dcterms:modified xsi:type="dcterms:W3CDTF">2023-10-01T14:58:45Z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9ef30567-b259-4ac8-831b-ab72848c6b22</vt:lpwstr>
  </property>
  <property fmtid="{D5CDD505-2E9C-101B-9397-08002B2CF9AE}" pid="3" name="KSOProductBuildVer">
    <vt:lpwstr>2052-10.1.0.6749</vt:lpwstr>
  </property>
</Properties>
</file>