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D50620-4F98-9A2C-1FC9-59968990964D}"/>
              </a:ext>
            </a:extLst>
          </p:cNvPr>
          <p:cNvSpPr>
            <a:spLocks noGrp="1"/>
          </p:cNvSpPr>
          <p:nvPr>
            <p:ph type="subTitle" idx="1"/>
          </p:nvPr>
        </p:nvSpPr>
        <p:spPr>
          <a:xfrm>
            <a:off x="1588795" y="3429000"/>
            <a:ext cx="8829870" cy="513184"/>
          </a:xfrm>
        </p:spPr>
        <p:txBody>
          <a:bodyPr>
            <a:normAutofit/>
          </a:bodyPr>
          <a:lstStyle/>
          <a:p>
            <a:pPr algn="ctr"/>
            <a:r>
              <a:rPr lang="en-US" sz="2400" b="1" dirty="0">
                <a:solidFill>
                  <a:srgbClr val="FF0000"/>
                </a:solidFill>
                <a:latin typeface="Times New Roman" panose="02020603050405020304" pitchFamily="18" charset="0"/>
                <a:ea typeface="Architecture" panose="020B0500000000000000" pitchFamily="34" charset="0"/>
                <a:cs typeface="Times New Roman" panose="02020603050405020304" pitchFamily="18" charset="0"/>
              </a:rPr>
              <a:t>GVHD:</a:t>
            </a:r>
            <a:r>
              <a:rPr lang="en-US" sz="2400" b="1" dirty="0">
                <a:solidFill>
                  <a:srgbClr val="C00000"/>
                </a:solidFill>
                <a:latin typeface="Times New Roman" panose="02020603050405020304" pitchFamily="18" charset="0"/>
                <a:ea typeface="Architecture" panose="020B0500000000000000" pitchFamily="34" charset="0"/>
                <a:cs typeface="Times New Roman" panose="02020603050405020304" pitchFamily="18" charset="0"/>
              </a:rPr>
              <a:t> </a:t>
            </a:r>
            <a:r>
              <a:rPr lang="en-US" sz="2400" b="1" dirty="0">
                <a:solidFill>
                  <a:srgbClr val="FF0000"/>
                </a:solidFill>
              </a:rPr>
              <a:t>LÊ HUỲNH PHƯỚC</a:t>
            </a:r>
            <a:endParaRPr lang="en-US" sz="2400" dirty="0">
              <a:solidFill>
                <a:srgbClr val="FF0000"/>
              </a:solidFill>
            </a:endParaRPr>
          </a:p>
        </p:txBody>
      </p:sp>
      <p:sp>
        <p:nvSpPr>
          <p:cNvPr id="5" name="Title 4">
            <a:extLst>
              <a:ext uri="{FF2B5EF4-FFF2-40B4-BE49-F238E27FC236}">
                <a16:creationId xmlns:a16="http://schemas.microsoft.com/office/drawing/2014/main" id="{F4900C08-E51F-980E-B5F2-38F7B37B7954}"/>
              </a:ext>
            </a:extLst>
          </p:cNvPr>
          <p:cNvSpPr txBox="1">
            <a:spLocks noGrp="1"/>
          </p:cNvSpPr>
          <p:nvPr>
            <p:ph type="ctrTitle"/>
          </p:nvPr>
        </p:nvSpPr>
        <p:spPr>
          <a:xfrm>
            <a:off x="1681065" y="1883256"/>
            <a:ext cx="8737600" cy="1569660"/>
          </a:xfrm>
          <a:prstGeom prst="rect">
            <a:avLst/>
          </a:prstGeom>
          <a:noFill/>
        </p:spPr>
        <p:txBody>
          <a:bodyPr wrap="square" rtlCol="0" anchor="ctr">
            <a:spAutoFit/>
          </a:bodyPr>
          <a:lstStyle/>
          <a:p>
            <a:pPr algn="ctr"/>
            <a:r>
              <a:rPr lang="vi-VN" sz="4800" b="1" spc="50" dirty="0">
                <a:ln w="9525" cmpd="sng">
                  <a:solidFill>
                    <a:schemeClr val="tx1"/>
                  </a:solidFill>
                  <a:prstDash val="solid"/>
                </a:ln>
                <a:solidFill>
                  <a:schemeClr val="accent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LẬP TRÌNH </a:t>
            </a:r>
            <a:r>
              <a:rPr lang="en-US" sz="4800" b="1" spc="50" dirty="0">
                <a:ln w="9525" cmpd="sng">
                  <a:solidFill>
                    <a:schemeClr val="tx1"/>
                  </a:solidFill>
                  <a:prstDash val="solid"/>
                </a:ln>
                <a:solidFill>
                  <a:schemeClr val="accent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HƯỚNG ĐỐI TƯỢNG NÂNG CAO</a:t>
            </a:r>
          </a:p>
        </p:txBody>
      </p:sp>
      <p:sp>
        <p:nvSpPr>
          <p:cNvPr id="6" name="TextBox 5">
            <a:extLst>
              <a:ext uri="{FF2B5EF4-FFF2-40B4-BE49-F238E27FC236}">
                <a16:creationId xmlns:a16="http://schemas.microsoft.com/office/drawing/2014/main" id="{8DF7A9D4-30B3-E92C-0E2C-F9A148923E60}"/>
              </a:ext>
            </a:extLst>
          </p:cNvPr>
          <p:cNvSpPr txBox="1"/>
          <p:nvPr/>
        </p:nvSpPr>
        <p:spPr>
          <a:xfrm>
            <a:off x="7893698" y="4730620"/>
            <a:ext cx="4133461" cy="147732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NHÓM: </a:t>
            </a:r>
            <a:r>
              <a:rPr lang="vi-VN" sz="1800" dirty="0">
                <a:latin typeface="Times New Roman" panose="02020603050405020304" pitchFamily="18" charset="0"/>
                <a:cs typeface="Times New Roman" panose="02020603050405020304" pitchFamily="18" charset="0"/>
              </a:rPr>
              <a:t>7</a:t>
            </a:r>
            <a:endParaRPr lang="en-US" sz="1800" dirty="0">
              <a:latin typeface="Times New Roman" panose="02020603050405020304" pitchFamily="18" charset="0"/>
              <a:cs typeface="Times New Roman" panose="02020603050405020304" pitchFamily="18" charset="0"/>
            </a:endParaRPr>
          </a:p>
          <a:p>
            <a:pPr marL="342900" indent="-342900">
              <a:buFontTx/>
              <a:buAutoNum type="arabicPeriod"/>
            </a:pPr>
            <a:r>
              <a:rPr lang="vi-VN" sz="1800" dirty="0">
                <a:latin typeface="Times New Roman" panose="02020603050405020304" pitchFamily="18" charset="0"/>
                <a:cs typeface="Times New Roman" panose="02020603050405020304" pitchFamily="18" charset="0"/>
              </a:rPr>
              <a:t>2008110143 – Vũ Trường Giang</a:t>
            </a:r>
          </a:p>
          <a:p>
            <a:pPr marL="342900" indent="-342900">
              <a:buFontTx/>
              <a:buAutoNum type="arabicPeriod"/>
            </a:pPr>
            <a:r>
              <a:rPr lang="vi-VN" sz="1800" dirty="0">
                <a:latin typeface="Times New Roman" panose="02020603050405020304" pitchFamily="18" charset="0"/>
                <a:cs typeface="Times New Roman" panose="02020603050405020304" pitchFamily="18" charset="0"/>
              </a:rPr>
              <a:t>2004110046 – Nguyễn Thành Đạt</a:t>
            </a:r>
            <a:endParaRPr lang="en-US" sz="1800" dirty="0">
              <a:latin typeface="Times New Roman" panose="02020603050405020304" pitchFamily="18" charset="0"/>
              <a:cs typeface="Times New Roman" panose="02020603050405020304" pitchFamily="18" charset="0"/>
            </a:endParaRPr>
          </a:p>
          <a:p>
            <a:pPr marL="342900" indent="-342900">
              <a:buFontTx/>
              <a:buAutoNum type="arabicPeriod"/>
            </a:pPr>
            <a:r>
              <a:rPr lang="en-US" b="0" i="0" dirty="0">
                <a:effectLst/>
                <a:latin typeface="Times New Roman" panose="02020603050405020304" pitchFamily="18" charset="0"/>
                <a:cs typeface="Times New Roman" panose="02020603050405020304" pitchFamily="18" charset="0"/>
              </a:rPr>
              <a:t>1731103049</a:t>
            </a:r>
            <a:r>
              <a:rPr lang="vi-VN" sz="1800" dirty="0">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Nguyễn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Thiện</a:t>
            </a:r>
            <a:r>
              <a:rPr lang="en-US" b="0" i="0" dirty="0">
                <a:effectLst/>
                <a:latin typeface="Times New Roman" panose="02020603050405020304" pitchFamily="18" charset="0"/>
                <a:cs typeface="Times New Roman" panose="02020603050405020304" pitchFamily="18" charset="0"/>
              </a:rPr>
              <a:t> Quang</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4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down)">
                                      <p:cBhvr>
                                        <p:cTn id="20" dur="500"/>
                                        <p:tgtEl>
                                          <p:spTgt spid="6">
                                            <p:txEl>
                                              <p:pRg st="0" end="0"/>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down)">
                                      <p:cBhvr>
                                        <p:cTn id="23" dur="500"/>
                                        <p:tgtEl>
                                          <p:spTgt spid="6">
                                            <p:txEl>
                                              <p:pRg st="1" end="1"/>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down)">
                                      <p:cBhvr>
                                        <p:cTn id="26" dur="500"/>
                                        <p:tgtEl>
                                          <p:spTgt spid="6">
                                            <p:txEl>
                                              <p:pRg st="2" end="2"/>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down)">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0EFC4F-A0AA-FD52-21A1-1F24858A85B6}"/>
              </a:ext>
            </a:extLst>
          </p:cNvPr>
          <p:cNvSpPr txBox="1"/>
          <p:nvPr/>
        </p:nvSpPr>
        <p:spPr>
          <a:xfrm>
            <a:off x="380223" y="482473"/>
            <a:ext cx="6097554" cy="369332"/>
          </a:xfrm>
          <a:prstGeom prst="rect">
            <a:avLst/>
          </a:prstGeom>
          <a:noFill/>
        </p:spPr>
        <p:txBody>
          <a:bodyPr wrap="square">
            <a:spAutoFit/>
          </a:bodyPr>
          <a:lstStyle/>
          <a:p>
            <a:r>
              <a:rPr lang="en-US" b="1" i="0" dirty="0">
                <a:effectLst/>
                <a:latin typeface="Lora" pitchFamily="2" charset="0"/>
              </a:rPr>
              <a:t>Command.java</a:t>
            </a:r>
            <a:endParaRPr lang="en-US" dirty="0"/>
          </a:p>
        </p:txBody>
      </p:sp>
      <p:pic>
        <p:nvPicPr>
          <p:cNvPr id="5" name="Picture 4">
            <a:extLst>
              <a:ext uri="{FF2B5EF4-FFF2-40B4-BE49-F238E27FC236}">
                <a16:creationId xmlns:a16="http://schemas.microsoft.com/office/drawing/2014/main" id="{A4C0ED0D-72BB-96D9-A1D5-B8247EF8CD1E}"/>
              </a:ext>
            </a:extLst>
          </p:cNvPr>
          <p:cNvPicPr>
            <a:picLocks noChangeAspect="1"/>
          </p:cNvPicPr>
          <p:nvPr/>
        </p:nvPicPr>
        <p:blipFill>
          <a:blip r:embed="rId2"/>
          <a:stretch>
            <a:fillRect/>
          </a:stretch>
        </p:blipFill>
        <p:spPr>
          <a:xfrm>
            <a:off x="380223" y="1160840"/>
            <a:ext cx="4399926" cy="1918261"/>
          </a:xfrm>
          <a:prstGeom prst="rect">
            <a:avLst/>
          </a:prstGeom>
        </p:spPr>
      </p:pic>
    </p:spTree>
    <p:extLst>
      <p:ext uri="{BB962C8B-B14F-4D97-AF65-F5344CB8AC3E}">
        <p14:creationId xmlns:p14="http://schemas.microsoft.com/office/powerpoint/2010/main" val="105674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B9E6B-D7E7-CB3C-D7D3-222DFCE505DF}"/>
              </a:ext>
            </a:extLst>
          </p:cNvPr>
          <p:cNvSpPr txBox="1"/>
          <p:nvPr/>
        </p:nvSpPr>
        <p:spPr>
          <a:xfrm>
            <a:off x="314909" y="463811"/>
            <a:ext cx="6097554" cy="369332"/>
          </a:xfrm>
          <a:prstGeom prst="rect">
            <a:avLst/>
          </a:prstGeom>
          <a:noFill/>
        </p:spPr>
        <p:txBody>
          <a:bodyPr wrap="square">
            <a:spAutoFit/>
          </a:bodyPr>
          <a:lstStyle/>
          <a:p>
            <a:r>
              <a:rPr lang="en-US" b="1" i="0" dirty="0">
                <a:effectLst/>
                <a:latin typeface="Lora" pitchFamily="2" charset="0"/>
              </a:rPr>
              <a:t>OpenAccount.java</a:t>
            </a:r>
            <a:endParaRPr lang="en-US" dirty="0"/>
          </a:p>
        </p:txBody>
      </p:sp>
      <p:pic>
        <p:nvPicPr>
          <p:cNvPr id="6" name="Picture 5">
            <a:extLst>
              <a:ext uri="{FF2B5EF4-FFF2-40B4-BE49-F238E27FC236}">
                <a16:creationId xmlns:a16="http://schemas.microsoft.com/office/drawing/2014/main" id="{35F04A60-7FB9-DC9A-6DE4-479EDB03BDC6}"/>
              </a:ext>
            </a:extLst>
          </p:cNvPr>
          <p:cNvPicPr>
            <a:picLocks noChangeAspect="1"/>
          </p:cNvPicPr>
          <p:nvPr/>
        </p:nvPicPr>
        <p:blipFill>
          <a:blip r:embed="rId2"/>
          <a:stretch>
            <a:fillRect/>
          </a:stretch>
        </p:blipFill>
        <p:spPr>
          <a:xfrm>
            <a:off x="314909" y="1059834"/>
            <a:ext cx="5378751" cy="3586810"/>
          </a:xfrm>
          <a:prstGeom prst="rect">
            <a:avLst/>
          </a:prstGeom>
        </p:spPr>
      </p:pic>
    </p:spTree>
    <p:extLst>
      <p:ext uri="{BB962C8B-B14F-4D97-AF65-F5344CB8AC3E}">
        <p14:creationId xmlns:p14="http://schemas.microsoft.com/office/powerpoint/2010/main" val="179812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A145C-34A4-9522-E6DF-E216ED4A1204}"/>
              </a:ext>
            </a:extLst>
          </p:cNvPr>
          <p:cNvSpPr txBox="1"/>
          <p:nvPr/>
        </p:nvSpPr>
        <p:spPr>
          <a:xfrm>
            <a:off x="240264" y="398497"/>
            <a:ext cx="6097554" cy="369332"/>
          </a:xfrm>
          <a:prstGeom prst="rect">
            <a:avLst/>
          </a:prstGeom>
          <a:noFill/>
        </p:spPr>
        <p:txBody>
          <a:bodyPr wrap="square">
            <a:spAutoFit/>
          </a:bodyPr>
          <a:lstStyle/>
          <a:p>
            <a:r>
              <a:rPr lang="en-US" b="1" i="0" dirty="0">
                <a:effectLst/>
                <a:latin typeface="Lora" pitchFamily="2" charset="0"/>
              </a:rPr>
              <a:t>CloseAccount.java</a:t>
            </a:r>
            <a:endParaRPr lang="en-US" dirty="0"/>
          </a:p>
        </p:txBody>
      </p:sp>
      <p:pic>
        <p:nvPicPr>
          <p:cNvPr id="5" name="Picture 4">
            <a:extLst>
              <a:ext uri="{FF2B5EF4-FFF2-40B4-BE49-F238E27FC236}">
                <a16:creationId xmlns:a16="http://schemas.microsoft.com/office/drawing/2014/main" id="{AA872CE6-109D-C6EE-BC36-7683106BD8D3}"/>
              </a:ext>
            </a:extLst>
          </p:cNvPr>
          <p:cNvPicPr>
            <a:picLocks noChangeAspect="1"/>
          </p:cNvPicPr>
          <p:nvPr/>
        </p:nvPicPr>
        <p:blipFill>
          <a:blip r:embed="rId2"/>
          <a:stretch>
            <a:fillRect/>
          </a:stretch>
        </p:blipFill>
        <p:spPr>
          <a:xfrm>
            <a:off x="240264" y="926714"/>
            <a:ext cx="5711559" cy="3654616"/>
          </a:xfrm>
          <a:prstGeom prst="rect">
            <a:avLst/>
          </a:prstGeom>
        </p:spPr>
      </p:pic>
    </p:spTree>
    <p:extLst>
      <p:ext uri="{BB962C8B-B14F-4D97-AF65-F5344CB8AC3E}">
        <p14:creationId xmlns:p14="http://schemas.microsoft.com/office/powerpoint/2010/main" val="87385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D65EDC-118E-806B-07E0-27501F6FB977}"/>
              </a:ext>
            </a:extLst>
          </p:cNvPr>
          <p:cNvSpPr txBox="1"/>
          <p:nvPr/>
        </p:nvSpPr>
        <p:spPr>
          <a:xfrm>
            <a:off x="417545" y="482472"/>
            <a:ext cx="6097554" cy="369332"/>
          </a:xfrm>
          <a:prstGeom prst="rect">
            <a:avLst/>
          </a:prstGeom>
          <a:noFill/>
        </p:spPr>
        <p:txBody>
          <a:bodyPr wrap="square">
            <a:spAutoFit/>
          </a:bodyPr>
          <a:lstStyle/>
          <a:p>
            <a:r>
              <a:rPr lang="en-US" b="1" i="0" dirty="0">
                <a:effectLst/>
                <a:latin typeface="Lora" pitchFamily="2" charset="0"/>
              </a:rPr>
              <a:t>BankApp.java</a:t>
            </a:r>
            <a:endParaRPr lang="en-US" dirty="0"/>
          </a:p>
        </p:txBody>
      </p:sp>
      <p:pic>
        <p:nvPicPr>
          <p:cNvPr id="5" name="Picture 4">
            <a:extLst>
              <a:ext uri="{FF2B5EF4-FFF2-40B4-BE49-F238E27FC236}">
                <a16:creationId xmlns:a16="http://schemas.microsoft.com/office/drawing/2014/main" id="{39CF2263-18CD-801B-EB6B-2AC00525B6B1}"/>
              </a:ext>
            </a:extLst>
          </p:cNvPr>
          <p:cNvPicPr>
            <a:picLocks noChangeAspect="1"/>
          </p:cNvPicPr>
          <p:nvPr/>
        </p:nvPicPr>
        <p:blipFill>
          <a:blip r:embed="rId2"/>
          <a:stretch>
            <a:fillRect/>
          </a:stretch>
        </p:blipFill>
        <p:spPr>
          <a:xfrm>
            <a:off x="279917" y="970057"/>
            <a:ext cx="6235182" cy="4413705"/>
          </a:xfrm>
          <a:prstGeom prst="rect">
            <a:avLst/>
          </a:prstGeom>
        </p:spPr>
      </p:pic>
    </p:spTree>
    <p:extLst>
      <p:ext uri="{BB962C8B-B14F-4D97-AF65-F5344CB8AC3E}">
        <p14:creationId xmlns:p14="http://schemas.microsoft.com/office/powerpoint/2010/main" val="153544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8FCA2-8AC4-4DD5-F88D-B8C3389394B3}"/>
              </a:ext>
            </a:extLst>
          </p:cNvPr>
          <p:cNvSpPr txBox="1"/>
          <p:nvPr/>
        </p:nvSpPr>
        <p:spPr>
          <a:xfrm>
            <a:off x="240264" y="342514"/>
            <a:ext cx="6097554" cy="369332"/>
          </a:xfrm>
          <a:prstGeom prst="rect">
            <a:avLst/>
          </a:prstGeom>
          <a:noFill/>
        </p:spPr>
        <p:txBody>
          <a:bodyPr wrap="square">
            <a:spAutoFit/>
          </a:bodyPr>
          <a:lstStyle/>
          <a:p>
            <a:r>
              <a:rPr lang="en-US" b="1" i="0" dirty="0">
                <a:effectLst/>
                <a:latin typeface="Lora" pitchFamily="2" charset="0"/>
              </a:rPr>
              <a:t>Client.java</a:t>
            </a:r>
            <a:endParaRPr lang="en-US" dirty="0"/>
          </a:p>
        </p:txBody>
      </p:sp>
      <p:pic>
        <p:nvPicPr>
          <p:cNvPr id="5" name="Picture 4">
            <a:extLst>
              <a:ext uri="{FF2B5EF4-FFF2-40B4-BE49-F238E27FC236}">
                <a16:creationId xmlns:a16="http://schemas.microsoft.com/office/drawing/2014/main" id="{3002E55E-29C2-467D-B7B6-88A5593633AA}"/>
              </a:ext>
            </a:extLst>
          </p:cNvPr>
          <p:cNvPicPr>
            <a:picLocks noChangeAspect="1"/>
          </p:cNvPicPr>
          <p:nvPr/>
        </p:nvPicPr>
        <p:blipFill>
          <a:blip r:embed="rId2"/>
          <a:stretch>
            <a:fillRect/>
          </a:stretch>
        </p:blipFill>
        <p:spPr>
          <a:xfrm>
            <a:off x="240264" y="868927"/>
            <a:ext cx="5644829" cy="3740395"/>
          </a:xfrm>
          <a:prstGeom prst="rect">
            <a:avLst/>
          </a:prstGeom>
        </p:spPr>
      </p:pic>
    </p:spTree>
    <p:extLst>
      <p:ext uri="{BB962C8B-B14F-4D97-AF65-F5344CB8AC3E}">
        <p14:creationId xmlns:p14="http://schemas.microsoft.com/office/powerpoint/2010/main" val="117518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E675D-AF78-FC16-B132-EA4596D37B03}"/>
              </a:ext>
            </a:extLst>
          </p:cNvPr>
          <p:cNvSpPr txBox="1"/>
          <p:nvPr/>
        </p:nvSpPr>
        <p:spPr>
          <a:xfrm>
            <a:off x="464198" y="426489"/>
            <a:ext cx="6097554" cy="369332"/>
          </a:xfrm>
          <a:prstGeom prst="rect">
            <a:avLst/>
          </a:prstGeom>
          <a:noFill/>
        </p:spPr>
        <p:txBody>
          <a:bodyPr wrap="square">
            <a:spAutoFit/>
          </a:bodyPr>
          <a:lstStyle/>
          <a:p>
            <a:r>
              <a:rPr lang="vi-VN" b="1" i="0" dirty="0">
                <a:effectLst/>
                <a:latin typeface="Lora" pitchFamily="2" charset="0"/>
              </a:rPr>
              <a:t>Output của chương trình:</a:t>
            </a:r>
            <a:endParaRPr lang="en-US" dirty="0"/>
          </a:p>
        </p:txBody>
      </p:sp>
      <p:pic>
        <p:nvPicPr>
          <p:cNvPr id="4" name="Picture 3">
            <a:extLst>
              <a:ext uri="{FF2B5EF4-FFF2-40B4-BE49-F238E27FC236}">
                <a16:creationId xmlns:a16="http://schemas.microsoft.com/office/drawing/2014/main" id="{16616B5B-2729-6B80-9082-C05E60E78BBB}"/>
              </a:ext>
            </a:extLst>
          </p:cNvPr>
          <p:cNvPicPr>
            <a:picLocks noChangeAspect="1"/>
          </p:cNvPicPr>
          <p:nvPr/>
        </p:nvPicPr>
        <p:blipFill>
          <a:blip r:embed="rId2"/>
          <a:stretch>
            <a:fillRect/>
          </a:stretch>
        </p:blipFill>
        <p:spPr>
          <a:xfrm>
            <a:off x="604352" y="1008095"/>
            <a:ext cx="3257550" cy="1333500"/>
          </a:xfrm>
          <a:prstGeom prst="rect">
            <a:avLst/>
          </a:prstGeom>
        </p:spPr>
      </p:pic>
    </p:spTree>
    <p:extLst>
      <p:ext uri="{BB962C8B-B14F-4D97-AF65-F5344CB8AC3E}">
        <p14:creationId xmlns:p14="http://schemas.microsoft.com/office/powerpoint/2010/main" val="109851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373B3-18CC-98EB-15BE-371EAAC217E4}"/>
              </a:ext>
            </a:extLst>
          </p:cNvPr>
          <p:cNvSpPr txBox="1"/>
          <p:nvPr/>
        </p:nvSpPr>
        <p:spPr>
          <a:xfrm>
            <a:off x="566835" y="389167"/>
            <a:ext cx="6097554" cy="369332"/>
          </a:xfrm>
          <a:prstGeom prst="rect">
            <a:avLst/>
          </a:prstGeom>
          <a:noFill/>
        </p:spPr>
        <p:txBody>
          <a:bodyPr wrap="square">
            <a:spAutoFit/>
          </a:bodyPr>
          <a:lstStyle/>
          <a:p>
            <a:pPr marL="400050" indent="-400050" algn="l">
              <a:buFont typeface="+mj-lt"/>
              <a:buAutoNum type="romanUcPeriod" startAt="5"/>
            </a:pPr>
            <a:r>
              <a:rPr lang="vi-VN" b="1" i="0" dirty="0">
                <a:effectLst/>
                <a:latin typeface="Open Sans" panose="020B0606030504020204" pitchFamily="34" charset="0"/>
              </a:rPr>
              <a:t>Ưu &amp; nhược điểm</a:t>
            </a:r>
          </a:p>
        </p:txBody>
      </p:sp>
      <p:sp>
        <p:nvSpPr>
          <p:cNvPr id="5" name="TextBox 4">
            <a:extLst>
              <a:ext uri="{FF2B5EF4-FFF2-40B4-BE49-F238E27FC236}">
                <a16:creationId xmlns:a16="http://schemas.microsoft.com/office/drawing/2014/main" id="{58D98E43-A1A1-C9BE-F88E-AACF28DAFC3E}"/>
              </a:ext>
            </a:extLst>
          </p:cNvPr>
          <p:cNvSpPr txBox="1"/>
          <p:nvPr/>
        </p:nvSpPr>
        <p:spPr>
          <a:xfrm>
            <a:off x="566835" y="1032978"/>
            <a:ext cx="6097554" cy="369332"/>
          </a:xfrm>
          <a:prstGeom prst="rect">
            <a:avLst/>
          </a:prstGeom>
          <a:noFill/>
        </p:spPr>
        <p:txBody>
          <a:bodyPr wrap="square">
            <a:spAutoFit/>
          </a:bodyPr>
          <a:lstStyle/>
          <a:p>
            <a:pPr algn="l"/>
            <a:r>
              <a:rPr lang="vi-VN" b="1" i="0" dirty="0">
                <a:effectLst/>
                <a:latin typeface="Open Sans" panose="020B0606030504020204" pitchFamily="34" charset="0"/>
              </a:rPr>
              <a:t>Ưu điểm</a:t>
            </a:r>
          </a:p>
        </p:txBody>
      </p:sp>
      <p:sp>
        <p:nvSpPr>
          <p:cNvPr id="7" name="TextBox 6">
            <a:extLst>
              <a:ext uri="{FF2B5EF4-FFF2-40B4-BE49-F238E27FC236}">
                <a16:creationId xmlns:a16="http://schemas.microsoft.com/office/drawing/2014/main" id="{82FDA2A0-167D-ABF3-D37F-35D5A9A0C96A}"/>
              </a:ext>
            </a:extLst>
          </p:cNvPr>
          <p:cNvSpPr txBox="1"/>
          <p:nvPr/>
        </p:nvSpPr>
        <p:spPr>
          <a:xfrm>
            <a:off x="865414" y="1600115"/>
            <a:ext cx="6097554" cy="1754326"/>
          </a:xfrm>
          <a:prstGeom prst="rect">
            <a:avLst/>
          </a:prstGeom>
          <a:noFill/>
        </p:spPr>
        <p:txBody>
          <a:bodyPr wrap="square">
            <a:spAutoFit/>
          </a:bodyPr>
          <a:lstStyle/>
          <a:p>
            <a:pPr algn="l">
              <a:buFont typeface="Arial" panose="020B0604020202020204" pitchFamily="34" charset="0"/>
              <a:buChar char="•"/>
            </a:pPr>
            <a:r>
              <a:rPr lang="vi-VN" b="0" i="0" dirty="0">
                <a:effectLst/>
                <a:latin typeface="Open Sans" panose="020B0606030504020204" pitchFamily="34" charset="0"/>
              </a:rPr>
              <a:t>Đảm bảo nguyên tắc Single Responsibility</a:t>
            </a:r>
          </a:p>
          <a:p>
            <a:pPr algn="l">
              <a:buFont typeface="Arial" panose="020B0604020202020204" pitchFamily="34" charset="0"/>
              <a:buChar char="•"/>
            </a:pPr>
            <a:r>
              <a:rPr lang="vi-VN" b="0" i="0" dirty="0">
                <a:effectLst/>
                <a:latin typeface="Open Sans" panose="020B0606030504020204" pitchFamily="34" charset="0"/>
              </a:rPr>
              <a:t>Đảm bảo nguyên tắc Open/Closed</a:t>
            </a:r>
          </a:p>
          <a:p>
            <a:pPr algn="l">
              <a:buFont typeface="Arial" panose="020B0604020202020204" pitchFamily="34" charset="0"/>
              <a:buChar char="•"/>
            </a:pPr>
            <a:r>
              <a:rPr lang="vi-VN" b="0" i="0" dirty="0">
                <a:effectLst/>
                <a:latin typeface="Open Sans" panose="020B0606030504020204" pitchFamily="34" charset="0"/>
              </a:rPr>
              <a:t>Có thể thực hiện hoàn tác</a:t>
            </a:r>
          </a:p>
          <a:p>
            <a:pPr algn="l">
              <a:buFont typeface="Arial" panose="020B0604020202020204" pitchFamily="34" charset="0"/>
              <a:buChar char="•"/>
            </a:pPr>
            <a:r>
              <a:rPr lang="vi-VN" b="0" i="0" dirty="0">
                <a:effectLst/>
                <a:latin typeface="Open Sans" panose="020B0606030504020204" pitchFamily="34" charset="0"/>
              </a:rPr>
              <a:t>Giảm kết nối phụ thuộc giữa Invoker và Receiver</a:t>
            </a:r>
          </a:p>
          <a:p>
            <a:pPr algn="l">
              <a:buFont typeface="Arial" panose="020B0604020202020204" pitchFamily="34" charset="0"/>
              <a:buChar char="•"/>
            </a:pPr>
            <a:r>
              <a:rPr lang="vi-VN" b="0" i="0" dirty="0">
                <a:effectLst/>
                <a:latin typeface="Open Sans" panose="020B0606030504020204" pitchFamily="34" charset="0"/>
              </a:rPr>
              <a:t>Cho phép đóng gói yêu cầu thành đối tượng, dễ dàng chuyển dữ liệu giữa các thành phần hệ thống</a:t>
            </a:r>
          </a:p>
        </p:txBody>
      </p:sp>
      <p:sp>
        <p:nvSpPr>
          <p:cNvPr id="9" name="TextBox 8">
            <a:extLst>
              <a:ext uri="{FF2B5EF4-FFF2-40B4-BE49-F238E27FC236}">
                <a16:creationId xmlns:a16="http://schemas.microsoft.com/office/drawing/2014/main" id="{F807C2AF-2541-924B-2D78-C16F3F514445}"/>
              </a:ext>
            </a:extLst>
          </p:cNvPr>
          <p:cNvSpPr txBox="1"/>
          <p:nvPr/>
        </p:nvSpPr>
        <p:spPr>
          <a:xfrm>
            <a:off x="482859" y="3552246"/>
            <a:ext cx="6097554" cy="369332"/>
          </a:xfrm>
          <a:prstGeom prst="rect">
            <a:avLst/>
          </a:prstGeom>
          <a:noFill/>
        </p:spPr>
        <p:txBody>
          <a:bodyPr wrap="square">
            <a:spAutoFit/>
          </a:bodyPr>
          <a:lstStyle/>
          <a:p>
            <a:pPr algn="l"/>
            <a:r>
              <a:rPr lang="vi-VN" b="1" i="0" dirty="0">
                <a:effectLst/>
                <a:latin typeface="Open Sans" panose="020B0606030504020204" pitchFamily="34" charset="0"/>
              </a:rPr>
              <a:t>Nhược điểm</a:t>
            </a:r>
          </a:p>
        </p:txBody>
      </p:sp>
      <p:sp>
        <p:nvSpPr>
          <p:cNvPr id="11" name="TextBox 10">
            <a:extLst>
              <a:ext uri="{FF2B5EF4-FFF2-40B4-BE49-F238E27FC236}">
                <a16:creationId xmlns:a16="http://schemas.microsoft.com/office/drawing/2014/main" id="{ABDB06EC-3D25-F560-ACE9-4FF78ADCF5BC}"/>
              </a:ext>
            </a:extLst>
          </p:cNvPr>
          <p:cNvSpPr txBox="1"/>
          <p:nvPr/>
        </p:nvSpPr>
        <p:spPr>
          <a:xfrm>
            <a:off x="877855" y="4119383"/>
            <a:ext cx="6097554" cy="646331"/>
          </a:xfrm>
          <a:prstGeom prst="rect">
            <a:avLst/>
          </a:prstGeom>
          <a:noFill/>
        </p:spPr>
        <p:txBody>
          <a:bodyPr wrap="square">
            <a:spAutoFit/>
          </a:bodyPr>
          <a:lstStyle/>
          <a:p>
            <a:pPr algn="l">
              <a:buFont typeface="Arial" panose="020B0604020202020204" pitchFamily="34" charset="0"/>
              <a:buChar char="•"/>
            </a:pPr>
            <a:r>
              <a:rPr lang="vi-VN" b="0" i="0" dirty="0">
                <a:effectLst/>
                <a:latin typeface="Open Sans" panose="020B0606030504020204" pitchFamily="34" charset="0"/>
              </a:rPr>
              <a:t>Khiến code trở nên phức tạp hơn, sinh ra các lớp mới gây phức tạp cho mã nguồn</a:t>
            </a:r>
            <a:r>
              <a:rPr lang="vi-VN" b="0" i="0" dirty="0">
                <a:solidFill>
                  <a:srgbClr val="1B1B1B"/>
                </a:solidFill>
                <a:effectLst/>
                <a:latin typeface="Open Sans" panose="020B0606030504020204" pitchFamily="34" charset="0"/>
              </a:rPr>
              <a:t>.</a:t>
            </a:r>
          </a:p>
        </p:txBody>
      </p:sp>
    </p:spTree>
    <p:extLst>
      <p:ext uri="{BB962C8B-B14F-4D97-AF65-F5344CB8AC3E}">
        <p14:creationId xmlns:p14="http://schemas.microsoft.com/office/powerpoint/2010/main" val="93652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arn(inVertical)">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arn(inVertic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barn(inVertical)">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barn(inVertical)">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barn(inVertical)">
                                      <p:cBhvr>
                                        <p:cTn id="33" dur="500"/>
                                        <p:tgtEl>
                                          <p:spTgt spid="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additive="base">
                                        <p:cTn id="3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barn(inVertical)">
                                      <p:cBhvr>
                                        <p:cTn id="4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9F651-76A3-BF1F-E23A-1518D66A929B}"/>
              </a:ext>
            </a:extLst>
          </p:cNvPr>
          <p:cNvSpPr txBox="1"/>
          <p:nvPr/>
        </p:nvSpPr>
        <p:spPr>
          <a:xfrm>
            <a:off x="1994419" y="1676791"/>
            <a:ext cx="7924022" cy="523220"/>
          </a:xfrm>
          <a:prstGeom prst="rect">
            <a:avLst/>
          </a:prstGeom>
          <a:noFill/>
        </p:spPr>
        <p:txBody>
          <a:bodyPr wrap="square">
            <a:spAutoFit/>
          </a:bodyPr>
          <a:lstStyle/>
          <a:p>
            <a:r>
              <a:rPr lang="vi-VN" sz="2800" dirty="0"/>
              <a:t>CẢM ƠN THẦY VÀ CÁC BẠN ĐÃ LẮNG NGHE</a:t>
            </a:r>
            <a:endParaRPr lang="en-US" sz="2800" dirty="0"/>
          </a:p>
        </p:txBody>
      </p:sp>
    </p:spTree>
    <p:extLst>
      <p:ext uri="{BB962C8B-B14F-4D97-AF65-F5344CB8AC3E}">
        <p14:creationId xmlns:p14="http://schemas.microsoft.com/office/powerpoint/2010/main" val="90770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99685-76B9-F172-4559-4EA0271DEA94}"/>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8AD2781-4492-97C8-406C-F95F6A87E507}"/>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8D112B7-7255-7C86-D9AC-652A89B86C07}"/>
              </a:ext>
            </a:extLst>
          </p:cNvPr>
          <p:cNvSpPr txBox="1"/>
          <p:nvPr/>
        </p:nvSpPr>
        <p:spPr>
          <a:xfrm>
            <a:off x="5306784" y="2524994"/>
            <a:ext cx="1355271" cy="584775"/>
          </a:xfrm>
          <a:prstGeom prst="rect">
            <a:avLst/>
          </a:prstGeom>
          <a:noFill/>
        </p:spPr>
        <p:txBody>
          <a:bodyPr wrap="square">
            <a:spAutoFit/>
          </a:bodyPr>
          <a:lstStyle/>
          <a:p>
            <a:r>
              <a:rPr lang="en-US" altLang="ko-KR" sz="3200" b="1" dirty="0" err="1">
                <a:latin typeface="Times New Roman" panose="02020603050405020304" pitchFamily="18" charset="0"/>
                <a:cs typeface="Times New Roman" panose="02020603050405020304" pitchFamily="18" charset="0"/>
              </a:rPr>
              <a:t>Đề</a:t>
            </a:r>
            <a:r>
              <a:rPr lang="en-US" altLang="ko-KR" sz="3200" b="1" dirty="0">
                <a:latin typeface="Times New Roman" panose="02020603050405020304" pitchFamily="18" charset="0"/>
                <a:cs typeface="Times New Roman" panose="02020603050405020304" pitchFamily="18" charset="0"/>
              </a:rPr>
              <a:t> </a:t>
            </a:r>
            <a:r>
              <a:rPr lang="en-US" altLang="ko-KR" sz="3200" b="1" dirty="0" err="1">
                <a:latin typeface="Times New Roman" panose="02020603050405020304" pitchFamily="18" charset="0"/>
                <a:cs typeface="Times New Roman" panose="02020603050405020304" pitchFamily="18" charset="0"/>
              </a:rPr>
              <a:t>tài</a:t>
            </a:r>
            <a:endParaRPr lang="ko-KR" alt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371D6C-1F3E-9759-9D7F-54B9CF5956AC}"/>
              </a:ext>
            </a:extLst>
          </p:cNvPr>
          <p:cNvSpPr txBox="1"/>
          <p:nvPr/>
        </p:nvSpPr>
        <p:spPr>
          <a:xfrm>
            <a:off x="3995446" y="3290892"/>
            <a:ext cx="4201108" cy="523220"/>
          </a:xfrm>
          <a:prstGeom prst="rect">
            <a:avLst/>
          </a:prstGeom>
          <a:noFill/>
        </p:spPr>
        <p:txBody>
          <a:bodyPr wrap="square">
            <a:spAutoFit/>
          </a:bodyPr>
          <a:lstStyle/>
          <a:p>
            <a:pPr algn="ctr"/>
            <a:r>
              <a:rPr lang="en-US" altLang="ko-KR" sz="2800" dirty="0">
                <a:latin typeface="Times New Roman" panose="02020603050405020304" pitchFamily="18" charset="0"/>
                <a:cs typeface="Times New Roman" panose="02020603050405020304" pitchFamily="18" charset="0"/>
              </a:rPr>
              <a:t>Command Pattern</a:t>
            </a: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63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A944B98D-AB6F-90B6-0CB3-966036A5B372}"/>
              </a:ext>
            </a:extLst>
          </p:cNvPr>
          <p:cNvSpPr/>
          <p:nvPr/>
        </p:nvSpPr>
        <p:spPr>
          <a:xfrm>
            <a:off x="1206596" y="1570291"/>
            <a:ext cx="3824362" cy="1085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1F5E51-4960-C51B-99B3-F78EC01531F1}"/>
              </a:ext>
            </a:extLst>
          </p:cNvPr>
          <p:cNvSpPr txBox="1"/>
          <p:nvPr/>
        </p:nvSpPr>
        <p:spPr>
          <a:xfrm>
            <a:off x="1449192" y="1697360"/>
            <a:ext cx="3701306" cy="830997"/>
          </a:xfrm>
          <a:prstGeom prst="rect">
            <a:avLst/>
          </a:prstGeom>
          <a:noFill/>
        </p:spPr>
        <p:txBody>
          <a:bodyPr wrap="square">
            <a:spAutoFit/>
          </a:bodyPr>
          <a:lstStyle/>
          <a:p>
            <a:r>
              <a:rPr lang="en-US" altLang="ko-KR" sz="4800" dirty="0">
                <a:latin typeface="Times New Roman" panose="02020603050405020304" pitchFamily="18" charset="0"/>
                <a:cs typeface="Times New Roman" panose="02020603050405020304" pitchFamily="18" charset="0"/>
              </a:rPr>
              <a:t>NỘI DUNG</a:t>
            </a:r>
            <a:endParaRPr lang="ko-KR" altLang="en-US" sz="48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A39BDC9-7507-C0EB-71F7-2AECFAB8E60F}"/>
              </a:ext>
            </a:extLst>
          </p:cNvPr>
          <p:cNvGrpSpPr/>
          <p:nvPr/>
        </p:nvGrpSpPr>
        <p:grpSpPr>
          <a:xfrm>
            <a:off x="6144421" y="757789"/>
            <a:ext cx="790407" cy="790407"/>
            <a:chOff x="5833678" y="585323"/>
            <a:chExt cx="790407" cy="790407"/>
          </a:xfrm>
        </p:grpSpPr>
        <p:sp>
          <p:nvSpPr>
            <p:cNvPr id="6" name="Arc 3">
              <a:extLst>
                <a:ext uri="{FF2B5EF4-FFF2-40B4-BE49-F238E27FC236}">
                  <a16:creationId xmlns:a16="http://schemas.microsoft.com/office/drawing/2014/main" id="{27A758B9-9B9F-817A-9783-7BDF28E81D6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7" name="Oval 6">
              <a:extLst>
                <a:ext uri="{FF2B5EF4-FFF2-40B4-BE49-F238E27FC236}">
                  <a16:creationId xmlns:a16="http://schemas.microsoft.com/office/drawing/2014/main" id="{58436973-517D-A7E6-E9F0-DF76D884BD16}"/>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8" name="Group 7">
            <a:extLst>
              <a:ext uri="{FF2B5EF4-FFF2-40B4-BE49-F238E27FC236}">
                <a16:creationId xmlns:a16="http://schemas.microsoft.com/office/drawing/2014/main" id="{6CD9A9FE-F27C-2FAA-81D0-7817D080BE74}"/>
              </a:ext>
            </a:extLst>
          </p:cNvPr>
          <p:cNvGrpSpPr/>
          <p:nvPr/>
        </p:nvGrpSpPr>
        <p:grpSpPr>
          <a:xfrm>
            <a:off x="6188497" y="1811877"/>
            <a:ext cx="790407" cy="790407"/>
            <a:chOff x="5833678" y="585323"/>
            <a:chExt cx="790407" cy="790407"/>
          </a:xfrm>
        </p:grpSpPr>
        <p:sp>
          <p:nvSpPr>
            <p:cNvPr id="9" name="Arc 3">
              <a:extLst>
                <a:ext uri="{FF2B5EF4-FFF2-40B4-BE49-F238E27FC236}">
                  <a16:creationId xmlns:a16="http://schemas.microsoft.com/office/drawing/2014/main" id="{41103D7A-FAAB-6B43-AE1C-587C5B563268}"/>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0" name="Oval 9">
              <a:extLst>
                <a:ext uri="{FF2B5EF4-FFF2-40B4-BE49-F238E27FC236}">
                  <a16:creationId xmlns:a16="http://schemas.microsoft.com/office/drawing/2014/main" id="{104E8AE8-0AEB-9F4C-7D17-5B6891EB902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1" name="Group 10">
            <a:extLst>
              <a:ext uri="{FF2B5EF4-FFF2-40B4-BE49-F238E27FC236}">
                <a16:creationId xmlns:a16="http://schemas.microsoft.com/office/drawing/2014/main" id="{ADE5915F-9407-9124-07FE-2E6331D14A28}"/>
              </a:ext>
            </a:extLst>
          </p:cNvPr>
          <p:cNvGrpSpPr/>
          <p:nvPr/>
        </p:nvGrpSpPr>
        <p:grpSpPr>
          <a:xfrm>
            <a:off x="6188497" y="2865964"/>
            <a:ext cx="790407" cy="790407"/>
            <a:chOff x="5833678" y="585323"/>
            <a:chExt cx="790407" cy="790407"/>
          </a:xfrm>
        </p:grpSpPr>
        <p:sp>
          <p:nvSpPr>
            <p:cNvPr id="12" name="Arc 3">
              <a:extLst>
                <a:ext uri="{FF2B5EF4-FFF2-40B4-BE49-F238E27FC236}">
                  <a16:creationId xmlns:a16="http://schemas.microsoft.com/office/drawing/2014/main" id="{C68C7270-7100-35CE-6EF3-4282EF9F68E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3" name="Oval 12">
              <a:extLst>
                <a:ext uri="{FF2B5EF4-FFF2-40B4-BE49-F238E27FC236}">
                  <a16:creationId xmlns:a16="http://schemas.microsoft.com/office/drawing/2014/main" id="{460C25E0-5C19-A5B3-4988-2A26223A4F3D}"/>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5" name="TextBox 14">
            <a:extLst>
              <a:ext uri="{FF2B5EF4-FFF2-40B4-BE49-F238E27FC236}">
                <a16:creationId xmlns:a16="http://schemas.microsoft.com/office/drawing/2014/main" id="{734CD82B-2951-D575-0905-47749D502984}"/>
              </a:ext>
            </a:extLst>
          </p:cNvPr>
          <p:cNvSpPr txBox="1"/>
          <p:nvPr/>
        </p:nvSpPr>
        <p:spPr>
          <a:xfrm>
            <a:off x="6337671" y="990378"/>
            <a:ext cx="515516" cy="369332"/>
          </a:xfrm>
          <a:prstGeom prst="rect">
            <a:avLst/>
          </a:prstGeom>
          <a:noFill/>
        </p:spPr>
        <p:txBody>
          <a:bodyPr wrap="square">
            <a:spAutoFit/>
          </a:bodyPr>
          <a:lstStyle/>
          <a:p>
            <a:r>
              <a:rPr lang="en-US" altLang="ko-KR" sz="1800" b="1" dirty="0">
                <a:solidFill>
                  <a:schemeClr val="accent1"/>
                </a:solidFill>
                <a:cs typeface="Arial" panose="020B0604020202020204" pitchFamily="34" charset="0"/>
              </a:rPr>
              <a:t>01</a:t>
            </a:r>
            <a:endParaRPr lang="en-US" dirty="0"/>
          </a:p>
        </p:txBody>
      </p:sp>
      <p:sp>
        <p:nvSpPr>
          <p:cNvPr id="17" name="TextBox 16">
            <a:extLst>
              <a:ext uri="{FF2B5EF4-FFF2-40B4-BE49-F238E27FC236}">
                <a16:creationId xmlns:a16="http://schemas.microsoft.com/office/drawing/2014/main" id="{A4864EB2-0183-C453-EFD0-59F968CADCA3}"/>
              </a:ext>
            </a:extLst>
          </p:cNvPr>
          <p:cNvSpPr txBox="1"/>
          <p:nvPr/>
        </p:nvSpPr>
        <p:spPr>
          <a:xfrm>
            <a:off x="6364939" y="2013376"/>
            <a:ext cx="543508" cy="369332"/>
          </a:xfrm>
          <a:prstGeom prst="rect">
            <a:avLst/>
          </a:prstGeom>
          <a:noFill/>
        </p:spPr>
        <p:txBody>
          <a:bodyPr wrap="square">
            <a:spAutoFit/>
          </a:bodyPr>
          <a:lstStyle/>
          <a:p>
            <a:r>
              <a:rPr lang="en-US" altLang="ko-KR" sz="1800" b="1" dirty="0">
                <a:solidFill>
                  <a:schemeClr val="accent1"/>
                </a:solidFill>
                <a:cs typeface="Arial" panose="020B0604020202020204" pitchFamily="34" charset="0"/>
              </a:rPr>
              <a:t>02</a:t>
            </a:r>
            <a:endParaRPr lang="en-US" dirty="0"/>
          </a:p>
        </p:txBody>
      </p:sp>
      <p:sp>
        <p:nvSpPr>
          <p:cNvPr id="19" name="TextBox 18">
            <a:extLst>
              <a:ext uri="{FF2B5EF4-FFF2-40B4-BE49-F238E27FC236}">
                <a16:creationId xmlns:a16="http://schemas.microsoft.com/office/drawing/2014/main" id="{457C58AC-1DDD-980B-0500-72F530238119}"/>
              </a:ext>
            </a:extLst>
          </p:cNvPr>
          <p:cNvSpPr txBox="1"/>
          <p:nvPr/>
        </p:nvSpPr>
        <p:spPr>
          <a:xfrm>
            <a:off x="6311220" y="3076501"/>
            <a:ext cx="468863" cy="369332"/>
          </a:xfrm>
          <a:prstGeom prst="rect">
            <a:avLst/>
          </a:prstGeom>
          <a:noFill/>
        </p:spPr>
        <p:txBody>
          <a:bodyPr wrap="square">
            <a:spAutoFit/>
          </a:bodyPr>
          <a:lstStyle/>
          <a:p>
            <a:r>
              <a:rPr lang="en-US" altLang="ko-KR" sz="1800" b="1" dirty="0">
                <a:solidFill>
                  <a:schemeClr val="accent1"/>
                </a:solidFill>
                <a:cs typeface="Arial" panose="020B0604020202020204" pitchFamily="34" charset="0"/>
              </a:rPr>
              <a:t>03</a:t>
            </a:r>
            <a:endParaRPr lang="en-US" dirty="0"/>
          </a:p>
        </p:txBody>
      </p:sp>
      <p:sp>
        <p:nvSpPr>
          <p:cNvPr id="21" name="TextBox 20">
            <a:extLst>
              <a:ext uri="{FF2B5EF4-FFF2-40B4-BE49-F238E27FC236}">
                <a16:creationId xmlns:a16="http://schemas.microsoft.com/office/drawing/2014/main" id="{36D41FE9-1E84-1CEC-9541-FCE42A1186E6}"/>
              </a:ext>
            </a:extLst>
          </p:cNvPr>
          <p:cNvSpPr txBox="1"/>
          <p:nvPr/>
        </p:nvSpPr>
        <p:spPr>
          <a:xfrm>
            <a:off x="6907684" y="968326"/>
            <a:ext cx="6097554" cy="369332"/>
          </a:xfrm>
          <a:prstGeom prst="rect">
            <a:avLst/>
          </a:prstGeom>
          <a:noFill/>
        </p:spPr>
        <p:txBody>
          <a:bodyPr wrap="square">
            <a:spAutoFit/>
          </a:bodyPr>
          <a:lstStyle/>
          <a:p>
            <a:pPr algn="l"/>
            <a:r>
              <a:rPr lang="en-US" b="1" i="0" dirty="0">
                <a:effectLst/>
                <a:latin typeface="Open Sans" panose="020B0604020202020204" pitchFamily="34" charset="0"/>
              </a:rPr>
              <a:t>Command Pattern </a:t>
            </a:r>
            <a:r>
              <a:rPr lang="en-US" b="1" i="0" dirty="0" err="1">
                <a:effectLst/>
                <a:latin typeface="Open Sans" panose="020B0604020202020204" pitchFamily="34" charset="0"/>
              </a:rPr>
              <a:t>là</a:t>
            </a:r>
            <a:r>
              <a:rPr lang="en-US" b="1" i="0" dirty="0">
                <a:effectLst/>
                <a:latin typeface="Open Sans" panose="020B0604020202020204" pitchFamily="34" charset="0"/>
              </a:rPr>
              <a:t> </a:t>
            </a:r>
            <a:r>
              <a:rPr lang="en-US" b="1" i="0" dirty="0" err="1">
                <a:effectLst/>
                <a:latin typeface="Open Sans" panose="020B0604020202020204" pitchFamily="34" charset="0"/>
              </a:rPr>
              <a:t>gì</a:t>
            </a:r>
            <a:r>
              <a:rPr lang="en-US" b="1" i="0" dirty="0">
                <a:effectLst/>
                <a:latin typeface="Open Sans" panose="020B0604020202020204" pitchFamily="34" charset="0"/>
              </a:rPr>
              <a:t>?</a:t>
            </a:r>
          </a:p>
        </p:txBody>
      </p:sp>
      <p:sp>
        <p:nvSpPr>
          <p:cNvPr id="23" name="TextBox 22">
            <a:extLst>
              <a:ext uri="{FF2B5EF4-FFF2-40B4-BE49-F238E27FC236}">
                <a16:creationId xmlns:a16="http://schemas.microsoft.com/office/drawing/2014/main" id="{237876AA-27BC-1BCD-3808-D512411BF5BF}"/>
              </a:ext>
            </a:extLst>
          </p:cNvPr>
          <p:cNvSpPr txBox="1"/>
          <p:nvPr/>
        </p:nvSpPr>
        <p:spPr>
          <a:xfrm>
            <a:off x="6978904" y="2022414"/>
            <a:ext cx="6503436" cy="369332"/>
          </a:xfrm>
          <a:prstGeom prst="rect">
            <a:avLst/>
          </a:prstGeom>
          <a:noFill/>
        </p:spPr>
        <p:txBody>
          <a:bodyPr wrap="square">
            <a:spAutoFit/>
          </a:bodyPr>
          <a:lstStyle/>
          <a:p>
            <a:pPr algn="l"/>
            <a:r>
              <a:rPr lang="en-US" b="1" i="0" dirty="0" err="1">
                <a:effectLst/>
                <a:latin typeface="Open Sans" panose="020B0606030504020204" pitchFamily="34" charset="0"/>
              </a:rPr>
              <a:t>Mục</a:t>
            </a:r>
            <a:r>
              <a:rPr lang="en-US" b="1" i="0" dirty="0">
                <a:effectLst/>
                <a:latin typeface="Open Sans" panose="020B0606030504020204" pitchFamily="34" charset="0"/>
              </a:rPr>
              <a:t> </a:t>
            </a:r>
            <a:r>
              <a:rPr lang="en-US" b="1" i="0" dirty="0" err="1">
                <a:effectLst/>
                <a:latin typeface="Open Sans" panose="020B0606030504020204" pitchFamily="34" charset="0"/>
              </a:rPr>
              <a:t>đích</a:t>
            </a:r>
            <a:r>
              <a:rPr lang="en-US" b="1" i="0" dirty="0">
                <a:effectLst/>
                <a:latin typeface="Open Sans" panose="020B0606030504020204" pitchFamily="34" charset="0"/>
              </a:rPr>
              <a:t> </a:t>
            </a:r>
            <a:r>
              <a:rPr lang="en-US" b="1" i="0" dirty="0" err="1">
                <a:effectLst/>
                <a:latin typeface="Open Sans" panose="020B0606030504020204" pitchFamily="34" charset="0"/>
              </a:rPr>
              <a:t>ra</a:t>
            </a:r>
            <a:r>
              <a:rPr lang="en-US" b="1" i="0" dirty="0">
                <a:effectLst/>
                <a:latin typeface="Open Sans" panose="020B0606030504020204" pitchFamily="34" charset="0"/>
              </a:rPr>
              <a:t> </a:t>
            </a:r>
            <a:r>
              <a:rPr lang="en-US" b="1" i="0" dirty="0" err="1">
                <a:effectLst/>
                <a:latin typeface="Open Sans" panose="020B0606030504020204" pitchFamily="34" charset="0"/>
              </a:rPr>
              <a:t>đời</a:t>
            </a:r>
            <a:endParaRPr lang="en-US" b="1" i="0" dirty="0">
              <a:effectLst/>
              <a:latin typeface="Open Sans" panose="020B0606030504020204" pitchFamily="34" charset="0"/>
            </a:endParaRPr>
          </a:p>
        </p:txBody>
      </p:sp>
      <p:sp>
        <p:nvSpPr>
          <p:cNvPr id="14" name="TextBox 13">
            <a:extLst>
              <a:ext uri="{FF2B5EF4-FFF2-40B4-BE49-F238E27FC236}">
                <a16:creationId xmlns:a16="http://schemas.microsoft.com/office/drawing/2014/main" id="{424ABADE-68C9-304E-23EC-6F89CD8306A7}"/>
              </a:ext>
            </a:extLst>
          </p:cNvPr>
          <p:cNvSpPr txBox="1"/>
          <p:nvPr/>
        </p:nvSpPr>
        <p:spPr>
          <a:xfrm>
            <a:off x="6907684" y="3059668"/>
            <a:ext cx="1331247" cy="369332"/>
          </a:xfrm>
          <a:prstGeom prst="rect">
            <a:avLst/>
          </a:prstGeom>
          <a:noFill/>
        </p:spPr>
        <p:txBody>
          <a:bodyPr wrap="square">
            <a:spAutoFit/>
          </a:bodyPr>
          <a:lstStyle/>
          <a:p>
            <a:pPr algn="l"/>
            <a:r>
              <a:rPr lang="en-US" b="1" i="0" dirty="0" err="1">
                <a:effectLst/>
                <a:latin typeface="Open Sans" panose="020B0606030504020204" pitchFamily="34" charset="0"/>
              </a:rPr>
              <a:t>Kiến</a:t>
            </a:r>
            <a:r>
              <a:rPr lang="en-US" b="1" i="0" dirty="0">
                <a:effectLst/>
                <a:latin typeface="Open Sans" panose="020B0606030504020204" pitchFamily="34" charset="0"/>
              </a:rPr>
              <a:t> </a:t>
            </a:r>
            <a:r>
              <a:rPr lang="en-US" b="1" i="0" dirty="0" err="1">
                <a:effectLst/>
                <a:latin typeface="Open Sans" panose="020B0606030504020204" pitchFamily="34" charset="0"/>
              </a:rPr>
              <a:t>trúc</a:t>
            </a:r>
            <a:endParaRPr lang="en-US" b="1" i="0" dirty="0">
              <a:effectLst/>
              <a:latin typeface="Open Sans" panose="020B0606030504020204" pitchFamily="34" charset="0"/>
            </a:endParaRPr>
          </a:p>
        </p:txBody>
      </p:sp>
      <p:grpSp>
        <p:nvGrpSpPr>
          <p:cNvPr id="16" name="Group 15">
            <a:extLst>
              <a:ext uri="{FF2B5EF4-FFF2-40B4-BE49-F238E27FC236}">
                <a16:creationId xmlns:a16="http://schemas.microsoft.com/office/drawing/2014/main" id="{8BED1EC3-40B1-7DC5-8C7E-58FFB8C0C08F}"/>
              </a:ext>
            </a:extLst>
          </p:cNvPr>
          <p:cNvGrpSpPr/>
          <p:nvPr/>
        </p:nvGrpSpPr>
        <p:grpSpPr>
          <a:xfrm>
            <a:off x="6176898" y="3920051"/>
            <a:ext cx="790407" cy="790407"/>
            <a:chOff x="5833678" y="585323"/>
            <a:chExt cx="790407" cy="790407"/>
          </a:xfrm>
        </p:grpSpPr>
        <p:sp>
          <p:nvSpPr>
            <p:cNvPr id="18" name="Arc 3">
              <a:extLst>
                <a:ext uri="{FF2B5EF4-FFF2-40B4-BE49-F238E27FC236}">
                  <a16:creationId xmlns:a16="http://schemas.microsoft.com/office/drawing/2014/main" id="{993A7B16-8556-EC8B-2A07-E702DD65CAB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0" name="Oval 19">
              <a:extLst>
                <a:ext uri="{FF2B5EF4-FFF2-40B4-BE49-F238E27FC236}">
                  <a16:creationId xmlns:a16="http://schemas.microsoft.com/office/drawing/2014/main" id="{6CC34A9B-A8D2-890C-2586-8588C72B5FEC}"/>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 name="TextBox 21">
            <a:extLst>
              <a:ext uri="{FF2B5EF4-FFF2-40B4-BE49-F238E27FC236}">
                <a16:creationId xmlns:a16="http://schemas.microsoft.com/office/drawing/2014/main" id="{0FD3CD3D-27F5-683F-9080-20C8D574ACF9}"/>
              </a:ext>
            </a:extLst>
          </p:cNvPr>
          <p:cNvSpPr txBox="1"/>
          <p:nvPr/>
        </p:nvSpPr>
        <p:spPr>
          <a:xfrm>
            <a:off x="6364939" y="4120097"/>
            <a:ext cx="468863" cy="369332"/>
          </a:xfrm>
          <a:prstGeom prst="rect">
            <a:avLst/>
          </a:prstGeom>
          <a:noFill/>
        </p:spPr>
        <p:txBody>
          <a:bodyPr wrap="square">
            <a:spAutoFit/>
          </a:bodyPr>
          <a:lstStyle/>
          <a:p>
            <a:r>
              <a:rPr lang="en-US" altLang="ko-KR" sz="1800" b="1" dirty="0">
                <a:solidFill>
                  <a:schemeClr val="accent1"/>
                </a:solidFill>
                <a:cs typeface="Arial" panose="020B0604020202020204" pitchFamily="34" charset="0"/>
              </a:rPr>
              <a:t>04</a:t>
            </a:r>
            <a:endParaRPr lang="en-US" dirty="0"/>
          </a:p>
        </p:txBody>
      </p:sp>
      <p:sp>
        <p:nvSpPr>
          <p:cNvPr id="25" name="TextBox 24">
            <a:extLst>
              <a:ext uri="{FF2B5EF4-FFF2-40B4-BE49-F238E27FC236}">
                <a16:creationId xmlns:a16="http://schemas.microsoft.com/office/drawing/2014/main" id="{9E5F3D57-33EF-FC35-1A4C-D3F3535EE3A6}"/>
              </a:ext>
            </a:extLst>
          </p:cNvPr>
          <p:cNvSpPr txBox="1"/>
          <p:nvPr/>
        </p:nvSpPr>
        <p:spPr>
          <a:xfrm>
            <a:off x="6978904" y="4096922"/>
            <a:ext cx="790407" cy="369332"/>
          </a:xfrm>
          <a:prstGeom prst="rect">
            <a:avLst/>
          </a:prstGeom>
          <a:noFill/>
        </p:spPr>
        <p:txBody>
          <a:bodyPr wrap="square">
            <a:spAutoFit/>
          </a:bodyPr>
          <a:lstStyle/>
          <a:p>
            <a:r>
              <a:rPr lang="en-US" b="1" i="0" dirty="0" err="1">
                <a:effectLst/>
                <a:latin typeface="Open Sans" panose="020B0606030504020204" pitchFamily="34" charset="0"/>
                <a:ea typeface="Open Sans" panose="020B0606030504020204" pitchFamily="34" charset="0"/>
                <a:cs typeface="Open Sans" panose="020B0606030504020204" pitchFamily="34" charset="0"/>
              </a:rPr>
              <a:t>Ví</a:t>
            </a:r>
            <a:r>
              <a:rPr lang="en-US" b="1" i="0" dirty="0">
                <a:effectLst/>
                <a:latin typeface="Open Sans" panose="020B0606030504020204" pitchFamily="34" charset="0"/>
                <a:ea typeface="Open Sans" panose="020B0606030504020204" pitchFamily="34" charset="0"/>
                <a:cs typeface="Open Sans" panose="020B0606030504020204" pitchFamily="34" charset="0"/>
              </a:rPr>
              <a:t> </a:t>
            </a:r>
            <a:r>
              <a:rPr lang="en-US" b="1" i="0" dirty="0" err="1">
                <a:effectLst/>
                <a:latin typeface="Open Sans" panose="020B0606030504020204" pitchFamily="34" charset="0"/>
                <a:ea typeface="Open Sans" panose="020B0606030504020204" pitchFamily="34" charset="0"/>
                <a:cs typeface="Open Sans" panose="020B0606030504020204" pitchFamily="34" charset="0"/>
              </a:rPr>
              <a:t>dụ</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a:extLst>
              <a:ext uri="{FF2B5EF4-FFF2-40B4-BE49-F238E27FC236}">
                <a16:creationId xmlns:a16="http://schemas.microsoft.com/office/drawing/2014/main" id="{EA9BA529-B840-EB1C-EE6C-3EF8412AABF8}"/>
              </a:ext>
            </a:extLst>
          </p:cNvPr>
          <p:cNvGrpSpPr/>
          <p:nvPr/>
        </p:nvGrpSpPr>
        <p:grpSpPr>
          <a:xfrm>
            <a:off x="6218652" y="4901412"/>
            <a:ext cx="790407" cy="790407"/>
            <a:chOff x="5833678" y="585323"/>
            <a:chExt cx="790407" cy="790407"/>
          </a:xfrm>
        </p:grpSpPr>
        <p:sp>
          <p:nvSpPr>
            <p:cNvPr id="27" name="Arc 3">
              <a:extLst>
                <a:ext uri="{FF2B5EF4-FFF2-40B4-BE49-F238E27FC236}">
                  <a16:creationId xmlns:a16="http://schemas.microsoft.com/office/drawing/2014/main" id="{8A7A3C7D-E591-7316-C59F-F4AA82C1E5A6}"/>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8" name="Oval 27">
              <a:extLst>
                <a:ext uri="{FF2B5EF4-FFF2-40B4-BE49-F238E27FC236}">
                  <a16:creationId xmlns:a16="http://schemas.microsoft.com/office/drawing/2014/main" id="{309D4CAD-C48F-1777-6E4D-A557497C90E6}"/>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30" name="TextBox 29">
            <a:extLst>
              <a:ext uri="{FF2B5EF4-FFF2-40B4-BE49-F238E27FC236}">
                <a16:creationId xmlns:a16="http://schemas.microsoft.com/office/drawing/2014/main" id="{5BAF6239-41EE-2245-FA2B-C098260C5695}"/>
              </a:ext>
            </a:extLst>
          </p:cNvPr>
          <p:cNvSpPr txBox="1"/>
          <p:nvPr/>
        </p:nvSpPr>
        <p:spPr>
          <a:xfrm>
            <a:off x="6364939" y="5101458"/>
            <a:ext cx="426875" cy="369332"/>
          </a:xfrm>
          <a:prstGeom prst="rect">
            <a:avLst/>
          </a:prstGeom>
          <a:noFill/>
        </p:spPr>
        <p:txBody>
          <a:bodyPr wrap="square">
            <a:spAutoFit/>
          </a:bodyPr>
          <a:lstStyle/>
          <a:p>
            <a:r>
              <a:rPr lang="en-US" altLang="ko-KR" sz="1800" b="1" dirty="0">
                <a:solidFill>
                  <a:schemeClr val="accent1"/>
                </a:solidFill>
                <a:cs typeface="Arial" panose="020B0604020202020204" pitchFamily="34" charset="0"/>
              </a:rPr>
              <a:t>05</a:t>
            </a:r>
            <a:endParaRPr lang="en-US" dirty="0"/>
          </a:p>
        </p:txBody>
      </p:sp>
      <p:sp>
        <p:nvSpPr>
          <p:cNvPr id="34" name="TextBox 33">
            <a:extLst>
              <a:ext uri="{FF2B5EF4-FFF2-40B4-BE49-F238E27FC236}">
                <a16:creationId xmlns:a16="http://schemas.microsoft.com/office/drawing/2014/main" id="{30CFE73E-F958-2054-A2A4-0BABB87F8289}"/>
              </a:ext>
            </a:extLst>
          </p:cNvPr>
          <p:cNvSpPr txBox="1"/>
          <p:nvPr/>
        </p:nvSpPr>
        <p:spPr>
          <a:xfrm>
            <a:off x="6978904" y="5134176"/>
            <a:ext cx="6741366" cy="369332"/>
          </a:xfrm>
          <a:prstGeom prst="rect">
            <a:avLst/>
          </a:prstGeom>
          <a:noFill/>
        </p:spPr>
        <p:txBody>
          <a:bodyPr wrap="square">
            <a:spAutoFit/>
          </a:bodyPr>
          <a:lstStyle/>
          <a:p>
            <a:pPr algn="l"/>
            <a:r>
              <a:rPr lang="vi-VN" b="1" i="0" dirty="0">
                <a:effectLst/>
                <a:latin typeface="Open Sans" panose="020B0606030504020204" pitchFamily="34" charset="0"/>
              </a:rPr>
              <a:t>Ưu &amp; nhược điểm</a:t>
            </a:r>
          </a:p>
        </p:txBody>
      </p:sp>
    </p:spTree>
    <p:extLst>
      <p:ext uri="{BB962C8B-B14F-4D97-AF65-F5344CB8AC3E}">
        <p14:creationId xmlns:p14="http://schemas.microsoft.com/office/powerpoint/2010/main" val="302830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4E620-B0EC-017E-F856-17AEE103805D}"/>
              </a:ext>
            </a:extLst>
          </p:cNvPr>
          <p:cNvSpPr txBox="1"/>
          <p:nvPr/>
        </p:nvSpPr>
        <p:spPr>
          <a:xfrm>
            <a:off x="3232279" y="928626"/>
            <a:ext cx="8689132" cy="5324535"/>
          </a:xfrm>
          <a:prstGeom prst="rect">
            <a:avLst/>
          </a:prstGeom>
          <a:noFill/>
        </p:spPr>
        <p:txBody>
          <a:bodyPr wrap="square">
            <a:spAutoFit/>
          </a:bodyPr>
          <a:lstStyle/>
          <a:p>
            <a:pPr algn="l"/>
            <a:r>
              <a:rPr lang="vi-VN" sz="2000" dirty="0">
                <a:latin typeface="Times New Roman" panose="02020603050405020304" pitchFamily="18" charset="0"/>
                <a:cs typeface="Times New Roman" panose="02020603050405020304" pitchFamily="18" charset="0"/>
              </a:rPr>
              <a:t>– </a:t>
            </a:r>
            <a:r>
              <a:rPr lang="vi-VN" sz="2000" b="1" i="0" dirty="0">
                <a:effectLst/>
                <a:latin typeface="+mj-lt"/>
              </a:rPr>
              <a:t>Command Pattern</a:t>
            </a:r>
            <a:r>
              <a:rPr lang="vi-VN" sz="2000" b="0" i="0" dirty="0">
                <a:effectLst/>
                <a:latin typeface="+mj-lt"/>
              </a:rPr>
              <a:t> là một trong những Pattern thuộc nhóm hành vi (Behavior Pattern). Nó cho phép chuyển yêu cầu thành đối tượng độc lập, có thể được sử dụng để tham số hóa các đối tượng với các yêu cầu khác nhau như log, queue (undo/redo), transtraction.</a:t>
            </a:r>
            <a:endParaRPr lang="en-US" sz="2000" b="0" i="0" dirty="0">
              <a:effectLst/>
              <a:latin typeface="+mj-lt"/>
            </a:endParaRPr>
          </a:p>
          <a:p>
            <a:pPr algn="l"/>
            <a:endParaRPr lang="vi-VN" sz="2000" b="0" i="0" dirty="0">
              <a:effectLst/>
              <a:latin typeface="+mj-lt"/>
            </a:endParaRPr>
          </a:p>
          <a:p>
            <a:pPr algn="l"/>
            <a:r>
              <a:rPr lang="vi-VN" sz="2000" dirty="0">
                <a:latin typeface="+mj-lt"/>
                <a:cs typeface="Times New Roman" panose="02020603050405020304" pitchFamily="18" charset="0"/>
              </a:rPr>
              <a:t>– </a:t>
            </a:r>
            <a:r>
              <a:rPr lang="vi-VN" sz="2000" b="0" i="0" dirty="0">
                <a:effectLst/>
                <a:latin typeface="+mj-lt"/>
              </a:rPr>
              <a:t>Nói cho dễ hiểu, Command Pattern cho phép tất cả những Request gửi đến object được lưu trữ trong chính object đó dưới dạng một object Command. Khái niệm Command Object giống như một class trung gian được tạo ra để lưu trữ các câu lệnh và trạng thái của object tại một thời điểm nào đó.</a:t>
            </a:r>
            <a:endParaRPr lang="en-US" sz="2000" b="0" i="0" dirty="0">
              <a:effectLst/>
              <a:latin typeface="+mj-lt"/>
            </a:endParaRPr>
          </a:p>
          <a:p>
            <a:pPr algn="l"/>
            <a:endParaRPr lang="vi-VN" sz="2000" b="0" i="0" dirty="0">
              <a:effectLst/>
              <a:latin typeface="+mj-lt"/>
            </a:endParaRPr>
          </a:p>
          <a:p>
            <a:pPr algn="l"/>
            <a:r>
              <a:rPr lang="vi-VN" sz="2000" dirty="0">
                <a:latin typeface="+mj-lt"/>
                <a:cs typeface="Times New Roman" panose="02020603050405020304" pitchFamily="18" charset="0"/>
              </a:rPr>
              <a:t>– </a:t>
            </a:r>
            <a:r>
              <a:rPr lang="vi-VN" sz="2000" b="0" i="0" dirty="0">
                <a:effectLst/>
                <a:latin typeface="+mj-lt"/>
              </a:rPr>
              <a:t>Command dịch ra nghĩa là ra lệnh. Commander nghĩa là chỉ huy, người này không làm mà chỉ ra lệnh cho người khác làm. Như vậy, phải có người nhận lệnh và thi hành lệnh. Người ra lệnh cần cung cấp một class đóng gói những mệnh lệnh. Người nhận mệnh lệnh cần phân biệt những interface nào để thực hiện đúng mệnh lệnh.</a:t>
            </a:r>
            <a:endParaRPr lang="en-US" sz="2000" b="0" i="0" dirty="0">
              <a:effectLst/>
              <a:latin typeface="+mj-lt"/>
            </a:endParaRPr>
          </a:p>
          <a:p>
            <a:pPr algn="l"/>
            <a:endParaRPr lang="vi-VN" sz="2000" b="0" i="0" dirty="0">
              <a:effectLst/>
              <a:latin typeface="+mj-lt"/>
            </a:endParaRPr>
          </a:p>
          <a:p>
            <a:pPr algn="l"/>
            <a:r>
              <a:rPr lang="vi-VN" sz="2000" dirty="0">
                <a:latin typeface="+mj-lt"/>
                <a:cs typeface="Times New Roman" panose="02020603050405020304" pitchFamily="18" charset="0"/>
              </a:rPr>
              <a:t>– </a:t>
            </a:r>
            <a:r>
              <a:rPr lang="vi-VN" sz="2000" b="0" i="0" dirty="0">
                <a:effectLst/>
                <a:latin typeface="+mj-lt"/>
              </a:rPr>
              <a:t>Command Pattern còn được biết đến như là </a:t>
            </a:r>
            <a:r>
              <a:rPr lang="vi-VN" sz="2000" b="1" i="0" dirty="0">
                <a:effectLst/>
                <a:latin typeface="+mj-lt"/>
              </a:rPr>
              <a:t>Action</a:t>
            </a:r>
            <a:r>
              <a:rPr lang="vi-VN" sz="2000" b="0" i="0" dirty="0">
                <a:effectLst/>
                <a:latin typeface="+mj-lt"/>
              </a:rPr>
              <a:t> hoặc </a:t>
            </a:r>
            <a:r>
              <a:rPr lang="vi-VN" sz="2000" b="1" i="0" dirty="0">
                <a:effectLst/>
                <a:latin typeface="+mj-lt"/>
              </a:rPr>
              <a:t>Transaction</a:t>
            </a:r>
            <a:r>
              <a:rPr lang="vi-VN" sz="2000" b="0" i="0" dirty="0">
                <a:effectLst/>
                <a:latin typeface="Lora" panose="020B0604020202020204" pitchFamily="2" charset="0"/>
              </a:rPr>
              <a:t>.</a:t>
            </a:r>
          </a:p>
        </p:txBody>
      </p:sp>
      <p:sp>
        <p:nvSpPr>
          <p:cNvPr id="5" name="TextBox 4">
            <a:extLst>
              <a:ext uri="{FF2B5EF4-FFF2-40B4-BE49-F238E27FC236}">
                <a16:creationId xmlns:a16="http://schemas.microsoft.com/office/drawing/2014/main" id="{92B82129-37FB-B5A8-5E54-8972B0F8A25C}"/>
              </a:ext>
            </a:extLst>
          </p:cNvPr>
          <p:cNvSpPr txBox="1"/>
          <p:nvPr/>
        </p:nvSpPr>
        <p:spPr>
          <a:xfrm>
            <a:off x="270589" y="287732"/>
            <a:ext cx="6097554" cy="80021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 </a:t>
            </a:r>
            <a:r>
              <a:rPr lang="en-US" sz="2800" b="1" i="0" dirty="0">
                <a:effectLst/>
                <a:latin typeface="Times New Roman" panose="02020603050405020304" pitchFamily="18" charset="0"/>
                <a:cs typeface="Times New Roman" panose="02020603050405020304" pitchFamily="18" charset="0"/>
              </a:rPr>
              <a:t>Command Pattern </a:t>
            </a:r>
            <a:r>
              <a:rPr lang="en-US" sz="2800" b="1" i="0" dirty="0" err="1">
                <a:effectLst/>
                <a:latin typeface="Times New Roman" panose="02020603050405020304" pitchFamily="18" charset="0"/>
                <a:cs typeface="Times New Roman" panose="02020603050405020304" pitchFamily="18" charset="0"/>
              </a:rPr>
              <a:t>là</a:t>
            </a: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gì</a:t>
            </a:r>
            <a:r>
              <a:rPr lang="en-US" sz="2800" b="1" i="0" dirty="0">
                <a:effectLst/>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41583C64-6D4E-F4A7-4298-9A45A9BD0523}"/>
              </a:ext>
            </a:extLst>
          </p:cNvPr>
          <p:cNvGrpSpPr/>
          <p:nvPr/>
        </p:nvGrpSpPr>
        <p:grpSpPr>
          <a:xfrm>
            <a:off x="388207" y="2625490"/>
            <a:ext cx="2408474" cy="2407238"/>
            <a:chOff x="4574848" y="1897856"/>
            <a:chExt cx="3028217" cy="3026664"/>
          </a:xfrm>
        </p:grpSpPr>
        <p:sp>
          <p:nvSpPr>
            <p:cNvPr id="7" name="Freeform: Shape 6">
              <a:extLst>
                <a:ext uri="{FF2B5EF4-FFF2-40B4-BE49-F238E27FC236}">
                  <a16:creationId xmlns:a16="http://schemas.microsoft.com/office/drawing/2014/main" id="{8F9336AE-9260-AC68-BF91-A00B149B5E34}"/>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8" name="Freeform: Shape 7">
              <a:extLst>
                <a:ext uri="{FF2B5EF4-FFF2-40B4-BE49-F238E27FC236}">
                  <a16:creationId xmlns:a16="http://schemas.microsoft.com/office/drawing/2014/main" id="{44E03C00-54D2-1443-C173-C05F0BDFD90E}"/>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380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C31E3-B16A-68E9-F243-EE9B7F982B0C}"/>
              </a:ext>
            </a:extLst>
          </p:cNvPr>
          <p:cNvSpPr txBox="1"/>
          <p:nvPr/>
        </p:nvSpPr>
        <p:spPr>
          <a:xfrm>
            <a:off x="492191" y="594439"/>
            <a:ext cx="6097554" cy="80021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II.</a:t>
            </a:r>
            <a:r>
              <a:rPr lang="en-US" sz="2800" b="1" i="0" dirty="0">
                <a:effectLst/>
                <a:latin typeface="Open Sans" panose="020B0606030504020204" pitchFamily="34" charset="0"/>
              </a:rPr>
              <a:t> </a:t>
            </a:r>
            <a:r>
              <a:rPr lang="en-US" sz="2800" b="1" i="0" dirty="0" err="1">
                <a:effectLst/>
                <a:latin typeface="Times New Roman" panose="02020603050405020304" pitchFamily="18" charset="0"/>
                <a:cs typeface="Times New Roman" panose="02020603050405020304" pitchFamily="18" charset="0"/>
              </a:rPr>
              <a:t>Mục</a:t>
            </a: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đích</a:t>
            </a: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ra</a:t>
            </a: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đời</a:t>
            </a:r>
            <a:endParaRPr lang="en-US" sz="2800" b="1" i="0" dirty="0">
              <a:effectLst/>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7779038E-EE22-DC5F-883C-7409F4A332E8}"/>
              </a:ext>
            </a:extLst>
          </p:cNvPr>
          <p:cNvSpPr txBox="1"/>
          <p:nvPr/>
        </p:nvSpPr>
        <p:spPr>
          <a:xfrm>
            <a:off x="4690188" y="920621"/>
            <a:ext cx="7374296" cy="5016758"/>
          </a:xfrm>
          <a:prstGeom prst="rect">
            <a:avLst/>
          </a:prstGeom>
          <a:noFill/>
        </p:spPr>
        <p:txBody>
          <a:bodyPr wrap="square">
            <a:spAutoFit/>
          </a:bodyPr>
          <a:lstStyle/>
          <a:p>
            <a:pPr algn="l"/>
            <a:r>
              <a:rPr lang="vi-VN" sz="2000" b="0" i="0" dirty="0">
                <a:effectLst/>
                <a:latin typeface="Open Sans" panose="020B0606030504020204" pitchFamily="34" charset="0"/>
              </a:rPr>
              <a:t>Trong thiết kế hướng đối tượng – OOP, đôi khi chúng ta cần gửi các requests cho các Objects mà không biết bất cứ điều gì về hoạt động được yêu cầu hoặc người nhận yêu cầu. Chẳng hạn chúng có một ứng dụng văn bản, khi click lên button undo/ redo, save, … yêu cầu sẽ được chuyển đến hệ thống xử lý, chúng ta sẽ không thể biết được object nào sẽ nhận xử lý, cách nó thực hiện như thế nào. Command Pattern là một pattern được thiết kế cho những ứng dụng như vậy, giúp chúng ta:</a:t>
            </a:r>
          </a:p>
          <a:p>
            <a:pPr algn="l">
              <a:buFont typeface="Arial" panose="020B0604020202020204" pitchFamily="34" charset="0"/>
              <a:buChar char="•"/>
            </a:pPr>
            <a:r>
              <a:rPr lang="vi-VN" sz="2000" b="0" i="0" dirty="0">
                <a:effectLst/>
                <a:latin typeface="Open Sans" panose="020B0606030504020204" pitchFamily="34" charset="0"/>
              </a:rPr>
              <a:t>Tránh các hard-wired(kết nối cứng). Việc triển khai hard-wired vào 1 lớp là không linh hoạt.</a:t>
            </a:r>
          </a:p>
          <a:p>
            <a:pPr algn="l">
              <a:buFont typeface="Arial" panose="020B0604020202020204" pitchFamily="34" charset="0"/>
              <a:buChar char="•"/>
            </a:pPr>
            <a:r>
              <a:rPr lang="vi-VN" sz="2000" b="0" i="0" dirty="0">
                <a:effectLst/>
                <a:latin typeface="Open Sans" panose="020B0606030504020204" pitchFamily="34" charset="0"/>
              </a:rPr>
              <a:t>Không nên để lớp đối tượng phụ thuộc cụ thể vào một yêu cầu nào đó</a:t>
            </a:r>
          </a:p>
          <a:p>
            <a:pPr algn="l">
              <a:buFont typeface="Arial" panose="020B0604020202020204" pitchFamily="34" charset="0"/>
              <a:buChar char="•"/>
            </a:pPr>
            <a:r>
              <a:rPr lang="vi-VN" sz="2000" b="0" i="0" dirty="0">
                <a:effectLst/>
                <a:latin typeface="Open Sans" panose="020B0606030504020204" pitchFamily="34" charset="0"/>
              </a:rPr>
              <a:t>Cần đưa ra yêu cầu cho đối tượng mà không cần biết bất cứ gì về hoạt động được yêu cầu cũng như cụ thể nơi nhận yêu cầu.</a:t>
            </a:r>
          </a:p>
        </p:txBody>
      </p:sp>
      <p:pic>
        <p:nvPicPr>
          <p:cNvPr id="1028" name="Picture 4">
            <a:extLst>
              <a:ext uri="{FF2B5EF4-FFF2-40B4-BE49-F238E27FC236}">
                <a16:creationId xmlns:a16="http://schemas.microsoft.com/office/drawing/2014/main" id="{C15BE063-6BF8-F3D8-9B2E-59C69B21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5803"/>
            <a:ext cx="4582692" cy="27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46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wipe(down)">
                                      <p:cBhvr>
                                        <p:cTn id="2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576EB-7B31-2672-3BFA-B30087DAB443}"/>
              </a:ext>
            </a:extLst>
          </p:cNvPr>
          <p:cNvSpPr txBox="1"/>
          <p:nvPr/>
        </p:nvSpPr>
        <p:spPr>
          <a:xfrm>
            <a:off x="389554" y="379836"/>
            <a:ext cx="6097554" cy="80021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III.</a:t>
            </a:r>
            <a:r>
              <a:rPr lang="en-US" sz="2800" b="1" i="0" dirty="0">
                <a:effectLst/>
                <a:latin typeface="Open Sans" panose="020B0606030504020204" pitchFamily="34" charset="0"/>
              </a:rPr>
              <a:t> </a:t>
            </a:r>
            <a:r>
              <a:rPr lang="en-US" sz="2800" b="1" i="0" dirty="0" err="1">
                <a:effectLst/>
                <a:latin typeface="Open Sans" panose="020B0606030504020204" pitchFamily="34" charset="0"/>
              </a:rPr>
              <a:t>Kiến</a:t>
            </a:r>
            <a:r>
              <a:rPr lang="en-US" sz="2800" b="1" i="0" dirty="0">
                <a:effectLst/>
                <a:latin typeface="Open Sans" panose="020B0606030504020204" pitchFamily="34" charset="0"/>
              </a:rPr>
              <a:t> </a:t>
            </a:r>
            <a:r>
              <a:rPr lang="en-US" sz="2800" b="1" i="0" dirty="0" err="1">
                <a:effectLst/>
                <a:latin typeface="Open Sans" panose="020B0606030504020204" pitchFamily="34" charset="0"/>
              </a:rPr>
              <a:t>trúc</a:t>
            </a:r>
            <a:endParaRPr lang="en-US" sz="2800" b="1" i="0" dirty="0">
              <a:effectLst/>
              <a:latin typeface="Open Sans" panose="020B0606030504020204" pitchFamily="34" charset="0"/>
            </a:endParaRPr>
          </a:p>
          <a:p>
            <a:endParaRPr lang="en-US" b="1" i="0" dirty="0">
              <a:effectLst/>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D8D7E5CF-A5C4-9E93-A6EE-F08190FE0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032" y="227140"/>
            <a:ext cx="5376669" cy="48013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C7FD40-7EEC-EBAB-FA5B-0BC073C7C285}"/>
              </a:ext>
            </a:extLst>
          </p:cNvPr>
          <p:cNvSpPr txBox="1"/>
          <p:nvPr/>
        </p:nvSpPr>
        <p:spPr>
          <a:xfrm>
            <a:off x="130630" y="916376"/>
            <a:ext cx="6356478" cy="3970318"/>
          </a:xfrm>
          <a:prstGeom prst="rect">
            <a:avLst/>
          </a:prstGeom>
          <a:noFill/>
        </p:spPr>
        <p:txBody>
          <a:bodyPr wrap="square">
            <a:spAutoFit/>
          </a:bodyPr>
          <a:lstStyle/>
          <a:p>
            <a:pPr algn="l">
              <a:buFont typeface="Arial" panose="020B0604020202020204" pitchFamily="34" charset="0"/>
              <a:buChar char="•"/>
            </a:pPr>
            <a:r>
              <a:rPr lang="vi-VN" b="0" i="1" dirty="0">
                <a:effectLst/>
                <a:latin typeface="+mj-lt"/>
              </a:rPr>
              <a:t>Command :</a:t>
            </a:r>
            <a:r>
              <a:rPr lang="vi-VN" b="0" i="0" dirty="0">
                <a:effectLst/>
                <a:latin typeface="+mj-lt"/>
              </a:rPr>
              <a:t> là một interface hoặc abstract class, chứa một phương thức trừu tượng thực thi (execute) một hành động (operation). Request sẽ được đóng gói dưới dạng Command.</a:t>
            </a:r>
          </a:p>
          <a:p>
            <a:pPr algn="l">
              <a:buFont typeface="Arial" panose="020B0604020202020204" pitchFamily="34" charset="0"/>
              <a:buChar char="•"/>
            </a:pPr>
            <a:r>
              <a:rPr lang="vi-VN" b="0" i="1" dirty="0">
                <a:effectLst/>
                <a:latin typeface="+mj-lt"/>
              </a:rPr>
              <a:t>ConcreteCommand :</a:t>
            </a:r>
            <a:r>
              <a:rPr lang="vi-VN" b="0" i="0" dirty="0">
                <a:effectLst/>
                <a:latin typeface="+mj-lt"/>
              </a:rPr>
              <a:t> là các implementation của Command. Định nghĩa một sự gắn kết giữa một đối tượng Receiver và một hành động. Thực thi execute() bằng việc gọi operation đang hoãn trên Receiver.</a:t>
            </a:r>
          </a:p>
          <a:p>
            <a:pPr algn="l">
              <a:buFont typeface="Arial" panose="020B0604020202020204" pitchFamily="34" charset="0"/>
              <a:buChar char="•"/>
            </a:pPr>
            <a:r>
              <a:rPr lang="vi-VN" b="0" i="1" dirty="0">
                <a:effectLst/>
                <a:latin typeface="+mj-lt"/>
              </a:rPr>
              <a:t>Client:</a:t>
            </a:r>
            <a:r>
              <a:rPr lang="vi-VN" b="0" i="0" dirty="0">
                <a:effectLst/>
                <a:latin typeface="+mj-lt"/>
              </a:rPr>
              <a:t> tiếp nhận request từ phía người dùng, đóng gói request thành ConcreteCommand thích hợp và thiết lập receiver của nó.</a:t>
            </a:r>
          </a:p>
          <a:p>
            <a:pPr algn="l">
              <a:buFont typeface="Arial" panose="020B0604020202020204" pitchFamily="34" charset="0"/>
              <a:buChar char="•"/>
            </a:pPr>
            <a:r>
              <a:rPr lang="vi-VN" b="0" i="1" dirty="0">
                <a:effectLst/>
                <a:latin typeface="+mj-lt"/>
              </a:rPr>
              <a:t>Invoker:</a:t>
            </a:r>
            <a:r>
              <a:rPr lang="vi-VN" b="0" i="0" dirty="0">
                <a:effectLst/>
                <a:latin typeface="+mj-lt"/>
              </a:rPr>
              <a:t> tiếp nhận ConcreteCommand từ Client và gọi execute() của ConcreteCommand để thực thi request.</a:t>
            </a:r>
          </a:p>
          <a:p>
            <a:pPr algn="l">
              <a:buFont typeface="Arial" panose="020B0604020202020204" pitchFamily="34" charset="0"/>
              <a:buChar char="•"/>
            </a:pPr>
            <a:r>
              <a:rPr lang="vi-VN" b="0" i="1" dirty="0">
                <a:effectLst/>
                <a:latin typeface="+mj-lt"/>
              </a:rPr>
              <a:t>Receiver :</a:t>
            </a:r>
            <a:r>
              <a:rPr lang="vi-VN" b="0" i="0" dirty="0">
                <a:effectLst/>
                <a:latin typeface="+mj-lt"/>
              </a:rPr>
              <a:t> đây là thành phần thực sự xử lý business logic cho case request. Trong phương thức execute() của ConcreteCommand chúng ta sẽ gọi method thích hợp trong Receiver.</a:t>
            </a:r>
          </a:p>
        </p:txBody>
      </p:sp>
    </p:spTree>
    <p:extLst>
      <p:ext uri="{BB962C8B-B14F-4D97-AF65-F5344CB8AC3E}">
        <p14:creationId xmlns:p14="http://schemas.microsoft.com/office/powerpoint/2010/main" val="299443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arn(inVertical)">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arn(inVertical)">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barn(inVertical)">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barn(inVertical)">
                                      <p:cBhvr>
                                        <p:cTn id="3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72B0B-34CF-7207-3693-CE7A9AE1A8BA}"/>
              </a:ext>
            </a:extLst>
          </p:cNvPr>
          <p:cNvSpPr txBox="1"/>
          <p:nvPr/>
        </p:nvSpPr>
        <p:spPr>
          <a:xfrm>
            <a:off x="501131" y="1888706"/>
            <a:ext cx="11339027" cy="1938992"/>
          </a:xfrm>
          <a:prstGeom prst="rect">
            <a:avLst/>
          </a:prstGeom>
          <a:noFill/>
        </p:spPr>
        <p:txBody>
          <a:bodyPr wrap="square">
            <a:spAutoFit/>
          </a:bodyPr>
          <a:lstStyle/>
          <a:p>
            <a:r>
              <a:rPr lang="vi-VN" sz="2000" b="0" i="0" dirty="0">
                <a:effectLst/>
                <a:latin typeface="Lora" pitchFamily="2" charset="0"/>
              </a:rPr>
              <a:t>Một hệ thống ngân hàng cung cấp ứng dụng cho khách hàng (client) có thể mở (open) hoặc đóng (close) tài khoản trực tuyến. Hệ thống này được thiết kế theo dạng module, mỗi module sẽ thực hiện một nhiệm vụ riêng của nó, chẳng hạn mở tài khoản (OpenAccount), đóng tài khoản (CloseAccount). Do hệ thống không biết mỗi module sẽ làm gì, nên khi có yêu cầu client (chẳng hạn clickOpenAccount, clickCloseAccount), nó sẽ đóng gói yêu cầu này và gọi module xử lý.</a:t>
            </a:r>
            <a:endParaRPr lang="en-US" sz="2000" dirty="0"/>
          </a:p>
        </p:txBody>
      </p:sp>
      <p:sp>
        <p:nvSpPr>
          <p:cNvPr id="11" name="TextBox 10">
            <a:extLst>
              <a:ext uri="{FF2B5EF4-FFF2-40B4-BE49-F238E27FC236}">
                <a16:creationId xmlns:a16="http://schemas.microsoft.com/office/drawing/2014/main" id="{78068924-14F0-40D5-87F7-64B92F685310}"/>
              </a:ext>
            </a:extLst>
          </p:cNvPr>
          <p:cNvSpPr txBox="1"/>
          <p:nvPr/>
        </p:nvSpPr>
        <p:spPr>
          <a:xfrm>
            <a:off x="706404" y="790382"/>
            <a:ext cx="6097554" cy="523220"/>
          </a:xfrm>
          <a:prstGeom prst="rect">
            <a:avLst/>
          </a:prstGeom>
          <a:noFill/>
        </p:spPr>
        <p:txBody>
          <a:bodyPr wrap="square">
            <a:spAutoFit/>
          </a:bodyPr>
          <a:lstStyle/>
          <a:p>
            <a:pPr marL="400050" indent="-400050">
              <a:buFont typeface="+mj-lt"/>
              <a:buAutoNum type="romanUcPeriod" startAt="4"/>
            </a:pPr>
            <a:r>
              <a:rPr lang="en-US" sz="2800" b="1" i="0" dirty="0">
                <a:effectLst/>
                <a:latin typeface="Open Sans" panose="020B0606030504020204" pitchFamily="34" charset="0"/>
              </a:rPr>
              <a:t> </a:t>
            </a:r>
            <a:r>
              <a:rPr lang="en-US" sz="2800" b="1" i="0" dirty="0" err="1">
                <a:effectLst/>
                <a:latin typeface="Open Sans" panose="020B0606030504020204" pitchFamily="34" charset="0"/>
              </a:rPr>
              <a:t>ví</a:t>
            </a:r>
            <a:r>
              <a:rPr lang="en-US" sz="2800" b="1" i="0" dirty="0">
                <a:effectLst/>
                <a:latin typeface="Open Sans" panose="020B0606030504020204" pitchFamily="34" charset="0"/>
              </a:rPr>
              <a:t> </a:t>
            </a:r>
            <a:r>
              <a:rPr lang="en-US" sz="2800" b="1" i="0" dirty="0" err="1">
                <a:effectLst/>
                <a:latin typeface="Open Sans" panose="020B0606030504020204" pitchFamily="34" charset="0"/>
              </a:rPr>
              <a:t>dụ</a:t>
            </a:r>
            <a:endParaRPr lang="en-US" sz="2800" b="1" i="0" dirty="0">
              <a:effectLst/>
              <a:latin typeface="Open Sans" panose="020B0606030504020204" pitchFamily="34" charset="0"/>
            </a:endParaRPr>
          </a:p>
        </p:txBody>
      </p:sp>
    </p:spTree>
    <p:extLst>
      <p:ext uri="{BB962C8B-B14F-4D97-AF65-F5344CB8AC3E}">
        <p14:creationId xmlns:p14="http://schemas.microsoft.com/office/powerpoint/2010/main" val="8713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FE7EE5F-A381-F71B-5E71-628A3D973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795" y="320351"/>
            <a:ext cx="6684703" cy="3234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34CFCC-55A4-39B2-51DE-B4D554C36F32}"/>
              </a:ext>
            </a:extLst>
          </p:cNvPr>
          <p:cNvSpPr txBox="1"/>
          <p:nvPr/>
        </p:nvSpPr>
        <p:spPr>
          <a:xfrm>
            <a:off x="2022408" y="3755571"/>
            <a:ext cx="7513475" cy="2862322"/>
          </a:xfrm>
          <a:prstGeom prst="rect">
            <a:avLst/>
          </a:prstGeom>
          <a:noFill/>
        </p:spPr>
        <p:txBody>
          <a:bodyPr wrap="square">
            <a:spAutoFit/>
          </a:bodyPr>
          <a:lstStyle/>
          <a:p>
            <a:pPr algn="l">
              <a:buFont typeface="Arial" panose="020B0604020202020204" pitchFamily="34" charset="0"/>
              <a:buChar char="•"/>
            </a:pPr>
            <a:r>
              <a:rPr lang="vi-VN" b="1" i="0" dirty="0">
                <a:effectLst/>
                <a:latin typeface="Lora" pitchFamily="2" charset="0"/>
              </a:rPr>
              <a:t>Account</a:t>
            </a:r>
            <a:r>
              <a:rPr lang="vi-VN" b="0" i="0" dirty="0">
                <a:effectLst/>
                <a:latin typeface="Lora" pitchFamily="2" charset="0"/>
              </a:rPr>
              <a:t> : là một request class.</a:t>
            </a:r>
          </a:p>
          <a:p>
            <a:pPr algn="l">
              <a:buFont typeface="Arial" panose="020B0604020202020204" pitchFamily="34" charset="0"/>
              <a:buChar char="•"/>
            </a:pPr>
            <a:r>
              <a:rPr lang="vi-VN" b="1" i="0" dirty="0">
                <a:effectLst/>
                <a:latin typeface="Lora" pitchFamily="2" charset="0"/>
              </a:rPr>
              <a:t>Command</a:t>
            </a:r>
            <a:r>
              <a:rPr lang="vi-VN" b="0" i="0" dirty="0">
                <a:effectLst/>
                <a:latin typeface="Lora" pitchFamily="2" charset="0"/>
              </a:rPr>
              <a:t> : là một interface của Command Pattern, cung cấp phương thức execute().</a:t>
            </a:r>
          </a:p>
          <a:p>
            <a:pPr algn="l">
              <a:buFont typeface="Arial" panose="020B0604020202020204" pitchFamily="34" charset="0"/>
              <a:buChar char="•"/>
            </a:pPr>
            <a:r>
              <a:rPr lang="vi-VN" b="1" i="0" dirty="0">
                <a:effectLst/>
                <a:latin typeface="Lora" pitchFamily="2" charset="0"/>
              </a:rPr>
              <a:t>OpenAccount</a:t>
            </a:r>
            <a:r>
              <a:rPr lang="vi-VN" b="0" i="0" dirty="0">
                <a:effectLst/>
                <a:latin typeface="Lora" pitchFamily="2" charset="0"/>
              </a:rPr>
              <a:t>, </a:t>
            </a:r>
            <a:r>
              <a:rPr lang="vi-VN" b="1" i="0" dirty="0">
                <a:effectLst/>
                <a:latin typeface="Lora" pitchFamily="2" charset="0"/>
              </a:rPr>
              <a:t>CloseAccount</a:t>
            </a:r>
            <a:r>
              <a:rPr lang="vi-VN" b="0" i="0" dirty="0">
                <a:effectLst/>
                <a:latin typeface="Lora" pitchFamily="2" charset="0"/>
              </a:rPr>
              <a:t> : là các </a:t>
            </a:r>
            <a:r>
              <a:rPr lang="vi-VN" b="1" i="0" dirty="0">
                <a:effectLst/>
                <a:latin typeface="Lora" pitchFamily="2" charset="0"/>
              </a:rPr>
              <a:t>ConcreteCommand</a:t>
            </a:r>
            <a:r>
              <a:rPr lang="vi-VN" b="0" i="0" dirty="0">
                <a:effectLst/>
                <a:latin typeface="Lora" pitchFamily="2" charset="0"/>
              </a:rPr>
              <a:t>, cài đặt các phương thức của Command, sẽ thực hiện các xử lý thực tế.</a:t>
            </a:r>
          </a:p>
          <a:p>
            <a:pPr algn="l">
              <a:buFont typeface="Arial" panose="020B0604020202020204" pitchFamily="34" charset="0"/>
              <a:buChar char="•"/>
            </a:pPr>
            <a:r>
              <a:rPr lang="vi-VN" b="1" i="0" dirty="0">
                <a:effectLst/>
                <a:latin typeface="Lora" pitchFamily="2" charset="0"/>
              </a:rPr>
              <a:t>BankApp</a:t>
            </a:r>
            <a:r>
              <a:rPr lang="vi-VN" b="0" i="0" dirty="0">
                <a:effectLst/>
                <a:latin typeface="Lora" pitchFamily="2" charset="0"/>
              </a:rPr>
              <a:t> : là một class, hoạt động như </a:t>
            </a:r>
            <a:r>
              <a:rPr lang="vi-VN" b="1" i="0" dirty="0">
                <a:effectLst/>
                <a:latin typeface="Lora" pitchFamily="2" charset="0"/>
              </a:rPr>
              <a:t>Invoker</a:t>
            </a:r>
            <a:r>
              <a:rPr lang="vi-VN" b="0" i="0" dirty="0">
                <a:effectLst/>
                <a:latin typeface="Lora" pitchFamily="2" charset="0"/>
              </a:rPr>
              <a:t>, gọi </a:t>
            </a:r>
            <a:r>
              <a:rPr lang="vi-VN" b="1" i="0" dirty="0">
                <a:effectLst/>
                <a:latin typeface="Lora" pitchFamily="2" charset="0"/>
              </a:rPr>
              <a:t>execute()</a:t>
            </a:r>
            <a:r>
              <a:rPr lang="vi-VN" b="0" i="0" dirty="0">
                <a:effectLst/>
                <a:latin typeface="Lora" pitchFamily="2" charset="0"/>
              </a:rPr>
              <a:t> của </a:t>
            </a:r>
            <a:r>
              <a:rPr lang="vi-VN" b="1" i="0" dirty="0">
                <a:effectLst/>
                <a:latin typeface="Lora" pitchFamily="2" charset="0"/>
              </a:rPr>
              <a:t>ConcreteCommand</a:t>
            </a:r>
            <a:r>
              <a:rPr lang="vi-VN" b="0" i="0" dirty="0">
                <a:effectLst/>
                <a:latin typeface="Lora" pitchFamily="2" charset="0"/>
              </a:rPr>
              <a:t> để thực thi request.</a:t>
            </a:r>
          </a:p>
          <a:p>
            <a:pPr algn="l">
              <a:buFont typeface="Arial" panose="020B0604020202020204" pitchFamily="34" charset="0"/>
              <a:buChar char="•"/>
            </a:pPr>
            <a:r>
              <a:rPr lang="vi-VN" b="1" i="0" dirty="0">
                <a:effectLst/>
                <a:latin typeface="Lora" pitchFamily="2" charset="0"/>
              </a:rPr>
              <a:t>Client</a:t>
            </a:r>
            <a:r>
              <a:rPr lang="vi-VN" b="0" i="0" dirty="0">
                <a:effectLst/>
                <a:latin typeface="Lora" pitchFamily="2" charset="0"/>
              </a:rPr>
              <a:t> : tiếp nhận request từ phía người dùng, đóng gói request thành ConcreteCommand thích hợp và gọi thực thi các Command</a:t>
            </a:r>
            <a:r>
              <a:rPr lang="vi-VN" b="0" i="0" dirty="0">
                <a:solidFill>
                  <a:srgbClr val="555555"/>
                </a:solidFill>
                <a:effectLst/>
                <a:latin typeface="Lora" pitchFamily="2" charset="0"/>
              </a:rPr>
              <a:t>.</a:t>
            </a:r>
          </a:p>
        </p:txBody>
      </p:sp>
    </p:spTree>
    <p:extLst>
      <p:ext uri="{BB962C8B-B14F-4D97-AF65-F5344CB8AC3E}">
        <p14:creationId xmlns:p14="http://schemas.microsoft.com/office/powerpoint/2010/main" val="29924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arn(inVertical)">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arn(inVertical)">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arn(inVertical)">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down)">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arn(inVertical)">
                                      <p:cBhvr>
                                        <p:cTn id="3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C50500-E8AB-E2AD-C2B8-B7304CF6525E}"/>
              </a:ext>
            </a:extLst>
          </p:cNvPr>
          <p:cNvSpPr txBox="1"/>
          <p:nvPr/>
        </p:nvSpPr>
        <p:spPr>
          <a:xfrm>
            <a:off x="202941" y="771721"/>
            <a:ext cx="6097554" cy="369332"/>
          </a:xfrm>
          <a:prstGeom prst="rect">
            <a:avLst/>
          </a:prstGeom>
          <a:noFill/>
        </p:spPr>
        <p:txBody>
          <a:bodyPr wrap="square">
            <a:spAutoFit/>
          </a:bodyPr>
          <a:lstStyle/>
          <a:p>
            <a:r>
              <a:rPr lang="en-US" b="1" i="0" dirty="0">
                <a:effectLst/>
                <a:latin typeface="Lora" pitchFamily="2" charset="0"/>
              </a:rPr>
              <a:t>Account.java</a:t>
            </a:r>
            <a:endParaRPr lang="en-US" dirty="0"/>
          </a:p>
        </p:txBody>
      </p:sp>
      <p:pic>
        <p:nvPicPr>
          <p:cNvPr id="6" name="Picture 5">
            <a:extLst>
              <a:ext uri="{FF2B5EF4-FFF2-40B4-BE49-F238E27FC236}">
                <a16:creationId xmlns:a16="http://schemas.microsoft.com/office/drawing/2014/main" id="{D2B927D2-03AA-F775-F910-3739094F0FC2}"/>
              </a:ext>
            </a:extLst>
          </p:cNvPr>
          <p:cNvPicPr>
            <a:picLocks noChangeAspect="1"/>
          </p:cNvPicPr>
          <p:nvPr/>
        </p:nvPicPr>
        <p:blipFill>
          <a:blip r:embed="rId2"/>
          <a:stretch>
            <a:fillRect/>
          </a:stretch>
        </p:blipFill>
        <p:spPr>
          <a:xfrm>
            <a:off x="202941" y="1521773"/>
            <a:ext cx="6172735" cy="2918713"/>
          </a:xfrm>
          <a:prstGeom prst="rect">
            <a:avLst/>
          </a:prstGeom>
        </p:spPr>
      </p:pic>
    </p:spTree>
    <p:extLst>
      <p:ext uri="{BB962C8B-B14F-4D97-AF65-F5344CB8AC3E}">
        <p14:creationId xmlns:p14="http://schemas.microsoft.com/office/powerpoint/2010/main" val="3517052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193</TotalTime>
  <Words>911</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Lora</vt:lpstr>
      <vt:lpstr>Open Sans</vt:lpstr>
      <vt:lpstr>Times New Roman</vt:lpstr>
      <vt:lpstr>Celestial</vt:lpstr>
      <vt:lpstr>LẬP TRÌNH HƯỚNG ĐỐI TƯỢNG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TRỰC QUAN</dc:title>
  <dc:creator>Acer</dc:creator>
  <cp:lastModifiedBy>Acer</cp:lastModifiedBy>
  <cp:revision>8</cp:revision>
  <dcterms:created xsi:type="dcterms:W3CDTF">2022-08-21T15:09:45Z</dcterms:created>
  <dcterms:modified xsi:type="dcterms:W3CDTF">2022-08-25T09:14:05Z</dcterms:modified>
</cp:coreProperties>
</file>