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notesSlides/notesSlide26.xml" ContentType="application/vnd.openxmlformats-officedocument.presentationml.notesSlide+xml"/>
  <Override PartName="/ppt/tags/tag34.xml" ContentType="application/vnd.openxmlformats-officedocument.presentationml.tags+xml"/>
  <Override PartName="/ppt/notesSlides/notesSlide27.xml" ContentType="application/vnd.openxmlformats-officedocument.presentationml.notesSlide+xml"/>
  <Override PartName="/ppt/tags/tag35.xml" ContentType="application/vnd.openxmlformats-officedocument.presentationml.tags+xml"/>
  <Override PartName="/ppt/notesSlides/notesSlide28.xml" ContentType="application/vnd.openxmlformats-officedocument.presentationml.notesSlide+xml"/>
  <Override PartName="/ppt/tags/tag36.xml" ContentType="application/vnd.openxmlformats-officedocument.presentationml.tags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3" r:id="rId3"/>
    <p:sldId id="380" r:id="rId4"/>
    <p:sldId id="405" r:id="rId5"/>
    <p:sldId id="404" r:id="rId6"/>
    <p:sldId id="406" r:id="rId7"/>
    <p:sldId id="408" r:id="rId8"/>
    <p:sldId id="409" r:id="rId9"/>
    <p:sldId id="424" r:id="rId10"/>
    <p:sldId id="410" r:id="rId11"/>
    <p:sldId id="400" r:id="rId12"/>
    <p:sldId id="426" r:id="rId13"/>
    <p:sldId id="427" r:id="rId14"/>
    <p:sldId id="425" r:id="rId15"/>
    <p:sldId id="428" r:id="rId16"/>
    <p:sldId id="411" r:id="rId17"/>
    <p:sldId id="412" r:id="rId18"/>
    <p:sldId id="413" r:id="rId19"/>
    <p:sldId id="414" r:id="rId20"/>
    <p:sldId id="415" r:id="rId21"/>
    <p:sldId id="396" r:id="rId22"/>
    <p:sldId id="417" r:id="rId23"/>
    <p:sldId id="419" r:id="rId24"/>
    <p:sldId id="421" r:id="rId25"/>
    <p:sldId id="422" r:id="rId26"/>
    <p:sldId id="402" r:id="rId27"/>
    <p:sldId id="403" r:id="rId28"/>
    <p:sldId id="423" r:id="rId29"/>
    <p:sldId id="401" r:id="rId30"/>
    <p:sldId id="399" r:id="rId31"/>
    <p:sldId id="370" r:id="rId32"/>
  </p:sldIdLst>
  <p:sldSz cx="9144000" cy="6858000" type="screen4x3"/>
  <p:notesSz cx="9723438" cy="68580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A6"/>
    <a:srgbClr val="A5F1ED"/>
    <a:srgbClr val="92EEEA"/>
    <a:srgbClr val="1C1C1C"/>
    <a:srgbClr val="C2A000"/>
    <a:srgbClr val="F46E4A"/>
    <a:srgbClr val="B656B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75547" autoAdjust="0"/>
  </p:normalViewPr>
  <p:slideViewPr>
    <p:cSldViewPr snapToGrid="0">
      <p:cViewPr varScale="1">
        <p:scale>
          <a:sx n="52" d="100"/>
          <a:sy n="52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1BE78-7747-41E9-8CD8-5663B7C8D80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CAD6D6-B2F5-4739-996A-2B80DB91AF30}">
      <dgm:prSet custT="1"/>
      <dgm:spPr/>
      <dgm:t>
        <a:bodyPr/>
        <a:lstStyle/>
        <a:p>
          <a:r>
            <a:rPr lang="en-US" sz="2000" b="1" dirty="0"/>
            <a:t>Introduction</a:t>
          </a:r>
          <a:endParaRPr lang="en-US" sz="2000" dirty="0"/>
        </a:p>
      </dgm:t>
    </dgm:pt>
    <dgm:pt modelId="{9B80F5A4-F8DE-4C5F-B41F-003E022DCA30}" type="parTrans" cxnId="{E9986672-2D4D-4EC1-870C-44AED8ADEFB2}">
      <dgm:prSet/>
      <dgm:spPr/>
      <dgm:t>
        <a:bodyPr/>
        <a:lstStyle/>
        <a:p>
          <a:endParaRPr lang="en-US"/>
        </a:p>
      </dgm:t>
    </dgm:pt>
    <dgm:pt modelId="{5807C672-02DC-4FB8-835A-3C3B4ABC23BA}" type="sibTrans" cxnId="{E9986672-2D4D-4EC1-870C-44AED8ADEFB2}">
      <dgm:prSet/>
      <dgm:spPr/>
      <dgm:t>
        <a:bodyPr/>
        <a:lstStyle/>
        <a:p>
          <a:endParaRPr lang="en-US"/>
        </a:p>
      </dgm:t>
    </dgm:pt>
    <dgm:pt modelId="{6D8A3A93-220F-4735-837B-E821CD043F4B}">
      <dgm:prSet custT="1"/>
      <dgm:spPr/>
      <dgm:t>
        <a:bodyPr/>
        <a:lstStyle/>
        <a:p>
          <a:r>
            <a:rPr lang="en-US" sz="2000" b="1" dirty="0"/>
            <a:t>Install and config</a:t>
          </a:r>
          <a:endParaRPr lang="en-US" sz="2000" dirty="0"/>
        </a:p>
      </dgm:t>
    </dgm:pt>
    <dgm:pt modelId="{626F1CB4-5ED8-4C46-8915-B11E1BAF37E1}" type="parTrans" cxnId="{14DCC6A1-43B5-4CF1-88EB-B523F1153774}">
      <dgm:prSet/>
      <dgm:spPr/>
      <dgm:t>
        <a:bodyPr/>
        <a:lstStyle/>
        <a:p>
          <a:endParaRPr lang="en-US"/>
        </a:p>
      </dgm:t>
    </dgm:pt>
    <dgm:pt modelId="{8E18B7F7-BDAE-4533-8CA9-9976F02063E7}" type="sibTrans" cxnId="{14DCC6A1-43B5-4CF1-88EB-B523F1153774}">
      <dgm:prSet/>
      <dgm:spPr/>
      <dgm:t>
        <a:bodyPr/>
        <a:lstStyle/>
        <a:p>
          <a:endParaRPr lang="en-US"/>
        </a:p>
      </dgm:t>
    </dgm:pt>
    <dgm:pt modelId="{6065E2A1-10E6-4CE4-9EDA-53D70A3747AC}">
      <dgm:prSet custT="1"/>
      <dgm:spPr/>
      <dgm:t>
        <a:bodyPr/>
        <a:lstStyle/>
        <a:p>
          <a:r>
            <a:rPr lang="en-US" sz="2000" b="1" dirty="0"/>
            <a:t>Class Diagram</a:t>
          </a:r>
          <a:endParaRPr lang="en-US" sz="2000" dirty="0"/>
        </a:p>
      </dgm:t>
    </dgm:pt>
    <dgm:pt modelId="{F2F7459A-2CC0-415A-BB89-60FB08749D99}" type="parTrans" cxnId="{9489B1C6-4618-4BDF-B15E-3CEDBD93D4EB}">
      <dgm:prSet/>
      <dgm:spPr/>
      <dgm:t>
        <a:bodyPr/>
        <a:lstStyle/>
        <a:p>
          <a:endParaRPr lang="en-US"/>
        </a:p>
      </dgm:t>
    </dgm:pt>
    <dgm:pt modelId="{2F4477A7-DCA1-46AF-828D-09E6D072B5DF}" type="sibTrans" cxnId="{9489B1C6-4618-4BDF-B15E-3CEDBD93D4EB}">
      <dgm:prSet/>
      <dgm:spPr/>
      <dgm:t>
        <a:bodyPr/>
        <a:lstStyle/>
        <a:p>
          <a:endParaRPr lang="en-US"/>
        </a:p>
      </dgm:t>
    </dgm:pt>
    <dgm:pt modelId="{1B14306D-CF79-4E6A-9331-A1220233339D}">
      <dgm:prSet custT="1"/>
      <dgm:spPr/>
      <dgm:t>
        <a:bodyPr/>
        <a:lstStyle/>
        <a:p>
          <a:r>
            <a:rPr lang="en-US" sz="2000" b="1" dirty="0"/>
            <a:t>ERD</a:t>
          </a:r>
          <a:endParaRPr lang="en-US" sz="2000" dirty="0"/>
        </a:p>
      </dgm:t>
    </dgm:pt>
    <dgm:pt modelId="{27BBD81A-9B44-4D6E-A9CD-FFBD7407E586}" type="parTrans" cxnId="{21A2D5D0-DD6F-40D4-A28F-99ED41689E3E}">
      <dgm:prSet/>
      <dgm:spPr/>
      <dgm:t>
        <a:bodyPr/>
        <a:lstStyle/>
        <a:p>
          <a:endParaRPr lang="en-US"/>
        </a:p>
      </dgm:t>
    </dgm:pt>
    <dgm:pt modelId="{7C38779F-2412-486F-BD98-D1DBC6E47C9D}" type="sibTrans" cxnId="{21A2D5D0-DD6F-40D4-A28F-99ED41689E3E}">
      <dgm:prSet/>
      <dgm:spPr/>
      <dgm:t>
        <a:bodyPr/>
        <a:lstStyle/>
        <a:p>
          <a:endParaRPr lang="en-US"/>
        </a:p>
      </dgm:t>
    </dgm:pt>
    <dgm:pt modelId="{49AB7CE6-461E-46BE-8876-B4A981AB6AFF}">
      <dgm:prSet custT="1"/>
      <dgm:spPr/>
      <dgm:t>
        <a:bodyPr/>
        <a:lstStyle/>
        <a:p>
          <a:r>
            <a:rPr lang="en-US" sz="2000" b="1" dirty="0"/>
            <a:t>Security JWT</a:t>
          </a:r>
          <a:endParaRPr lang="en-US" sz="2000" dirty="0"/>
        </a:p>
      </dgm:t>
    </dgm:pt>
    <dgm:pt modelId="{65A7CB4A-5E09-42BD-B387-A65F22E42D67}" type="parTrans" cxnId="{9FC935BD-AD5D-4B4A-AE4F-690B3CDA888F}">
      <dgm:prSet/>
      <dgm:spPr/>
      <dgm:t>
        <a:bodyPr/>
        <a:lstStyle/>
        <a:p>
          <a:endParaRPr lang="en-US"/>
        </a:p>
      </dgm:t>
    </dgm:pt>
    <dgm:pt modelId="{21CDE396-3777-4258-9898-AB0F906305DA}" type="sibTrans" cxnId="{9FC935BD-AD5D-4B4A-AE4F-690B3CDA888F}">
      <dgm:prSet/>
      <dgm:spPr/>
      <dgm:t>
        <a:bodyPr/>
        <a:lstStyle/>
        <a:p>
          <a:endParaRPr lang="en-US"/>
        </a:p>
      </dgm:t>
    </dgm:pt>
    <dgm:pt modelId="{DC84674C-8265-4389-9A50-D6AED56F1CCC}">
      <dgm:prSet custT="1"/>
      <dgm:spPr/>
      <dgm:t>
        <a:bodyPr/>
        <a:lstStyle/>
        <a:p>
          <a:r>
            <a:rPr lang="en-US" sz="2000" b="1" dirty="0"/>
            <a:t>implemented features</a:t>
          </a:r>
          <a:endParaRPr lang="en-US" sz="2000" dirty="0"/>
        </a:p>
      </dgm:t>
    </dgm:pt>
    <dgm:pt modelId="{6EEB81C0-0093-43AC-A9F6-3C09629FC990}" type="parTrans" cxnId="{348B417C-9895-40FD-A338-8494D34CFAD8}">
      <dgm:prSet/>
      <dgm:spPr/>
      <dgm:t>
        <a:bodyPr/>
        <a:lstStyle/>
        <a:p>
          <a:endParaRPr lang="en-US"/>
        </a:p>
      </dgm:t>
    </dgm:pt>
    <dgm:pt modelId="{95A8298A-04A7-4465-A60D-3F62C1A006B2}" type="sibTrans" cxnId="{348B417C-9895-40FD-A338-8494D34CFAD8}">
      <dgm:prSet/>
      <dgm:spPr/>
      <dgm:t>
        <a:bodyPr/>
        <a:lstStyle/>
        <a:p>
          <a:endParaRPr lang="en-US"/>
        </a:p>
      </dgm:t>
    </dgm:pt>
    <dgm:pt modelId="{E3609394-8645-468D-84C2-C02BBD2A37E1}">
      <dgm:prSet custT="1"/>
      <dgm:spPr/>
      <dgm:t>
        <a:bodyPr/>
        <a:lstStyle/>
        <a:p>
          <a:r>
            <a:rPr lang="en-US" sz="2000" b="1" dirty="0"/>
            <a:t>Microservice and other optional</a:t>
          </a:r>
          <a:endParaRPr lang="en-US" sz="2000" dirty="0"/>
        </a:p>
      </dgm:t>
    </dgm:pt>
    <dgm:pt modelId="{40B253F8-D698-4AE7-BE59-4EC1F5E527AC}" type="parTrans" cxnId="{C0221C4D-C737-4049-8366-93F293468942}">
      <dgm:prSet/>
      <dgm:spPr/>
      <dgm:t>
        <a:bodyPr/>
        <a:lstStyle/>
        <a:p>
          <a:endParaRPr lang="en-US"/>
        </a:p>
      </dgm:t>
    </dgm:pt>
    <dgm:pt modelId="{44A264C7-B09E-4483-B193-F544D8125DA5}" type="sibTrans" cxnId="{C0221C4D-C737-4049-8366-93F293468942}">
      <dgm:prSet/>
      <dgm:spPr/>
      <dgm:t>
        <a:bodyPr/>
        <a:lstStyle/>
        <a:p>
          <a:endParaRPr lang="en-US"/>
        </a:p>
      </dgm:t>
    </dgm:pt>
    <dgm:pt modelId="{A6C99D64-FE83-48FC-A1EC-7C4150E8DBCB}" type="pres">
      <dgm:prSet presAssocID="{E161BE78-7747-41E9-8CD8-5663B7C8D8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6C871-3F27-4C0F-BCB8-660E40929AC6}" type="pres">
      <dgm:prSet presAssocID="{E7CAD6D6-B2F5-4739-996A-2B80DB91AF3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A9E34-977B-4827-B10D-F7C516E27F1E}" type="pres">
      <dgm:prSet presAssocID="{5807C672-02DC-4FB8-835A-3C3B4ABC23BA}" presName="spacer" presStyleCnt="0"/>
      <dgm:spPr/>
    </dgm:pt>
    <dgm:pt modelId="{DF62A5B4-1A1D-43F7-A066-35F891EFFD2A}" type="pres">
      <dgm:prSet presAssocID="{6D8A3A93-220F-4735-837B-E821CD043F4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FEFD3-70F0-40B0-A7DC-08504A7F24EF}" type="pres">
      <dgm:prSet presAssocID="{8E18B7F7-BDAE-4533-8CA9-9976F02063E7}" presName="spacer" presStyleCnt="0"/>
      <dgm:spPr/>
    </dgm:pt>
    <dgm:pt modelId="{F7B49989-4DF8-422A-9962-B390C30634D5}" type="pres">
      <dgm:prSet presAssocID="{6065E2A1-10E6-4CE4-9EDA-53D70A3747A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16826-47A0-4DF1-B306-F8103CCC3AF7}" type="pres">
      <dgm:prSet presAssocID="{2F4477A7-DCA1-46AF-828D-09E6D072B5DF}" presName="spacer" presStyleCnt="0"/>
      <dgm:spPr/>
    </dgm:pt>
    <dgm:pt modelId="{C6CBEB36-9ED7-4B4D-A275-980A02A0C7DD}" type="pres">
      <dgm:prSet presAssocID="{1B14306D-CF79-4E6A-9331-A1220233339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40FB7-B9DF-4CCE-A16E-54F6C115BBA9}" type="pres">
      <dgm:prSet presAssocID="{7C38779F-2412-486F-BD98-D1DBC6E47C9D}" presName="spacer" presStyleCnt="0"/>
      <dgm:spPr/>
    </dgm:pt>
    <dgm:pt modelId="{27C36F92-02AD-4C2A-A1FA-E9D65FFC187E}" type="pres">
      <dgm:prSet presAssocID="{49AB7CE6-461E-46BE-8876-B4A981AB6AF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164D6-5CED-4E4E-B459-D80F46DD4A49}" type="pres">
      <dgm:prSet presAssocID="{21CDE396-3777-4258-9898-AB0F906305DA}" presName="spacer" presStyleCnt="0"/>
      <dgm:spPr/>
    </dgm:pt>
    <dgm:pt modelId="{B3371517-4C87-40C2-9C1B-E0B0725EF896}" type="pres">
      <dgm:prSet presAssocID="{DC84674C-8265-4389-9A50-D6AED56F1CC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829A4-7583-4C8F-B724-D9359FC29DA0}" type="pres">
      <dgm:prSet presAssocID="{95A8298A-04A7-4465-A60D-3F62C1A006B2}" presName="spacer" presStyleCnt="0"/>
      <dgm:spPr/>
    </dgm:pt>
    <dgm:pt modelId="{5050BCD7-8540-4628-A1A0-294F740681A3}" type="pres">
      <dgm:prSet presAssocID="{E3609394-8645-468D-84C2-C02BBD2A37E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C935BD-AD5D-4B4A-AE4F-690B3CDA888F}" srcId="{E161BE78-7747-41E9-8CD8-5663B7C8D805}" destId="{49AB7CE6-461E-46BE-8876-B4A981AB6AFF}" srcOrd="4" destOrd="0" parTransId="{65A7CB4A-5E09-42BD-B387-A65F22E42D67}" sibTransId="{21CDE396-3777-4258-9898-AB0F906305DA}"/>
    <dgm:cxn modelId="{F9BDEB76-465F-4149-8E7D-EC041812A7B3}" type="presOf" srcId="{E161BE78-7747-41E9-8CD8-5663B7C8D805}" destId="{A6C99D64-FE83-48FC-A1EC-7C4150E8DBCB}" srcOrd="0" destOrd="0" presId="urn:microsoft.com/office/officeart/2005/8/layout/vList2"/>
    <dgm:cxn modelId="{348B417C-9895-40FD-A338-8494D34CFAD8}" srcId="{E161BE78-7747-41E9-8CD8-5663B7C8D805}" destId="{DC84674C-8265-4389-9A50-D6AED56F1CCC}" srcOrd="5" destOrd="0" parTransId="{6EEB81C0-0093-43AC-A9F6-3C09629FC990}" sibTransId="{95A8298A-04A7-4465-A60D-3F62C1A006B2}"/>
    <dgm:cxn modelId="{F59DAFB8-F889-4FAD-96A9-881C482FD54F}" type="presOf" srcId="{E3609394-8645-468D-84C2-C02BBD2A37E1}" destId="{5050BCD7-8540-4628-A1A0-294F740681A3}" srcOrd="0" destOrd="0" presId="urn:microsoft.com/office/officeart/2005/8/layout/vList2"/>
    <dgm:cxn modelId="{5DEFF096-57BB-4F14-8C88-93D8552021D0}" type="presOf" srcId="{DC84674C-8265-4389-9A50-D6AED56F1CCC}" destId="{B3371517-4C87-40C2-9C1B-E0B0725EF896}" srcOrd="0" destOrd="0" presId="urn:microsoft.com/office/officeart/2005/8/layout/vList2"/>
    <dgm:cxn modelId="{14DCC6A1-43B5-4CF1-88EB-B523F1153774}" srcId="{E161BE78-7747-41E9-8CD8-5663B7C8D805}" destId="{6D8A3A93-220F-4735-837B-E821CD043F4B}" srcOrd="1" destOrd="0" parTransId="{626F1CB4-5ED8-4C46-8915-B11E1BAF37E1}" sibTransId="{8E18B7F7-BDAE-4533-8CA9-9976F02063E7}"/>
    <dgm:cxn modelId="{3D4D3ADE-D02F-4CB8-8719-156FD76B3907}" type="presOf" srcId="{6065E2A1-10E6-4CE4-9EDA-53D70A3747AC}" destId="{F7B49989-4DF8-422A-9962-B390C30634D5}" srcOrd="0" destOrd="0" presId="urn:microsoft.com/office/officeart/2005/8/layout/vList2"/>
    <dgm:cxn modelId="{8987010C-06A3-4A1B-89FB-56FD865909B7}" type="presOf" srcId="{E7CAD6D6-B2F5-4739-996A-2B80DB91AF30}" destId="{B6D6C871-3F27-4C0F-BCB8-660E40929AC6}" srcOrd="0" destOrd="0" presId="urn:microsoft.com/office/officeart/2005/8/layout/vList2"/>
    <dgm:cxn modelId="{9F2A907C-632E-4E3B-BCB6-1F3220AAEE16}" type="presOf" srcId="{49AB7CE6-461E-46BE-8876-B4A981AB6AFF}" destId="{27C36F92-02AD-4C2A-A1FA-E9D65FFC187E}" srcOrd="0" destOrd="0" presId="urn:microsoft.com/office/officeart/2005/8/layout/vList2"/>
    <dgm:cxn modelId="{9489B1C6-4618-4BDF-B15E-3CEDBD93D4EB}" srcId="{E161BE78-7747-41E9-8CD8-5663B7C8D805}" destId="{6065E2A1-10E6-4CE4-9EDA-53D70A3747AC}" srcOrd="2" destOrd="0" parTransId="{F2F7459A-2CC0-415A-BB89-60FB08749D99}" sibTransId="{2F4477A7-DCA1-46AF-828D-09E6D072B5DF}"/>
    <dgm:cxn modelId="{0C712DE9-6B35-4CED-8E4E-1A2621C8BF7D}" type="presOf" srcId="{1B14306D-CF79-4E6A-9331-A1220233339D}" destId="{C6CBEB36-9ED7-4B4D-A275-980A02A0C7DD}" srcOrd="0" destOrd="0" presId="urn:microsoft.com/office/officeart/2005/8/layout/vList2"/>
    <dgm:cxn modelId="{E9986672-2D4D-4EC1-870C-44AED8ADEFB2}" srcId="{E161BE78-7747-41E9-8CD8-5663B7C8D805}" destId="{E7CAD6D6-B2F5-4739-996A-2B80DB91AF30}" srcOrd="0" destOrd="0" parTransId="{9B80F5A4-F8DE-4C5F-B41F-003E022DCA30}" sibTransId="{5807C672-02DC-4FB8-835A-3C3B4ABC23BA}"/>
    <dgm:cxn modelId="{1A2D0167-2CA3-426F-BF5B-3953A26E7C3D}" type="presOf" srcId="{6D8A3A93-220F-4735-837B-E821CD043F4B}" destId="{DF62A5B4-1A1D-43F7-A066-35F891EFFD2A}" srcOrd="0" destOrd="0" presId="urn:microsoft.com/office/officeart/2005/8/layout/vList2"/>
    <dgm:cxn modelId="{21A2D5D0-DD6F-40D4-A28F-99ED41689E3E}" srcId="{E161BE78-7747-41E9-8CD8-5663B7C8D805}" destId="{1B14306D-CF79-4E6A-9331-A1220233339D}" srcOrd="3" destOrd="0" parTransId="{27BBD81A-9B44-4D6E-A9CD-FFBD7407E586}" sibTransId="{7C38779F-2412-486F-BD98-D1DBC6E47C9D}"/>
    <dgm:cxn modelId="{C0221C4D-C737-4049-8366-93F293468942}" srcId="{E161BE78-7747-41E9-8CD8-5663B7C8D805}" destId="{E3609394-8645-468D-84C2-C02BBD2A37E1}" srcOrd="6" destOrd="0" parTransId="{40B253F8-D698-4AE7-BE59-4EC1F5E527AC}" sibTransId="{44A264C7-B09E-4483-B193-F544D8125DA5}"/>
    <dgm:cxn modelId="{0776419D-94C8-4136-B457-06F30683B7AD}" type="presParOf" srcId="{A6C99D64-FE83-48FC-A1EC-7C4150E8DBCB}" destId="{B6D6C871-3F27-4C0F-BCB8-660E40929AC6}" srcOrd="0" destOrd="0" presId="urn:microsoft.com/office/officeart/2005/8/layout/vList2"/>
    <dgm:cxn modelId="{F043F0E5-E908-4FB6-98FF-D99F6E3E4B18}" type="presParOf" srcId="{A6C99D64-FE83-48FC-A1EC-7C4150E8DBCB}" destId="{709A9E34-977B-4827-B10D-F7C516E27F1E}" srcOrd="1" destOrd="0" presId="urn:microsoft.com/office/officeart/2005/8/layout/vList2"/>
    <dgm:cxn modelId="{3D306DFC-2EE5-441D-9964-105F299A1A60}" type="presParOf" srcId="{A6C99D64-FE83-48FC-A1EC-7C4150E8DBCB}" destId="{DF62A5B4-1A1D-43F7-A066-35F891EFFD2A}" srcOrd="2" destOrd="0" presId="urn:microsoft.com/office/officeart/2005/8/layout/vList2"/>
    <dgm:cxn modelId="{B6810BD0-EC68-4B3E-A8E2-B4B20749FD3A}" type="presParOf" srcId="{A6C99D64-FE83-48FC-A1EC-7C4150E8DBCB}" destId="{F9AFEFD3-70F0-40B0-A7DC-08504A7F24EF}" srcOrd="3" destOrd="0" presId="urn:microsoft.com/office/officeart/2005/8/layout/vList2"/>
    <dgm:cxn modelId="{63BF8D46-38D5-4AC7-AE32-D9A7BF754365}" type="presParOf" srcId="{A6C99D64-FE83-48FC-A1EC-7C4150E8DBCB}" destId="{F7B49989-4DF8-422A-9962-B390C30634D5}" srcOrd="4" destOrd="0" presId="urn:microsoft.com/office/officeart/2005/8/layout/vList2"/>
    <dgm:cxn modelId="{81F615BD-AEE7-400A-9EAA-BE8AA75F111F}" type="presParOf" srcId="{A6C99D64-FE83-48FC-A1EC-7C4150E8DBCB}" destId="{C9E16826-47A0-4DF1-B306-F8103CCC3AF7}" srcOrd="5" destOrd="0" presId="urn:microsoft.com/office/officeart/2005/8/layout/vList2"/>
    <dgm:cxn modelId="{FFA19BAC-B12B-4227-972F-3D405F5EE351}" type="presParOf" srcId="{A6C99D64-FE83-48FC-A1EC-7C4150E8DBCB}" destId="{C6CBEB36-9ED7-4B4D-A275-980A02A0C7DD}" srcOrd="6" destOrd="0" presId="urn:microsoft.com/office/officeart/2005/8/layout/vList2"/>
    <dgm:cxn modelId="{79E8D926-73C0-4B85-AF70-7F39093D5432}" type="presParOf" srcId="{A6C99D64-FE83-48FC-A1EC-7C4150E8DBCB}" destId="{5E340FB7-B9DF-4CCE-A16E-54F6C115BBA9}" srcOrd="7" destOrd="0" presId="urn:microsoft.com/office/officeart/2005/8/layout/vList2"/>
    <dgm:cxn modelId="{ADED4703-5654-406A-93C8-04B83CB7DB22}" type="presParOf" srcId="{A6C99D64-FE83-48FC-A1EC-7C4150E8DBCB}" destId="{27C36F92-02AD-4C2A-A1FA-E9D65FFC187E}" srcOrd="8" destOrd="0" presId="urn:microsoft.com/office/officeart/2005/8/layout/vList2"/>
    <dgm:cxn modelId="{E59C66E3-2225-4252-9545-8BCF3100001B}" type="presParOf" srcId="{A6C99D64-FE83-48FC-A1EC-7C4150E8DBCB}" destId="{7B2164D6-5CED-4E4E-B459-D80F46DD4A49}" srcOrd="9" destOrd="0" presId="urn:microsoft.com/office/officeart/2005/8/layout/vList2"/>
    <dgm:cxn modelId="{0C91867A-1D18-4571-9D39-37882AC4F22D}" type="presParOf" srcId="{A6C99D64-FE83-48FC-A1EC-7C4150E8DBCB}" destId="{B3371517-4C87-40C2-9C1B-E0B0725EF896}" srcOrd="10" destOrd="0" presId="urn:microsoft.com/office/officeart/2005/8/layout/vList2"/>
    <dgm:cxn modelId="{D8DC88B3-1743-4E23-99B9-069065ED0FE4}" type="presParOf" srcId="{A6C99D64-FE83-48FC-A1EC-7C4150E8DBCB}" destId="{E21829A4-7583-4C8F-B724-D9359FC29DA0}" srcOrd="11" destOrd="0" presId="urn:microsoft.com/office/officeart/2005/8/layout/vList2"/>
    <dgm:cxn modelId="{AF8988E9-9F47-4148-8FB8-2BA86D444D89}" type="presParOf" srcId="{A6C99D64-FE83-48FC-A1EC-7C4150E8DBCB}" destId="{5050BCD7-8540-4628-A1A0-294F740681A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6C871-3F27-4C0F-BCB8-660E40929AC6}">
      <dsp:nvSpPr>
        <dsp:cNvPr id="0" name=""/>
        <dsp:cNvSpPr/>
      </dsp:nvSpPr>
      <dsp:spPr>
        <a:xfrm>
          <a:off x="0" y="39145"/>
          <a:ext cx="4346846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Introduction</a:t>
          </a:r>
          <a:endParaRPr lang="en-US" sz="2000" kern="1200" dirty="0"/>
        </a:p>
      </dsp:txBody>
      <dsp:txXfrm>
        <a:off x="25587" y="64732"/>
        <a:ext cx="4295672" cy="472986"/>
      </dsp:txXfrm>
    </dsp:sp>
    <dsp:sp modelId="{DF62A5B4-1A1D-43F7-A066-35F891EFFD2A}">
      <dsp:nvSpPr>
        <dsp:cNvPr id="0" name=""/>
        <dsp:cNvSpPr/>
      </dsp:nvSpPr>
      <dsp:spPr>
        <a:xfrm>
          <a:off x="0" y="643946"/>
          <a:ext cx="4346846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Install and config</a:t>
          </a:r>
          <a:endParaRPr lang="en-US" sz="2000" kern="1200" dirty="0"/>
        </a:p>
      </dsp:txBody>
      <dsp:txXfrm>
        <a:off x="25587" y="669533"/>
        <a:ext cx="4295672" cy="472986"/>
      </dsp:txXfrm>
    </dsp:sp>
    <dsp:sp modelId="{F7B49989-4DF8-422A-9962-B390C30634D5}">
      <dsp:nvSpPr>
        <dsp:cNvPr id="0" name=""/>
        <dsp:cNvSpPr/>
      </dsp:nvSpPr>
      <dsp:spPr>
        <a:xfrm>
          <a:off x="0" y="1248746"/>
          <a:ext cx="4346846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Class Diagram</a:t>
          </a:r>
          <a:endParaRPr lang="en-US" sz="2000" kern="1200" dirty="0"/>
        </a:p>
      </dsp:txBody>
      <dsp:txXfrm>
        <a:off x="25587" y="1274333"/>
        <a:ext cx="4295672" cy="472986"/>
      </dsp:txXfrm>
    </dsp:sp>
    <dsp:sp modelId="{C6CBEB36-9ED7-4B4D-A275-980A02A0C7DD}">
      <dsp:nvSpPr>
        <dsp:cNvPr id="0" name=""/>
        <dsp:cNvSpPr/>
      </dsp:nvSpPr>
      <dsp:spPr>
        <a:xfrm>
          <a:off x="0" y="1853546"/>
          <a:ext cx="4346846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ERD</a:t>
          </a:r>
          <a:endParaRPr lang="en-US" sz="2000" kern="1200" dirty="0"/>
        </a:p>
      </dsp:txBody>
      <dsp:txXfrm>
        <a:off x="25587" y="1879133"/>
        <a:ext cx="4295672" cy="472986"/>
      </dsp:txXfrm>
    </dsp:sp>
    <dsp:sp modelId="{27C36F92-02AD-4C2A-A1FA-E9D65FFC187E}">
      <dsp:nvSpPr>
        <dsp:cNvPr id="0" name=""/>
        <dsp:cNvSpPr/>
      </dsp:nvSpPr>
      <dsp:spPr>
        <a:xfrm>
          <a:off x="0" y="2458346"/>
          <a:ext cx="4346846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Security JWT</a:t>
          </a:r>
          <a:endParaRPr lang="en-US" sz="2000" kern="1200" dirty="0"/>
        </a:p>
      </dsp:txBody>
      <dsp:txXfrm>
        <a:off x="25587" y="2483933"/>
        <a:ext cx="4295672" cy="472986"/>
      </dsp:txXfrm>
    </dsp:sp>
    <dsp:sp modelId="{B3371517-4C87-40C2-9C1B-E0B0725EF896}">
      <dsp:nvSpPr>
        <dsp:cNvPr id="0" name=""/>
        <dsp:cNvSpPr/>
      </dsp:nvSpPr>
      <dsp:spPr>
        <a:xfrm>
          <a:off x="0" y="3063145"/>
          <a:ext cx="4346846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implemented features</a:t>
          </a:r>
          <a:endParaRPr lang="en-US" sz="2000" kern="1200" dirty="0"/>
        </a:p>
      </dsp:txBody>
      <dsp:txXfrm>
        <a:off x="25587" y="3088732"/>
        <a:ext cx="4295672" cy="472986"/>
      </dsp:txXfrm>
    </dsp:sp>
    <dsp:sp modelId="{5050BCD7-8540-4628-A1A0-294F740681A3}">
      <dsp:nvSpPr>
        <dsp:cNvPr id="0" name=""/>
        <dsp:cNvSpPr/>
      </dsp:nvSpPr>
      <dsp:spPr>
        <a:xfrm>
          <a:off x="0" y="3667946"/>
          <a:ext cx="4346846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Microservice and other optional</a:t>
          </a:r>
          <a:endParaRPr lang="en-US" sz="2000" kern="1200" dirty="0"/>
        </a:p>
      </dsp:txBody>
      <dsp:txXfrm>
        <a:off x="25587" y="3693533"/>
        <a:ext cx="4295672" cy="4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8601C2-CEEC-4EC3-8B3E-D691F8FBF2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D1501B7-AC17-4D29-9279-628452504D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3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02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300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17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014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81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38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426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890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37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03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027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480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9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711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428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716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928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/>
              <a:t>We don’t want not user in this system to login. Because they need an account to login. So we use an</a:t>
            </a:r>
            <a:r>
              <a:rPr lang="en-US" kern="0" baseline="0"/>
              <a:t> anothers system  uses services from this system just provide a  code ( he is a guest)  and view information of a reservation.</a:t>
            </a:r>
            <a:endParaRPr lang="en-US" ker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272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/>
              <a:t>We don’t want not user in this system to login. Because they need an account to login. So we use an</a:t>
            </a:r>
            <a:r>
              <a:rPr lang="en-US" kern="0" baseline="0"/>
              <a:t> anothers system  uses services from this system just provide a  code ( he is a guest)  and view information of a reservation.</a:t>
            </a:r>
            <a:endParaRPr lang="en-US" ker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000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32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26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949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9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37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77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72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307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01B7-AC17-4D29-9279-628452504D0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1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8" name="Rectangle 6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46975" y="901521"/>
            <a:ext cx="7925538" cy="4627743"/>
          </a:xfrm>
        </p:spPr>
        <p:txBody>
          <a:bodyPr/>
          <a:lstStyle>
            <a:lvl1pPr marL="0" indent="0" algn="ctr">
              <a:buFontTx/>
              <a:buNone/>
              <a:defRPr sz="4800" smtClean="0"/>
            </a:lvl1pPr>
          </a:lstStyle>
          <a:p>
            <a:pPr lvl="0"/>
            <a:r>
              <a:rPr lang="en-US" altLang="en-US" noProof="0" dirty="0"/>
              <a:t>Forecasting  Time  </a:t>
            </a:r>
            <a:r>
              <a:rPr lang="en-US" altLang="en-US" noProof="0" dirty="0" err="1"/>
              <a:t>Serie</a:t>
            </a:r>
            <a:endParaRPr lang="en-US" altLang="en-US" noProof="0" dirty="0"/>
          </a:p>
        </p:txBody>
      </p:sp>
      <p:sp>
        <p:nvSpPr>
          <p:cNvPr id="48189" name="Rectangle 6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42913" y="6135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4D3CD6-77B0-43ED-BAC1-1B99987F4CA4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8190" name="Rectangle 6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9913" y="61356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8191" name="Rectangle 6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8913" y="6135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FB5CB9-F758-4D0C-84E2-3BA74B573D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CE81D-A8A9-4CC5-BEB6-33ADB2892F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51954-26F6-49F8-8818-C89A2B5877C7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0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68AA3-9BE8-4F8E-BC8A-F22B5FE925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31294-C379-4E7F-B592-7F6434447211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8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7488"/>
            <a:ext cx="2057400" cy="563721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7488"/>
            <a:ext cx="6019800" cy="56372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6A64A-1DBF-48FB-B4D8-B6C7F3E192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55099-3A6F-472F-BD56-C202B3552602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79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217488"/>
            <a:ext cx="7681912" cy="941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8738"/>
            <a:ext cx="8229600" cy="4525962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982EF-2150-44FB-A539-BC3E6F41B0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4A9A3-294A-4CE8-B11B-741CC5A39307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3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8" name="Rectangle 6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46975" y="721218"/>
            <a:ext cx="7925538" cy="5196982"/>
          </a:xfrm>
        </p:spPr>
        <p:txBody>
          <a:bodyPr/>
          <a:lstStyle>
            <a:lvl1pPr marL="0" indent="0" algn="ctr">
              <a:buFontTx/>
              <a:buNone/>
              <a:defRPr sz="4800" smtClean="0"/>
            </a:lvl1pPr>
          </a:lstStyle>
          <a:p>
            <a:pPr lvl="0"/>
            <a:r>
              <a:rPr lang="en-US" altLang="en-US" noProof="0" dirty="0" err="1"/>
              <a:t>crm.SaForecasting</a:t>
            </a:r>
            <a:r>
              <a:rPr lang="en-US" altLang="en-US" noProof="0" dirty="0"/>
              <a:t>  Time  </a:t>
            </a:r>
            <a:r>
              <a:rPr lang="en-US" altLang="en-US" noProof="0" dirty="0" err="1"/>
              <a:t>Serie</a:t>
            </a:r>
            <a:endParaRPr lang="en-US" altLang="en-US" noProof="0" dirty="0"/>
          </a:p>
        </p:txBody>
      </p:sp>
      <p:sp>
        <p:nvSpPr>
          <p:cNvPr id="48189" name="Rectangle 6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42913" y="6135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D8CF41-570D-4EA6-88AA-38A3107C1D58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8190" name="Rectangle 6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9913" y="61356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8191" name="Rectangle 6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8913" y="6135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FB5CB9-F758-4D0C-84E2-3BA74B573D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8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96D8C-0F09-47C6-9A32-22648D83E9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D38DA-3BA7-47C1-8FE7-DA13FA531703}" type="datetime1">
              <a:rPr lang="en-US" altLang="en-US" smtClean="0"/>
              <a:t>6/18/2020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1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135FF-4529-4991-8AEC-F11686583F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5745E-5846-4E6E-A839-48DDDEF5AB5A}" type="datetime1">
              <a:rPr lang="en-US" altLang="en-US" smtClean="0"/>
              <a:t>6/18/2020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26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3C0A0-CA96-4C91-B440-85032C8AE1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90321-DFA9-4736-8942-B9CA0BCE1AE1}" type="datetime1">
              <a:rPr lang="en-US" altLang="en-US" smtClean="0"/>
              <a:t>6/18/2020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90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B7E71-73C8-4A75-9422-4E35F44C82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A8759-9966-4E88-B80C-51330C5E2BE5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3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70EA7-506F-49D2-AB42-9AAB346D74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31FBB-8542-40A1-B038-9BB7F1080ACD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98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A7E34-28B3-48E6-8AAB-2B23D8AFF44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4E52D-2A17-402B-8A3A-BEE3E9DFD825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29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510ED-9D34-4D5E-98E9-B0043EDF4D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C7FE9-C28F-467F-A6DC-28AA227D38A8}" type="datetime1">
              <a:rPr lang="en-US" altLang="en-US" smtClean="0"/>
              <a:t>6/18/2020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6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Group 64"/>
          <p:cNvGrpSpPr>
            <a:grpSpLocks/>
          </p:cNvGrpSpPr>
          <p:nvPr/>
        </p:nvGrpSpPr>
        <p:grpSpPr bwMode="auto">
          <a:xfrm>
            <a:off x="-625475" y="-92075"/>
            <a:ext cx="10015538" cy="7299325"/>
            <a:chOff x="-400" y="-94"/>
            <a:chExt cx="6309" cy="4598"/>
          </a:xfrm>
        </p:grpSpPr>
        <p:sp>
          <p:nvSpPr>
            <p:cNvPr id="4161" name="AutoShape 65"/>
            <p:cNvSpPr>
              <a:spLocks noChangeArrowheads="1"/>
            </p:cNvSpPr>
            <p:nvPr userDrawn="1"/>
          </p:nvSpPr>
          <p:spPr bwMode="auto">
            <a:xfrm>
              <a:off x="152" y="640"/>
              <a:ext cx="5426" cy="3531"/>
            </a:xfrm>
            <a:prstGeom prst="roundRect">
              <a:avLst>
                <a:gd name="adj" fmla="val 3801"/>
              </a:avLst>
            </a:prstGeom>
            <a:solidFill>
              <a:schemeClr val="accent1">
                <a:alpha val="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AutoShape 66"/>
            <p:cNvSpPr>
              <a:spLocks noChangeArrowheads="1"/>
            </p:cNvSpPr>
            <p:nvPr userDrawn="1"/>
          </p:nvSpPr>
          <p:spPr bwMode="auto">
            <a:xfrm>
              <a:off x="825" y="2906"/>
              <a:ext cx="1550" cy="1568"/>
            </a:xfrm>
            <a:prstGeom prst="roundRect">
              <a:avLst>
                <a:gd name="adj" fmla="val 9236"/>
              </a:avLst>
            </a:prstGeom>
            <a:solidFill>
              <a:schemeClr val="accent2">
                <a:alpha val="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AutoShape 67"/>
            <p:cNvSpPr>
              <a:spLocks noChangeArrowheads="1"/>
            </p:cNvSpPr>
            <p:nvPr userDrawn="1"/>
          </p:nvSpPr>
          <p:spPr bwMode="auto">
            <a:xfrm>
              <a:off x="203" y="-94"/>
              <a:ext cx="5323" cy="262"/>
            </a:xfrm>
            <a:prstGeom prst="roundRect">
              <a:avLst>
                <a:gd name="adj" fmla="val 2519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AutoShape 68"/>
            <p:cNvSpPr>
              <a:spLocks noChangeArrowheads="1"/>
            </p:cNvSpPr>
            <p:nvPr userDrawn="1"/>
          </p:nvSpPr>
          <p:spPr bwMode="auto">
            <a:xfrm>
              <a:off x="3651" y="266"/>
              <a:ext cx="1109" cy="111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AutoShape 69"/>
            <p:cNvSpPr>
              <a:spLocks noChangeArrowheads="1"/>
            </p:cNvSpPr>
            <p:nvPr userDrawn="1"/>
          </p:nvSpPr>
          <p:spPr bwMode="auto">
            <a:xfrm>
              <a:off x="4906" y="266"/>
              <a:ext cx="1003" cy="1121"/>
            </a:xfrm>
            <a:prstGeom prst="roundRect">
              <a:avLst>
                <a:gd name="adj" fmla="val 20736"/>
              </a:avLst>
            </a:prstGeom>
            <a:solidFill>
              <a:schemeClr val="accent1">
                <a:alpha val="1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AutoShape 70"/>
            <p:cNvSpPr>
              <a:spLocks noChangeArrowheads="1"/>
            </p:cNvSpPr>
            <p:nvPr userDrawn="1"/>
          </p:nvSpPr>
          <p:spPr bwMode="auto">
            <a:xfrm>
              <a:off x="-400" y="2906"/>
              <a:ext cx="1058" cy="1598"/>
            </a:xfrm>
            <a:prstGeom prst="roundRect">
              <a:avLst>
                <a:gd name="adj" fmla="val 12949"/>
              </a:avLst>
            </a:prstGeom>
            <a:solidFill>
              <a:schemeClr val="accent2">
                <a:alpha val="11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7" name="Rectangle 8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38588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178" name="Rectangle 82"/>
          <p:cNvSpPr>
            <a:spLocks noChangeArrowheads="1"/>
          </p:cNvSpPr>
          <p:nvPr/>
        </p:nvSpPr>
        <p:spPr bwMode="gray">
          <a:xfrm>
            <a:off x="3133725" y="630237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z="1400" b="0"/>
          </a:p>
        </p:txBody>
      </p:sp>
      <p:sp>
        <p:nvSpPr>
          <p:cNvPr id="4179" name="Rectangle 83"/>
          <p:cNvSpPr>
            <a:spLocks noChangeArrowheads="1"/>
          </p:cNvSpPr>
          <p:nvPr/>
        </p:nvSpPr>
        <p:spPr bwMode="gray">
          <a:xfrm>
            <a:off x="6562725" y="63023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altLang="en-US" sz="1400" b="0"/>
          </a:p>
        </p:txBody>
      </p:sp>
      <p:sp>
        <p:nvSpPr>
          <p:cNvPr id="4180" name="Rectangle 8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33725" y="6127186"/>
            <a:ext cx="2895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 dirty="0"/>
          </a:p>
        </p:txBody>
      </p:sp>
      <p:sp>
        <p:nvSpPr>
          <p:cNvPr id="4181" name="Rectangle 8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499226" y="5993557"/>
            <a:ext cx="2133600" cy="50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3600" b="1"/>
            </a:lvl1pPr>
          </a:lstStyle>
          <a:p>
            <a:fld id="{C48DE152-D2C0-4061-B370-89EADC3ACBD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183" name="Rectangle 8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2125" y="6127187"/>
            <a:ext cx="2133600" cy="3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11917B9A-11D8-4A76-B12A-197377321AD0}" type="datetime1">
              <a:rPr lang="en-US" altLang="en-US" smtClean="0"/>
              <a:t>6/18/2020</a:t>
            </a:fld>
            <a:endParaRPr lang="en-US" altLang="en-US" dirty="0"/>
          </a:p>
        </p:txBody>
      </p:sp>
      <p:sp>
        <p:nvSpPr>
          <p:cNvPr id="4184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979488" y="219075"/>
            <a:ext cx="7681912" cy="94138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5725" y="-6863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181818"/>
                </a:solidFill>
                <a:latin typeface="ArialMT" charset="0"/>
              </a:rPr>
              <a:t>Maharishi International University</a:t>
            </a:r>
            <a:endParaRPr 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6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4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6" Type="http://schemas.openxmlformats.org/officeDocument/2006/relationships/image" Target="../media/image23.gif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hyperlink" Target="http://localhost:8080/" TargetMode="External"/><Relationship Id="rId4" Type="http://schemas.openxmlformats.org/officeDocument/2006/relationships/hyperlink" Target="https://github.com/VuaYen/EA-Project-Airline-Reservation-Syste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hyperlink" Target="file:///C:\Video\EA\Project\%20https:\github.com\VuaYen\EA-Project-Airline-Reservation-System\master\documents" TargetMode="External"/><Relationship Id="rId4" Type="http://schemas.openxmlformats.org/officeDocument/2006/relationships/hyperlink" Target="https://github.com/VuaYen/EA-Project-Airline-Reservation-Syste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6744" y="3869104"/>
            <a:ext cx="9143999" cy="1339601"/>
          </a:xfrm>
        </p:spPr>
        <p:txBody>
          <a:bodyPr wrap="square"/>
          <a:lstStyle/>
          <a:p>
            <a:r>
              <a:rPr lang="en-US" sz="2400" dirty="0"/>
              <a:t>Airline Reservation System</a:t>
            </a:r>
          </a:p>
          <a:p>
            <a:r>
              <a:rPr lang="en-US" sz="2400" dirty="0"/>
              <a:t>Group - 8 </a:t>
            </a:r>
          </a:p>
          <a:p>
            <a:endParaRPr lang="en-US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FB5CB9-F758-4D0C-84E2-3BA74B573DF8}" type="slidenum">
              <a:rPr lang="en-US" altLang="en-US" sz="2000" smtClean="0"/>
              <a:pPr/>
              <a:t>1</a:t>
            </a:fld>
            <a:endParaRPr lang="en-US" altLang="en-US" sz="2000" dirty="0"/>
          </a:p>
        </p:txBody>
      </p:sp>
      <p:pic>
        <p:nvPicPr>
          <p:cNvPr id="2050" name="Picture 2" descr="Computer Professionals Program at MUM">
            <a:extLst>
              <a:ext uri="{FF2B5EF4-FFF2-40B4-BE49-F238E27FC236}">
                <a16:creationId xmlns:a16="http://schemas.microsoft.com/office/drawing/2014/main" id="{23020575-716E-420D-88FB-227A812AE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5" t="44931"/>
          <a:stretch/>
        </p:blipFill>
        <p:spPr bwMode="auto">
          <a:xfrm>
            <a:off x="6198760" y="63845"/>
            <a:ext cx="2843638" cy="5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-108" t="28809" r="108" b="28248"/>
          <a:stretch/>
        </p:blipFill>
        <p:spPr>
          <a:xfrm>
            <a:off x="2030584" y="1096803"/>
            <a:ext cx="5276320" cy="22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52780" y="6211828"/>
            <a:ext cx="218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Instructor</a:t>
            </a:r>
            <a:r>
              <a:rPr lang="en-US" sz="1400" dirty="0"/>
              <a:t>: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1689071" y="6236083"/>
            <a:ext cx="3732245" cy="85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800" b="1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n-US" sz="1800" b="0" dirty="0"/>
              <a:t>Prof. </a:t>
            </a:r>
            <a:r>
              <a:rPr lang="en-US" sz="1800" b="0" dirty="0" err="1"/>
              <a:t>Payman</a:t>
            </a:r>
            <a:r>
              <a:rPr lang="en-US" sz="1800" b="0" dirty="0"/>
              <a:t> </a:t>
            </a:r>
            <a:r>
              <a:rPr lang="en-US" sz="1800" b="0" dirty="0" err="1"/>
              <a:t>Salek</a:t>
            </a:r>
            <a:endParaRPr lang="en-US" sz="1800" b="0" dirty="0">
              <a:solidFill>
                <a:srgbClr val="181818"/>
              </a:solidFill>
              <a:latin typeface="ArialMT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722" y="256568"/>
            <a:ext cx="4217545" cy="941388"/>
          </a:xfrm>
        </p:spPr>
        <p:txBody>
          <a:bodyPr/>
          <a:lstStyle/>
          <a:p>
            <a:r>
              <a:rPr lang="en-US" altLang="en-US" sz="2800" dirty="0">
                <a:solidFill>
                  <a:srgbClr val="5A5AA6"/>
                </a:solidFill>
              </a:rPr>
              <a:t>	</a:t>
            </a:r>
            <a:r>
              <a:rPr lang="en-US" altLang="en-US" sz="2800" u="sng" dirty="0">
                <a:solidFill>
                  <a:srgbClr val="5A5AA6"/>
                </a:solidFill>
              </a:rPr>
              <a:t>ER Diagram</a:t>
            </a:r>
            <a:endParaRPr lang="en-US" sz="2800" u="sng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10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50CF-4840-4BCF-89BC-E5404587D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16" t="8574" r="18861" b="8416"/>
          <a:stretch/>
        </p:blipFill>
        <p:spPr>
          <a:xfrm>
            <a:off x="2032733" y="1021428"/>
            <a:ext cx="5402384" cy="5478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83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46" y="362793"/>
            <a:ext cx="8366125" cy="941388"/>
          </a:xfrm>
        </p:spPr>
        <p:txBody>
          <a:bodyPr/>
          <a:lstStyle/>
          <a:p>
            <a:r>
              <a:rPr lang="en-US" altLang="en-US" sz="3200">
                <a:solidFill>
                  <a:srgbClr val="5A5AA6"/>
                </a:solidFill>
              </a:rPr>
              <a:t>	</a:t>
            </a:r>
            <a:r>
              <a:rPr lang="en-US" altLang="en-US" sz="3200" smtClean="0">
                <a:solidFill>
                  <a:srgbClr val="5A5AA6"/>
                </a:solidFill>
              </a:rPr>
              <a:t>New Airline Reservation System</a:t>
            </a:r>
            <a:endParaRPr lang="en-US" sz="3200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11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099595" y="1464621"/>
            <a:ext cx="7257327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b="0" kern="0"/>
              <a:t> </a:t>
            </a:r>
            <a:r>
              <a:rPr lang="en-US" sz="2400" b="0" kern="0" smtClean="0"/>
              <a:t>We want to separate to many service</a:t>
            </a:r>
            <a:endParaRPr lang="en-US" sz="2000" b="0" kern="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2400" b="0" kern="0" smtClean="0"/>
              <a:t>Core service with core Entity.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2400" b="0" kern="0" smtClean="0"/>
              <a:t>Services about security (account and Role is on another services.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2400" b="0" kern="0" smtClean="0"/>
              <a:t>Other services</a:t>
            </a:r>
            <a:endParaRPr lang="en-US" sz="2400" b="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5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888" y="163464"/>
            <a:ext cx="7681912" cy="941388"/>
          </a:xfrm>
        </p:spPr>
        <p:txBody>
          <a:bodyPr/>
          <a:lstStyle/>
          <a:p>
            <a:r>
              <a:rPr lang="en-US" altLang="en-US">
                <a:solidFill>
                  <a:srgbClr val="5A5AA6"/>
                </a:solidFill>
              </a:rPr>
              <a:t>	</a:t>
            </a:r>
            <a:r>
              <a:rPr lang="en-US" altLang="en-US" sz="2800" smtClean="0">
                <a:solidFill>
                  <a:srgbClr val="5A5AA6"/>
                </a:solidFill>
              </a:rPr>
              <a:t>Class Diagram Core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12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877078"/>
            <a:ext cx="6851584" cy="59809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1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722" y="256568"/>
            <a:ext cx="4217545" cy="941388"/>
          </a:xfrm>
        </p:spPr>
        <p:txBody>
          <a:bodyPr/>
          <a:lstStyle/>
          <a:p>
            <a:r>
              <a:rPr lang="en-US" altLang="en-US" sz="2800" dirty="0">
                <a:solidFill>
                  <a:srgbClr val="5A5AA6"/>
                </a:solidFill>
              </a:rPr>
              <a:t>	</a:t>
            </a:r>
            <a:r>
              <a:rPr lang="en-US" altLang="en-US" sz="2800" u="sng">
                <a:solidFill>
                  <a:srgbClr val="5A5AA6"/>
                </a:solidFill>
              </a:rPr>
              <a:t>ER </a:t>
            </a:r>
            <a:r>
              <a:rPr lang="en-US" altLang="en-US" sz="2800" u="sng" smtClean="0">
                <a:solidFill>
                  <a:srgbClr val="5A5AA6"/>
                </a:solidFill>
              </a:rPr>
              <a:t>Diagram Core</a:t>
            </a:r>
            <a:endParaRPr lang="en-US" sz="2800" u="sng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13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7" y="1149315"/>
            <a:ext cx="7374099" cy="57086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76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766" y="362793"/>
            <a:ext cx="8366125" cy="941388"/>
          </a:xfrm>
        </p:spPr>
        <p:txBody>
          <a:bodyPr/>
          <a:lstStyle/>
          <a:p>
            <a:r>
              <a:rPr lang="en-US" altLang="en-US" sz="3200">
                <a:solidFill>
                  <a:srgbClr val="5A5AA6"/>
                </a:solidFill>
              </a:rPr>
              <a:t>	</a:t>
            </a:r>
            <a:r>
              <a:rPr lang="en-US" altLang="en-US" sz="3200" smtClean="0">
                <a:solidFill>
                  <a:srgbClr val="5A5AA6"/>
                </a:solidFill>
              </a:rPr>
              <a:t>How this work?</a:t>
            </a:r>
            <a:endParaRPr lang="en-US" sz="3200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14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099595" y="1464621"/>
            <a:ext cx="7257327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b="0" kern="0"/>
              <a:t> </a:t>
            </a:r>
            <a:r>
              <a:rPr lang="en-US" sz="2400" b="0" kern="0" smtClean="0"/>
              <a:t>We built this system with 4 virtual server.</a:t>
            </a:r>
            <a:endParaRPr lang="en-US" sz="2000" b="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71" y="2444620"/>
            <a:ext cx="7784707" cy="31470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2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766" y="362793"/>
            <a:ext cx="8366125" cy="941388"/>
          </a:xfrm>
        </p:spPr>
        <p:txBody>
          <a:bodyPr/>
          <a:lstStyle/>
          <a:p>
            <a:r>
              <a:rPr lang="en-US" altLang="en-US" sz="3200" dirty="0">
                <a:solidFill>
                  <a:srgbClr val="5A5AA6"/>
                </a:solidFill>
              </a:rPr>
              <a:t>	Security in system</a:t>
            </a:r>
            <a:endParaRPr lang="en-US" sz="3200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15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099595" y="1464621"/>
            <a:ext cx="7257327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b="0" kern="0" dirty="0"/>
              <a:t> This system has 3 roles</a:t>
            </a:r>
            <a:endParaRPr lang="en-US" sz="2000" b="0" kern="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2400" b="0" kern="0" dirty="0"/>
              <a:t>Role Admin: can do CRUD many resources.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400" b="0" kern="0" dirty="0"/>
              <a:t>Role Passenger: can cancel Reservation, view list of airport,..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400" b="0" kern="0" dirty="0"/>
              <a:t>Role Agent: can do the same thing as Passenger..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0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2800" dirty="0">
                <a:solidFill>
                  <a:srgbClr val="5A5AA6"/>
                </a:solidFill>
              </a:rPr>
              <a:t>Security in system using JWT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1233939" y="1450743"/>
            <a:ext cx="6695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/>
              <a:t>Configure Spring Security for JWT. Expose REST POST API with mapping/authenticate using which User will get a valid JSON Web Token. And then, allow the user access to the API only if it has a valid token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79" y="2732779"/>
            <a:ext cx="5597596" cy="3714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54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56" y="302419"/>
            <a:ext cx="6348593" cy="941388"/>
          </a:xfrm>
        </p:spPr>
        <p:txBody>
          <a:bodyPr/>
          <a:lstStyle/>
          <a:p>
            <a:r>
              <a:rPr lang="en-US" altLang="en-US" sz="3200" dirty="0">
                <a:solidFill>
                  <a:srgbClr val="5A5AA6"/>
                </a:solidFill>
              </a:rPr>
              <a:t>Security in system using JWT</a:t>
            </a:r>
            <a:endParaRPr lang="en-US" sz="3200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69" y="1385888"/>
            <a:ext cx="7678865" cy="4378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36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0782"/>
            <a:ext cx="8366125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3200" dirty="0">
                <a:solidFill>
                  <a:srgbClr val="5A5AA6"/>
                </a:solidFill>
              </a:rPr>
              <a:t>Security in system using JWT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1800" smtClean="0"/>
              <a:pPr/>
              <a:t>18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87" y="1749233"/>
            <a:ext cx="5550825" cy="3786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51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3200" dirty="0">
                <a:solidFill>
                  <a:srgbClr val="5A5AA6"/>
                </a:solidFill>
              </a:rPr>
              <a:t>Security in system using JWT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07571" y="6303163"/>
            <a:ext cx="2133600" cy="506333"/>
          </a:xfrm>
        </p:spPr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19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23297" y="129696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/>
              <a:t>Login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38" y="1849462"/>
            <a:ext cx="7081898" cy="239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38" y="4517290"/>
            <a:ext cx="7081898" cy="1619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9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836" y="473856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n-US" altLang="en-US" sz="2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AGENDA</a:t>
            </a:r>
            <a:endParaRPr lang="en-US" sz="28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99226" y="5993557"/>
            <a:ext cx="2133600" cy="50633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E96D8C-0F09-47C6-9A32-22648D83E936}" type="slidenum">
              <a:rPr lang="en-US" altLang="en-US" sz="2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altLang="en-US" sz="28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078765C-0139-44C2-A810-FC6AEEE7D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796148"/>
              </p:ext>
            </p:extLst>
          </p:nvPr>
        </p:nvGraphicFramePr>
        <p:xfrm>
          <a:off x="2644775" y="1898248"/>
          <a:ext cx="4346846" cy="423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34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3600" dirty="0">
                <a:solidFill>
                  <a:srgbClr val="5A5AA6"/>
                </a:solidFill>
              </a:rPr>
              <a:t>Security in system using JWT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95810" y="6290980"/>
            <a:ext cx="2133600" cy="506333"/>
          </a:xfrm>
        </p:spPr>
        <p:txBody>
          <a:bodyPr/>
          <a:lstStyle/>
          <a:p>
            <a:fld id="{58E96D8C-0F09-47C6-9A32-22648D83E936}" type="slidenum">
              <a:rPr lang="en-US" altLang="en-US" sz="1800" smtClean="0"/>
              <a:pPr/>
              <a:t>20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138468" y="1304181"/>
            <a:ext cx="6886114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kern="0" dirty="0"/>
              <a:t>Demo use the role agents to view list of Airports (Question </a:t>
            </a:r>
            <a:r>
              <a:rPr lang="en-US" sz="2400" b="0" dirty="0"/>
              <a:t>Passengers and Agent can: View list of airports</a:t>
            </a:r>
            <a:r>
              <a:rPr lang="en-US" sz="2400" dirty="0"/>
              <a:t> )</a:t>
            </a:r>
            <a:r>
              <a:rPr lang="en-US" dirty="0"/>
              <a:t/>
            </a:r>
            <a:br>
              <a:rPr lang="en-US" dirty="0"/>
            </a:br>
            <a:endParaRPr lang="en-US" kern="0" dirty="0"/>
          </a:p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08" y="4999060"/>
            <a:ext cx="6609524" cy="6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239" y="2752937"/>
            <a:ext cx="4228571" cy="20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84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Presented by  Andrew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21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601271" y="1295680"/>
            <a:ext cx="7210867" cy="469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Passenger wants to: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View list of airlines flying out of an airport (search by airport three letter code).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View list of flights between a departure and destination for a date.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View list of own reservations.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Agent wants to:</a:t>
            </a:r>
            <a:endParaRPr lang="en-US" sz="1800" b="0" dirty="0"/>
          </a:p>
          <a:p>
            <a:pPr>
              <a:lnSpc>
                <a:spcPct val="150000"/>
              </a:lnSpc>
            </a:pPr>
            <a:r>
              <a:rPr lang="en-US" sz="1800" b="0" dirty="0"/>
              <a:t>View list of passengers and reservations made for them “by this agent”.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>
              <a:lnSpc>
                <a:spcPct val="150000"/>
              </a:lnSpc>
            </a:pPr>
            <a:r>
              <a:rPr lang="en-US" sz="1800" b="0" dirty="0"/>
              <a:t>Can perform CRUD operations on all resources.</a:t>
            </a:r>
          </a:p>
          <a:p>
            <a:pPr>
              <a:lnSpc>
                <a:spcPct val="150000"/>
              </a:lnSpc>
            </a:pPr>
            <a:endParaRPr lang="en-US" sz="1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9739"/>
            <a:ext cx="1717084" cy="1717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80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>
                <a:solidFill>
                  <a:srgbClr val="5A5AA6"/>
                </a:solidFill>
              </a:rPr>
              <a:t>6.	Presented by  Yafet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" y="3139734"/>
            <a:ext cx="1199478" cy="147856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6E3A24F-EEE1-44A3-81BB-02DC3D3AAC83}"/>
              </a:ext>
            </a:extLst>
          </p:cNvPr>
          <p:cNvSpPr txBox="1">
            <a:spLocks/>
          </p:cNvSpPr>
          <p:nvPr/>
        </p:nvSpPr>
        <p:spPr bwMode="auto">
          <a:xfrm>
            <a:off x="1485458" y="1417538"/>
            <a:ext cx="7210867" cy="469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Passenger wants to:</a:t>
            </a:r>
          </a:p>
          <a:p>
            <a:pPr>
              <a:lnSpc>
                <a:spcPct val="150000"/>
              </a:lnSpc>
            </a:pPr>
            <a:r>
              <a:rPr lang="en-GB" sz="1800" b="0" dirty="0"/>
              <a:t>Cancel a reservation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Agent wants to: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View list of airlines flying out of an airport (search by airport three letter code)</a:t>
            </a:r>
          </a:p>
          <a:p>
            <a:pPr>
              <a:lnSpc>
                <a:spcPct val="150000"/>
              </a:lnSpc>
            </a:pPr>
            <a:r>
              <a:rPr lang="en-GB" sz="1800" b="0" dirty="0"/>
              <a:t>Cancel a reservation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Other: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>
              <a:lnSpc>
                <a:spcPct val="150000"/>
              </a:lnSpc>
            </a:pPr>
            <a:endParaRPr lang="en-US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>
                <a:solidFill>
                  <a:srgbClr val="5A5AA6"/>
                </a:solidFill>
              </a:rPr>
              <a:t>6.	Presented by  Robel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78538" y="6253022"/>
            <a:ext cx="2133600" cy="506333"/>
          </a:xfrm>
        </p:spPr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23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9" y="3563979"/>
            <a:ext cx="1116836" cy="111683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277B7BF-8F2A-4EF8-8301-6D8A67B4233A}"/>
              </a:ext>
            </a:extLst>
          </p:cNvPr>
          <p:cNvSpPr txBox="1">
            <a:spLocks/>
          </p:cNvSpPr>
          <p:nvPr/>
        </p:nvSpPr>
        <p:spPr bwMode="auto">
          <a:xfrm>
            <a:off x="1601271" y="1295680"/>
            <a:ext cx="7210867" cy="438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Passenger wants to: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View details of a reservation (flights, departure times,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Agent wants to:</a:t>
            </a:r>
            <a:endParaRPr lang="en-US" sz="1800" b="0" dirty="0"/>
          </a:p>
          <a:p>
            <a:pPr>
              <a:lnSpc>
                <a:spcPct val="150000"/>
              </a:lnSpc>
            </a:pPr>
            <a:r>
              <a:rPr lang="en-US" sz="1800" b="0" dirty="0"/>
              <a:t>View details of a reservation (flights, departure times, etc.) – only if done by this agent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View list of flights between a departure and destination for a date.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Other: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1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>
                <a:solidFill>
                  <a:srgbClr val="5A5AA6"/>
                </a:solidFill>
              </a:rPr>
              <a:t>6.	Presented by  Cuong Nguyen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295" y="6218982"/>
            <a:ext cx="2133600" cy="506333"/>
          </a:xfrm>
        </p:spPr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24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7" y="3296923"/>
            <a:ext cx="1196835" cy="119683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FC4FA1-0534-4451-AFA5-A0B0DDEBD95C}"/>
              </a:ext>
            </a:extLst>
          </p:cNvPr>
          <p:cNvSpPr txBox="1">
            <a:spLocks/>
          </p:cNvSpPr>
          <p:nvPr/>
        </p:nvSpPr>
        <p:spPr bwMode="auto">
          <a:xfrm>
            <a:off x="1415962" y="1295680"/>
            <a:ext cx="7210867" cy="469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Passenger wants to: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Make a reservation (note: payload will be a list of flights)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Confirm and purchase a reservation. This will result in multiple tickets (one for each flight in the reservation)</a:t>
            </a:r>
            <a:endParaRPr lang="en-US" sz="1800" b="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Agent wants to:</a:t>
            </a:r>
            <a:endParaRPr lang="en-US" sz="1800" b="0" dirty="0"/>
          </a:p>
          <a:p>
            <a:pPr>
              <a:lnSpc>
                <a:spcPct val="150000"/>
              </a:lnSpc>
            </a:pPr>
            <a:r>
              <a:rPr lang="en-US" sz="1800" b="0" dirty="0"/>
              <a:t>Make a reservation (note: payload will be a list of flights)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Confirm and purchase a reservation. This will result in multiple tickets (one for each flight in the reservation)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Other: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Master Data 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endParaRPr lang="en-US" sz="1800" b="0" dirty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>
              <a:lnSpc>
                <a:spcPct val="150000"/>
              </a:lnSpc>
            </a:pPr>
            <a:endParaRPr lang="en-US" sz="1800" b="0" dirty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>
              <a:lnSpc>
                <a:spcPct val="150000"/>
              </a:lnSpc>
            </a:pPr>
            <a:endParaRPr lang="en-US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6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Presented by  </a:t>
            </a:r>
            <a:r>
              <a:rPr lang="en-US" altLang="en-US" dirty="0" err="1">
                <a:solidFill>
                  <a:srgbClr val="5A5AA6"/>
                </a:solidFill>
              </a:rPr>
              <a:t>ThePham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25</a:t>
            </a:fld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" y="3321933"/>
            <a:ext cx="1312907" cy="1312907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8B8424C-724A-41F4-87C6-8A521344F206}"/>
              </a:ext>
            </a:extLst>
          </p:cNvPr>
          <p:cNvSpPr txBox="1">
            <a:spLocks/>
          </p:cNvSpPr>
          <p:nvPr/>
        </p:nvSpPr>
        <p:spPr bwMode="auto">
          <a:xfrm>
            <a:off x="1415962" y="1295680"/>
            <a:ext cx="7210867" cy="49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Passenger wants to: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View list of Airports</a:t>
            </a:r>
            <a:endParaRPr lang="en-US" sz="1800" b="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Agent wants to:</a:t>
            </a:r>
            <a:endParaRPr lang="en-US" sz="1800" b="0" dirty="0"/>
          </a:p>
          <a:p>
            <a:pPr>
              <a:lnSpc>
                <a:spcPct val="150000"/>
              </a:lnSpc>
            </a:pPr>
            <a:r>
              <a:rPr lang="en-GB" sz="1800" b="0" dirty="0"/>
              <a:t>View list of airports.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kern="0" dirty="0"/>
              <a:t>Other: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Master Data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Create Project Structure and Git hub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…</a:t>
            </a:r>
          </a:p>
          <a:p>
            <a:pPr>
              <a:lnSpc>
                <a:spcPct val="150000"/>
              </a:lnSpc>
            </a:pPr>
            <a:endParaRPr lang="en-US" sz="1800" b="0" dirty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  <a:p>
            <a:pPr>
              <a:lnSpc>
                <a:spcPct val="150000"/>
              </a:lnSpc>
            </a:pPr>
            <a:endParaRPr lang="en-US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8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668616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2400" dirty="0">
                <a:solidFill>
                  <a:srgbClr val="5A5AA6"/>
                </a:solidFill>
              </a:rPr>
              <a:t>Admin make a CRUD operation on all resources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26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3388643" y="1600331"/>
            <a:ext cx="4824163" cy="23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kern="0" dirty="0"/>
              <a:t> </a:t>
            </a:r>
            <a:r>
              <a:rPr lang="en-US" sz="2000" b="0" kern="0" dirty="0"/>
              <a:t>Administrator has full rights for this system. So he can create a Reservation, update status and view information from Reservations or even he can delete (don’t do this in real system)</a:t>
            </a:r>
            <a:endParaRPr lang="en-US" b="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4" y="1592363"/>
            <a:ext cx="1836637" cy="1836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6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374" y="187119"/>
            <a:ext cx="8668616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2400" dirty="0">
                <a:solidFill>
                  <a:srgbClr val="5A5AA6"/>
                </a:solidFill>
              </a:rPr>
              <a:t>Using Microservice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27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3505" y="1090709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/>
              <a:t> I want to view a reservation status.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3" y="3447740"/>
            <a:ext cx="841921" cy="841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57" y="3161849"/>
            <a:ext cx="1039246" cy="1024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453" y="2653819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Sorry, do you have a </a:t>
            </a:r>
          </a:p>
          <a:p>
            <a:r>
              <a:rPr lang="en-US" dirty="0">
                <a:solidFill>
                  <a:srgbClr val="FF0000"/>
                </a:solidFill>
              </a:rPr>
              <a:t>corrected password?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08" y="3485236"/>
            <a:ext cx="841921" cy="841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15" y="3218079"/>
            <a:ext cx="1192926" cy="1024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29" y="2347151"/>
            <a:ext cx="1106464" cy="8382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26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668616" cy="941388"/>
          </a:xfrm>
        </p:spPr>
        <p:txBody>
          <a:bodyPr/>
          <a:lstStyle/>
          <a:p>
            <a:r>
              <a:rPr lang="en-US" altLang="en-US" sz="3200" dirty="0">
                <a:solidFill>
                  <a:srgbClr val="5A5AA6"/>
                </a:solidFill>
              </a:rPr>
              <a:t>	Using Microservice</a:t>
            </a:r>
            <a:endParaRPr lang="en-US" sz="3200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28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47675" y="1242170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5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042" y="256568"/>
            <a:ext cx="8668616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2800" dirty="0">
                <a:solidFill>
                  <a:srgbClr val="5A5AA6"/>
                </a:solidFill>
              </a:rPr>
              <a:t>Integration Testing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29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1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3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97594" y="4519637"/>
            <a:ext cx="8946405" cy="177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/>
              <a:t> </a:t>
            </a:r>
            <a:endParaRPr lang="en-US" kern="0" dirty="0"/>
          </a:p>
        </p:txBody>
      </p:sp>
      <p:sp>
        <p:nvSpPr>
          <p:cNvPr id="8" name="AutoShape 4" descr="Kết quả hình ảnh cho check out book">
            <a:extLst>
              <a:ext uri="{FF2B5EF4-FFF2-40B4-BE49-F238E27FC236}">
                <a16:creationId xmlns:a16="http://schemas.microsoft.com/office/drawing/2014/main" id="{14C26E67-5976-4B00-818A-51DAB3B1D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05953"/>
              </p:ext>
            </p:extLst>
          </p:nvPr>
        </p:nvGraphicFramePr>
        <p:xfrm>
          <a:off x="2419109" y="3241429"/>
          <a:ext cx="5298884" cy="170131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263406">
                  <a:extLst>
                    <a:ext uri="{9D8B030D-6E8A-4147-A177-3AD203B41FA5}">
                      <a16:colId xmlns:a16="http://schemas.microsoft.com/office/drawing/2014/main" val="946849485"/>
                    </a:ext>
                  </a:extLst>
                </a:gridCol>
                <a:gridCol w="3066964">
                  <a:extLst>
                    <a:ext uri="{9D8B030D-6E8A-4147-A177-3AD203B41FA5}">
                      <a16:colId xmlns:a16="http://schemas.microsoft.com/office/drawing/2014/main" val="2860131438"/>
                    </a:ext>
                  </a:extLst>
                </a:gridCol>
                <a:gridCol w="968514">
                  <a:extLst>
                    <a:ext uri="{9D8B030D-6E8A-4147-A177-3AD203B41FA5}">
                      <a16:colId xmlns:a16="http://schemas.microsoft.com/office/drawing/2014/main" val="4007333311"/>
                    </a:ext>
                  </a:extLst>
                </a:gridCol>
              </a:tblGrid>
              <a:tr h="288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Student ID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Full name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Note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24380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610601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/>
                        <a:t>Robel </a:t>
                      </a:r>
                      <a:r>
                        <a:rPr lang="en-US" sz="1600" b="0" dirty="0" err="1"/>
                        <a:t>Teferi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2371517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Chi </a:t>
                      </a:r>
                      <a:r>
                        <a:rPr lang="en-US" sz="1600" b="0" dirty="0" err="1">
                          <a:effectLst/>
                        </a:rPr>
                        <a:t>Cuong</a:t>
                      </a:r>
                      <a:r>
                        <a:rPr lang="en-US" sz="1600" b="0" dirty="0">
                          <a:effectLst/>
                        </a:rPr>
                        <a:t> Nguyen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4433107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Andrew </a:t>
                      </a:r>
                      <a:r>
                        <a:rPr lang="en-US" sz="1600" b="0" dirty="0" err="1">
                          <a:effectLst/>
                        </a:rPr>
                        <a:t>Qolta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74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610769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The Yen Pham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9174905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610505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Yafet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Andeberhan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490012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208850" y="2003377"/>
            <a:ext cx="2647940" cy="101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9075"/>
            <a:ext cx="8366125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More option. 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30</a:t>
            </a:fld>
            <a:endParaRPr lang="en-US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244117" y="1720761"/>
            <a:ext cx="745220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0" kern="0" dirty="0"/>
              <a:t>Config to send mail.</a:t>
            </a:r>
          </a:p>
          <a:p>
            <a:pPr>
              <a:lnSpc>
                <a:spcPct val="150000"/>
              </a:lnSpc>
            </a:pPr>
            <a:r>
              <a:rPr lang="en-US" sz="2000" b="0" kern="0" dirty="0"/>
              <a:t>Make a schedule to send mail 24-hour  reminder 24 hours prior to the first flight in a reservation</a:t>
            </a:r>
          </a:p>
          <a:p>
            <a:pPr>
              <a:lnSpc>
                <a:spcPct val="150000"/>
              </a:lnSpc>
            </a:pPr>
            <a:r>
              <a:rPr lang="en-US" sz="2000" b="0" kern="0" dirty="0"/>
              <a:t>Use asynchronous.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3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3050" y="2809082"/>
            <a:ext cx="8870950" cy="1470025"/>
          </a:xfrm>
        </p:spPr>
        <p:txBody>
          <a:bodyPr/>
          <a:lstStyle/>
          <a:p>
            <a:pPr algn="ctr"/>
            <a:r>
              <a:rPr lang="en-US" altLang="en-US" sz="4400" dirty="0">
                <a:solidFill>
                  <a:schemeClr val="accent3"/>
                </a:solidFill>
              </a:rPr>
              <a:t>Thanks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FB5CB9-F758-4D0C-84E2-3BA74B573DF8}" type="slidenum">
              <a:rPr lang="en-US" altLang="en-US" sz="2000" smtClean="0"/>
              <a:pPr/>
              <a:t>31</a:t>
            </a:fld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44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023" y="1107659"/>
            <a:ext cx="7681912" cy="941388"/>
          </a:xfrm>
        </p:spPr>
        <p:txBody>
          <a:bodyPr/>
          <a:lstStyle/>
          <a:p>
            <a:r>
              <a:rPr lang="en-US" altLang="en-US" sz="3200" dirty="0">
                <a:solidFill>
                  <a:srgbClr val="5A5AA6"/>
                </a:solidFill>
              </a:rPr>
              <a:t>	Introduction</a:t>
            </a:r>
            <a:endParaRPr lang="en-US" sz="3200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4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951761" y="4437930"/>
            <a:ext cx="5964409" cy="147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0" kern="0" dirty="0"/>
              <a:t>We are trying to create a RESTful application (the backend part of an “Airline Reservation System”). </a:t>
            </a:r>
          </a:p>
        </p:txBody>
      </p:sp>
      <p:sp>
        <p:nvSpPr>
          <p:cNvPr id="8" name="AutoShape 4" descr="Kết quả hình ảnh cho check out book">
            <a:extLst>
              <a:ext uri="{FF2B5EF4-FFF2-40B4-BE49-F238E27FC236}">
                <a16:creationId xmlns:a16="http://schemas.microsoft.com/office/drawing/2014/main" id="{14C26E67-5976-4B00-818A-51DAB3B1D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6291" b="36796"/>
          <a:stretch/>
        </p:blipFill>
        <p:spPr>
          <a:xfrm>
            <a:off x="2021596" y="2103584"/>
            <a:ext cx="5100808" cy="2167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2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07" y="338346"/>
            <a:ext cx="8838639" cy="937850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3200" dirty="0">
                <a:solidFill>
                  <a:srgbClr val="5A5AA6"/>
                </a:solidFill>
              </a:rPr>
              <a:t>Installation and Configuration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5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-3897264" y="2267389"/>
            <a:ext cx="9481749" cy="5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/>
              <a:t> </a:t>
            </a:r>
            <a:endParaRPr lang="en-US" kern="0" dirty="0"/>
          </a:p>
        </p:txBody>
      </p:sp>
      <p:sp>
        <p:nvSpPr>
          <p:cNvPr id="8" name="AutoShape 4" descr="Kết quả hình ảnh cho check out book">
            <a:extLst>
              <a:ext uri="{FF2B5EF4-FFF2-40B4-BE49-F238E27FC236}">
                <a16:creationId xmlns:a16="http://schemas.microsoft.com/office/drawing/2014/main" id="{14C26E67-5976-4B00-818A-51DAB3B1D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344" y="1337050"/>
            <a:ext cx="7578361" cy="484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the source code from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github.com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VuaYen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/EA-Project-Airline-Reservation-System</a:t>
            </a:r>
            <a:endParaRPr lang="en-US" sz="20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Open, compile and start it by IntelliJ</a:t>
            </a: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the system by </a:t>
            </a:r>
            <a:r>
              <a:rPr lang="en-US" sz="2000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http://localhost:8080/</a:t>
            </a:r>
            <a:r>
              <a:rPr lang="en-US" sz="2000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user/authenticate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if necessary, login admin by the account admin/123456</a:t>
            </a:r>
          </a:p>
          <a:p>
            <a:pPr marL="742950" lvl="1" indent="-285750" algn="l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needed, browse the database by 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://localhost:3306/cs544g8?serverTimezone=America/Chicago</a:t>
            </a:r>
          </a:p>
          <a:p>
            <a:pPr marL="742950" lvl="1" indent="-285750" algn="l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2000" b="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eagroup8</a:t>
            </a:r>
          </a:p>
          <a:p>
            <a:pPr marL="742950" lvl="1" indent="-285750" algn="l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2000" b="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eagroup8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6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56" y="388873"/>
            <a:ext cx="8838639" cy="941388"/>
          </a:xfrm>
        </p:spPr>
        <p:txBody>
          <a:bodyPr/>
          <a:lstStyle/>
          <a:p>
            <a:r>
              <a:rPr lang="en-US" altLang="en-US" sz="3200" dirty="0">
                <a:solidFill>
                  <a:srgbClr val="5A5AA6"/>
                </a:solidFill>
              </a:rPr>
              <a:t>	Installation and Configuration</a:t>
            </a:r>
            <a:endParaRPr lang="en-US" sz="3200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6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97594" y="950259"/>
            <a:ext cx="8946405" cy="5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/>
              <a:t> </a:t>
            </a:r>
            <a:endParaRPr lang="en-US" kern="0" dirty="0"/>
          </a:p>
        </p:txBody>
      </p:sp>
      <p:sp>
        <p:nvSpPr>
          <p:cNvPr id="8" name="AutoShape 4" descr="Kết quả hình ảnh cho check out book">
            <a:extLst>
              <a:ext uri="{FF2B5EF4-FFF2-40B4-BE49-F238E27FC236}">
                <a16:creationId xmlns:a16="http://schemas.microsoft.com/office/drawing/2014/main" id="{14C26E67-5976-4B00-818A-51DAB3B1D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5856" y="1472470"/>
            <a:ext cx="82296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Aft>
                <a:spcPts val="0"/>
              </a:spcAft>
            </a:pP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Other configurations:</a:t>
            </a:r>
          </a:p>
          <a:p>
            <a:pPr marL="742950" lvl="1" indent="-285750" algn="l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labels can be customized at \</a:t>
            </a:r>
            <a:r>
              <a:rPr lang="en-US" sz="24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\main\resources\</a:t>
            </a:r>
            <a:r>
              <a:rPr lang="en-US" sz="24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messages.properties</a:t>
            </a:r>
            <a:endParaRPr lang="en-US" sz="2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messages can be changed at \</a:t>
            </a:r>
            <a:r>
              <a:rPr lang="en-US" sz="24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\main\resources\</a:t>
            </a:r>
            <a:r>
              <a:rPr lang="en-US" sz="24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errorMessages.properties</a:t>
            </a:r>
            <a:endParaRPr lang="en-US" sz="2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 </a:t>
            </a:r>
            <a:r>
              <a:rPr lang="en-US" sz="24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sendmail</a:t>
            </a: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and others  at:  \</a:t>
            </a:r>
            <a:r>
              <a:rPr lang="en-US" sz="24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\main\resources\</a:t>
            </a:r>
            <a:r>
              <a:rPr lang="en-US" sz="24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application.yml</a:t>
            </a:r>
            <a:endParaRPr lang="en-US" sz="2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3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706" y="874341"/>
            <a:ext cx="8838639" cy="941388"/>
          </a:xfrm>
        </p:spPr>
        <p:txBody>
          <a:bodyPr/>
          <a:lstStyle/>
          <a:p>
            <a:r>
              <a:rPr lang="en-US" altLang="en-US" sz="3200" dirty="0">
                <a:solidFill>
                  <a:srgbClr val="5A5AA6"/>
                </a:solidFill>
              </a:rPr>
              <a:t>Master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7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0" y="1156925"/>
            <a:ext cx="8838640" cy="422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/>
              <a:t> </a:t>
            </a:r>
            <a:endParaRPr lang="en-US" kern="0" dirty="0"/>
          </a:p>
        </p:txBody>
      </p:sp>
      <p:sp>
        <p:nvSpPr>
          <p:cNvPr id="8" name="AutoShape 4" descr="Kết quả hình ảnh cho check out book">
            <a:extLst>
              <a:ext uri="{FF2B5EF4-FFF2-40B4-BE49-F238E27FC236}">
                <a16:creationId xmlns:a16="http://schemas.microsoft.com/office/drawing/2014/main" id="{14C26E67-5976-4B00-818A-51DAB3B1D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762" y="1160463"/>
            <a:ext cx="8677275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279" y="1733245"/>
            <a:ext cx="6828239" cy="290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should have pre-populated data such as admin account, list of Flights , list of Airports and some resource to have a better initial view. All of them are put at :</a:t>
            </a:r>
          </a:p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en-US" sz="2400" b="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2400" b="0" dirty="0" err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2400" b="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\main\resources\</a:t>
            </a:r>
            <a:r>
              <a:rPr lang="en-US" sz="2400" b="0" dirty="0" err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data.sql</a:t>
            </a:r>
            <a:endParaRPr lang="en-US" sz="2400" b="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9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996" y="989375"/>
            <a:ext cx="2855208" cy="941388"/>
          </a:xfrm>
        </p:spPr>
        <p:txBody>
          <a:bodyPr/>
          <a:lstStyle/>
          <a:p>
            <a:r>
              <a:rPr lang="en-US" altLang="en-US" sz="3200" dirty="0" err="1">
                <a:solidFill>
                  <a:srgbClr val="5A5AA6"/>
                </a:solidFill>
              </a:rPr>
              <a:t>Github</a:t>
            </a:r>
            <a:r>
              <a:rPr lang="en-US" altLang="en-US" sz="3200" dirty="0">
                <a:solidFill>
                  <a:srgbClr val="5A5AA6"/>
                </a:solidFill>
              </a:rPr>
              <a:t> links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8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97594" y="950259"/>
            <a:ext cx="8946405" cy="5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sp>
        <p:nvSpPr>
          <p:cNvPr id="8" name="AutoShape 4" descr="Kết quả hình ảnh cho check out book">
            <a:extLst>
              <a:ext uri="{FF2B5EF4-FFF2-40B4-BE49-F238E27FC236}">
                <a16:creationId xmlns:a16="http://schemas.microsoft.com/office/drawing/2014/main" id="{14C26E67-5976-4B00-818A-51DAB3B1D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762" y="1160463"/>
            <a:ext cx="8677275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6" y="1981819"/>
            <a:ext cx="7967120" cy="3711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code: </a:t>
            </a:r>
          </a:p>
          <a:p>
            <a:pPr marL="742950" lvl="1" indent="-285750" algn="l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branch </a:t>
            </a: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50000"/>
              </a:lnSpc>
              <a:spcAft>
                <a:spcPts val="0"/>
              </a:spcAft>
            </a:pPr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b="0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github.com</a:t>
            </a:r>
            <a:r>
              <a:rPr lang="en-US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b="0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VuaYen</a:t>
            </a:r>
            <a:r>
              <a:rPr lang="en-US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/EA-Project-Airline-Reservation-System</a:t>
            </a:r>
            <a:endParaRPr lang="en-US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Branches:</a:t>
            </a:r>
          </a:p>
          <a:p>
            <a:pPr marL="1371600" algn="l">
              <a:lnSpc>
                <a:spcPct val="150000"/>
              </a:lnSpc>
              <a:spcAft>
                <a:spcPts val="0"/>
              </a:spcAft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Robel 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Teferi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Cuong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Nguyen, Andrew 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Qolta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1371600" algn="l">
              <a:lnSpc>
                <a:spcPct val="150000"/>
              </a:lnSpc>
              <a:spcAft>
                <a:spcPts val="0"/>
              </a:spcAft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Yen Pham, 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Yafet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Andeberhan</a:t>
            </a:r>
            <a:endParaRPr lang="en-US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  <a:spcAft>
                <a:spcPts val="800"/>
              </a:spcAft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Documents (class diagram, entity mapping, …)</a:t>
            </a:r>
            <a:r>
              <a:rPr lang="en-US" sz="2000" b="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l">
              <a:lnSpc>
                <a:spcPct val="150000"/>
              </a:lnSpc>
              <a:spcAft>
                <a:spcPts val="800"/>
              </a:spcAft>
            </a:pPr>
            <a:r>
              <a:rPr lang="en-US" sz="1600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600" b="0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github.com</a:t>
            </a:r>
            <a:r>
              <a:rPr lang="en-US" sz="1600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1600" b="0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VuaYen</a:t>
            </a:r>
            <a:r>
              <a:rPr lang="en-US" sz="1600" b="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/EA-Project-Airline-Reservation-System/master/documents</a:t>
            </a:r>
            <a:endParaRPr lang="en-US" sz="2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2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888" y="163464"/>
            <a:ext cx="7681912" cy="941388"/>
          </a:xfrm>
        </p:spPr>
        <p:txBody>
          <a:bodyPr/>
          <a:lstStyle/>
          <a:p>
            <a:r>
              <a:rPr lang="en-US" altLang="en-US" dirty="0">
                <a:solidFill>
                  <a:srgbClr val="5A5AA6"/>
                </a:solidFill>
              </a:rPr>
              <a:t>	</a:t>
            </a:r>
            <a:r>
              <a:rPr lang="en-US" altLang="en-US" sz="2800" dirty="0">
                <a:solidFill>
                  <a:srgbClr val="5A5AA6"/>
                </a:solidFill>
              </a:rPr>
              <a:t>Class Diagram</a:t>
            </a:r>
            <a:endParaRPr lang="en-US" dirty="0">
              <a:solidFill>
                <a:srgbClr val="5A5AA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96D8C-0F09-47C6-9A32-22648D83E936}" type="slidenum">
              <a:rPr lang="en-US" altLang="en-US" sz="2000" smtClean="0"/>
              <a:pPr/>
              <a:t>9</a:t>
            </a:fld>
            <a:endParaRPr lang="en-US" alt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9125" y="101002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966989"/>
            <a:ext cx="6184901" cy="55329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1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fault Design">
  <a:themeElements>
    <a:clrScheme name="Custom 203">
      <a:dk1>
        <a:srgbClr val="1C1C1C"/>
      </a:dk1>
      <a:lt1>
        <a:srgbClr val="FFFFFF"/>
      </a:lt1>
      <a:dk2>
        <a:srgbClr val="080808"/>
      </a:dk2>
      <a:lt2>
        <a:srgbClr val="DDDDDD"/>
      </a:lt2>
      <a:accent1>
        <a:srgbClr val="5A5AA6"/>
      </a:accent1>
      <a:accent2>
        <a:srgbClr val="B656B6"/>
      </a:accent2>
      <a:accent3>
        <a:srgbClr val="0070C0"/>
      </a:accent3>
      <a:accent4>
        <a:srgbClr val="00B0F0"/>
      </a:accent4>
      <a:accent5>
        <a:srgbClr val="00B050"/>
      </a:accent5>
      <a:accent6>
        <a:srgbClr val="92D050"/>
      </a:accent6>
      <a:hlink>
        <a:srgbClr val="F46E4A"/>
      </a:hlink>
      <a:folHlink>
        <a:srgbClr val="D8B84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5A5AA6"/>
        </a:accent1>
        <a:accent2>
          <a:srgbClr val="B656B6"/>
        </a:accent2>
        <a:accent3>
          <a:srgbClr val="FFFFFF"/>
        </a:accent3>
        <a:accent4>
          <a:srgbClr val="161616"/>
        </a:accent4>
        <a:accent5>
          <a:srgbClr val="B5B5D0"/>
        </a:accent5>
        <a:accent6>
          <a:srgbClr val="A54DA5"/>
        </a:accent6>
        <a:hlink>
          <a:srgbClr val="F46E4A"/>
        </a:hlink>
        <a:folHlink>
          <a:srgbClr val="D8B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1C1C1C"/>
        </a:dk1>
        <a:lt1>
          <a:srgbClr val="FFFFFF"/>
        </a:lt1>
        <a:dk2>
          <a:srgbClr val="5F5F5F"/>
        </a:dk2>
        <a:lt2>
          <a:srgbClr val="DDDDDD"/>
        </a:lt2>
        <a:accent1>
          <a:srgbClr val="5B8040"/>
        </a:accent1>
        <a:accent2>
          <a:srgbClr val="CDB765"/>
        </a:accent2>
        <a:accent3>
          <a:srgbClr val="FFFFFF"/>
        </a:accent3>
        <a:accent4>
          <a:srgbClr val="161616"/>
        </a:accent4>
        <a:accent5>
          <a:srgbClr val="B5C0AF"/>
        </a:accent5>
        <a:accent6>
          <a:srgbClr val="BAA65B"/>
        </a:accent6>
        <a:hlink>
          <a:srgbClr val="E48B48"/>
        </a:hlink>
        <a:folHlink>
          <a:srgbClr val="7465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516C85"/>
        </a:accent1>
        <a:accent2>
          <a:srgbClr val="45B8CF"/>
        </a:accent2>
        <a:accent3>
          <a:srgbClr val="FFFFFF"/>
        </a:accent3>
        <a:accent4>
          <a:srgbClr val="161616"/>
        </a:accent4>
        <a:accent5>
          <a:srgbClr val="B3BAC2"/>
        </a:accent5>
        <a:accent6>
          <a:srgbClr val="3EA6BB"/>
        </a:accent6>
        <a:hlink>
          <a:srgbClr val="B9CD25"/>
        </a:hlink>
        <a:folHlink>
          <a:srgbClr val="E76E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939</Words>
  <Application>Microsoft Office PowerPoint</Application>
  <PresentationFormat>On-screen Show (4:3)</PresentationFormat>
  <Paragraphs>256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ArialMT</vt:lpstr>
      <vt:lpstr>Calibri</vt:lpstr>
      <vt:lpstr>Calibri Light</vt:lpstr>
      <vt:lpstr>Times New Roman</vt:lpstr>
      <vt:lpstr>1_Default Design</vt:lpstr>
      <vt:lpstr>PowerPoint Presentation</vt:lpstr>
      <vt:lpstr>AGENDA</vt:lpstr>
      <vt:lpstr>PowerPoint Presentation</vt:lpstr>
      <vt:lpstr> Introduction</vt:lpstr>
      <vt:lpstr> Installation and Configuration</vt:lpstr>
      <vt:lpstr> Installation and Configuration</vt:lpstr>
      <vt:lpstr>Master data</vt:lpstr>
      <vt:lpstr>Github links</vt:lpstr>
      <vt:lpstr> Class Diagram</vt:lpstr>
      <vt:lpstr> ER Diagram</vt:lpstr>
      <vt:lpstr> New Airline Reservation System</vt:lpstr>
      <vt:lpstr> Class Diagram Core</vt:lpstr>
      <vt:lpstr> ER Diagram Core</vt:lpstr>
      <vt:lpstr> How this work?</vt:lpstr>
      <vt:lpstr> Security in system</vt:lpstr>
      <vt:lpstr> Security in system using JWT</vt:lpstr>
      <vt:lpstr>Security in system using JWT</vt:lpstr>
      <vt:lpstr> Security in system using JWT</vt:lpstr>
      <vt:lpstr> Security in system using JWT</vt:lpstr>
      <vt:lpstr> Security in system using JWT</vt:lpstr>
      <vt:lpstr> Presented by  Andrew</vt:lpstr>
      <vt:lpstr>6. Presented by  Yafet</vt:lpstr>
      <vt:lpstr>6. Presented by  Robel</vt:lpstr>
      <vt:lpstr>6. Presented by  Cuong Nguyen</vt:lpstr>
      <vt:lpstr> Presented by  ThePham</vt:lpstr>
      <vt:lpstr> Admin make a CRUD operation on all resources</vt:lpstr>
      <vt:lpstr> Using Microservice</vt:lpstr>
      <vt:lpstr> Using Microservice</vt:lpstr>
      <vt:lpstr> Integration Testing</vt:lpstr>
      <vt:lpstr>More option. 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KEBEDE, MULUBRAHN</dc:creator>
  <cp:lastModifiedBy>YenPham The</cp:lastModifiedBy>
  <cp:revision>17</cp:revision>
  <dcterms:created xsi:type="dcterms:W3CDTF">2020-06-18T02:28:39Z</dcterms:created>
  <dcterms:modified xsi:type="dcterms:W3CDTF">2020-06-18T09:05:09Z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41C7D5C1-81D0-46FC-86FA-57BC388FD20E</vt:lpwstr>
  </property>
  <property fmtid="{D5CDD505-2E9C-101B-9397-08002B2CF9AE}" pid="3" name="ArticulatePath">
    <vt:lpwstr>EAProjectGroup8_Jun_2020_update200618</vt:lpwstr>
  </property>
</Properties>
</file>