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60" r:id="rId2"/>
    <p:sldId id="276" r:id="rId3"/>
    <p:sldId id="258" r:id="rId4"/>
    <p:sldId id="284" r:id="rId5"/>
    <p:sldId id="273" r:id="rId6"/>
    <p:sldId id="282" r:id="rId7"/>
    <p:sldId id="283" r:id="rId8"/>
    <p:sldId id="289" r:id="rId9"/>
    <p:sldId id="277" r:id="rId10"/>
    <p:sldId id="286" r:id="rId11"/>
    <p:sldId id="279" r:id="rId12"/>
    <p:sldId id="287" r:id="rId13"/>
    <p:sldId id="288" r:id="rId14"/>
    <p:sldId id="290" r:id="rId15"/>
    <p:sldId id="291" r:id="rId16"/>
    <p:sldId id="263" r:id="rId17"/>
    <p:sldId id="281" r:id="rId18"/>
    <p:sldId id="292" r:id="rId19"/>
    <p:sldId id="270" r:id="rId20"/>
  </p:sldIdLst>
  <p:sldSz cx="9144000" cy="6858000" type="screen4x3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9933FF"/>
    <a:srgbClr val="080808"/>
    <a:srgbClr val="DDDDDD"/>
    <a:srgbClr val="CC99FF"/>
    <a:srgbClr val="99FF99"/>
    <a:srgbClr val="FFFF6D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B9C2F9-B3B7-4C4C-A708-61D4696F949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 smtClean="0"/>
              <a:t>Click to edit Master text styles</a:t>
            </a:r>
          </a:p>
          <a:p>
            <a:pPr lvl="1"/>
            <a:r>
              <a:rPr lang="hr-HR" noProof="0" smtClean="0"/>
              <a:t>Second level</a:t>
            </a:r>
          </a:p>
          <a:p>
            <a:pPr lvl="2"/>
            <a:r>
              <a:rPr lang="hr-HR" noProof="0" smtClean="0"/>
              <a:t>Third level</a:t>
            </a:r>
          </a:p>
          <a:p>
            <a:pPr lvl="3"/>
            <a:r>
              <a:rPr lang="hr-HR" noProof="0" smtClean="0"/>
              <a:t>Fourth level</a:t>
            </a:r>
          </a:p>
          <a:p>
            <a:pPr lvl="4"/>
            <a:r>
              <a:rPr lang="hr-HR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80B790-8780-4087-BC22-0B2678C86F6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21607-E5A4-4B53-81ED-1697CFE3884E}" type="slidenum">
              <a:rPr lang="hr-HR" smtClean="0"/>
              <a:pPr/>
              <a:t>1</a:t>
            </a:fld>
            <a:endParaRPr lang="hr-H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r-Latn-C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 trokut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up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Prostoručno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Prostoručno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Prostoručno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Ravni poveznik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hr-HR" smtClean="0"/>
              <a:t>Kliknite da biste uredili stil podnaslova matrice</a:t>
            </a:r>
            <a:endParaRPr lang="en-US"/>
          </a:p>
        </p:txBody>
      </p:sp>
      <p:sp>
        <p:nvSpPr>
          <p:cNvPr id="11" name="Rezervirano mjesto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12" name="Rezervirano mjesto podnožj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13" name="Rezervirano mjesto broja slajd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2D5961A-2B1D-45BD-B248-9B6FA8C9D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zervirano mjesto podnožj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zervirano mjesto broja slajd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A6CA0-315D-4910-AA13-4A24106F436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zervirano mjesto podnožj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zervirano mjesto broja slajd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7DD8-07B0-4A82-B43D-C51CD0212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Naslov, tekst i 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15DA1-5A18-48C8-AE85-BC1F08086E3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4" name="Rezervirano mjesto datum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zervirano mjesto podnožj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zervirano mjesto broja slajd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EB6DD-655E-47C9-B88F-B32E3BAF6C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Š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Š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7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8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8A4268-EFA3-4DC9-B9C9-545EB6001D5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765607-0461-48C1-91B1-BB7F272C1E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Usporedb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F8F2E9-6F08-4B53-B15A-478B771BF90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A591D4-4B7C-40DB-B433-15C7C55A403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Rezervirano mjesto podnožj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zervirano mjesto broja slajd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E889-9D98-4B61-9A1A-674F004A96A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237F25-DDAC-4C8F-9691-A72A1DCFAD4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ručno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Prostoručno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Pravokutni trokut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Ravni poveznik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Š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Š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hr-HR" noProof="0" smtClean="0"/>
              <a:t>Pritisnite ikonu za dodavanje slike</a:t>
            </a:r>
            <a:endParaRPr lang="en-US" noProof="0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11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12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13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10262C1-0CAF-4609-9FE7-509FEA403E4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ručno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Prostoručno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Pravokutni trokut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Ravni poveznik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zervirano mjesto naslova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hr-HR" smtClean="0"/>
              <a:t>Kliknite da biste uredili stil naslova matrice</a:t>
            </a:r>
            <a:endParaRPr lang="en-US"/>
          </a:p>
        </p:txBody>
      </p:sp>
      <p:sp>
        <p:nvSpPr>
          <p:cNvPr id="1033" name="Rezervirano mjesto teksta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smtClean="0"/>
          </a:p>
        </p:txBody>
      </p:sp>
      <p:sp>
        <p:nvSpPr>
          <p:cNvPr id="10" name="Rezervirano mjesto datum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22" name="Rezervirano mjesto podnožja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hr-HR"/>
          </a:p>
        </p:txBody>
      </p:sp>
      <p:sp>
        <p:nvSpPr>
          <p:cNvPr id="18" name="Rezervirano mjesto broja slajda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F240B6-E7A4-417E-BACB-427C32A0636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9" r:id="rId2"/>
    <p:sldLayoutId id="2147483704" r:id="rId3"/>
    <p:sldLayoutId id="2147483705" r:id="rId4"/>
    <p:sldLayoutId id="2147483706" r:id="rId5"/>
    <p:sldLayoutId id="2147483707" r:id="rId6"/>
    <p:sldLayoutId id="2147483700" r:id="rId7"/>
    <p:sldLayoutId id="2147483708" r:id="rId8"/>
    <p:sldLayoutId id="2147483709" r:id="rId9"/>
    <p:sldLayoutId id="2147483701" r:id="rId10"/>
    <p:sldLayoutId id="2147483702" r:id="rId11"/>
    <p:sldLayoutId id="214748371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bolnic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650" y="2636838"/>
            <a:ext cx="7600950" cy="2886075"/>
          </a:xfr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000" dirty="0" smtClean="0"/>
              <a:t>SERPIGINOUS CHOROIDITIS-TWO CASE REPORTS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5288" y="5734050"/>
            <a:ext cx="828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dirty="0"/>
              <a:t>Vladimira  </a:t>
            </a:r>
            <a:r>
              <a:rPr lang="hr-HR" dirty="0" err="1"/>
              <a:t>Vučenik</a:t>
            </a:r>
            <a:r>
              <a:rPr lang="hr-HR" dirty="0"/>
              <a:t>, </a:t>
            </a:r>
            <a:r>
              <a:rPr lang="hr-HR" dirty="0" smtClean="0"/>
              <a:t>Nenad Vukojević, </a:t>
            </a:r>
            <a:r>
              <a:rPr lang="hr-HR" dirty="0"/>
              <a:t>Dragutin </a:t>
            </a:r>
            <a:r>
              <a:rPr lang="hr-HR" dirty="0" err="1"/>
              <a:t>Turk</a:t>
            </a:r>
            <a:endParaRPr lang="hr-HR" dirty="0"/>
          </a:p>
          <a:p>
            <a:pPr algn="ctr"/>
            <a:r>
              <a:rPr lang="hr-HR" dirty="0" smtClean="0"/>
              <a:t>                  Department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Ophtalmology</a:t>
            </a:r>
            <a:r>
              <a:rPr lang="hr-HR" dirty="0"/>
              <a:t>, General </a:t>
            </a:r>
            <a:r>
              <a:rPr lang="hr-HR" dirty="0" err="1"/>
              <a:t>hospital</a:t>
            </a:r>
            <a:r>
              <a:rPr lang="hr-HR" dirty="0"/>
              <a:t> </a:t>
            </a:r>
            <a:r>
              <a:rPr lang="hr-HR" dirty="0" smtClean="0"/>
              <a:t>Čakovec</a:t>
            </a:r>
            <a:endParaRPr lang="hr-HR" dirty="0"/>
          </a:p>
          <a:p>
            <a:pPr algn="ctr"/>
            <a:r>
              <a:rPr lang="hr-HR" dirty="0" smtClean="0"/>
              <a:t>                       </a:t>
            </a:r>
            <a:r>
              <a:rPr lang="hr-HR" dirty="0" err="1" smtClean="0"/>
              <a:t>Clinical</a:t>
            </a:r>
            <a:r>
              <a:rPr lang="hr-HR" dirty="0" smtClean="0"/>
              <a:t> </a:t>
            </a:r>
            <a:r>
              <a:rPr lang="hr-HR" dirty="0" err="1" smtClean="0"/>
              <a:t>Hospital</a:t>
            </a:r>
            <a:r>
              <a:rPr lang="hr-HR" dirty="0" smtClean="0"/>
              <a:t> Centre Zagreb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340768"/>
            <a:ext cx="2664296" cy="2170113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2506565" cy="223565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933056"/>
            <a:ext cx="2736304" cy="2304256"/>
          </a:xfrm>
          <a:prstGeom prst="rect">
            <a:avLst/>
          </a:prstGeom>
          <a:noFill/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4077072"/>
            <a:ext cx="2664296" cy="2304256"/>
          </a:xfrm>
          <a:prstGeom prst="rect">
            <a:avLst/>
          </a:prstGeom>
          <a:noFill/>
        </p:spPr>
      </p:pic>
      <p:sp>
        <p:nvSpPr>
          <p:cNvPr id="12" name="Naslov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err="1" smtClean="0"/>
              <a:t>Fotofundus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FAG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right</a:t>
            </a:r>
            <a:r>
              <a:rPr lang="hr-HR" dirty="0" smtClean="0"/>
              <a:t> </a:t>
            </a:r>
            <a:r>
              <a:rPr lang="hr-HR" dirty="0" err="1" smtClean="0"/>
              <a:t>eye</a:t>
            </a:r>
            <a:endParaRPr lang="hr-HR" dirty="0"/>
          </a:p>
        </p:txBody>
      </p:sp>
      <p:sp>
        <p:nvSpPr>
          <p:cNvPr id="13" name="Rezervirano mjesto sadržaja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2520280" cy="230425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484784"/>
            <a:ext cx="2807395" cy="2376264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933056"/>
            <a:ext cx="2454275" cy="2112963"/>
          </a:xfrm>
          <a:prstGeom prst="rect">
            <a:avLst/>
          </a:prstGeom>
          <a:noFill/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3933056"/>
            <a:ext cx="2462213" cy="2119313"/>
          </a:xfrm>
          <a:prstGeom prst="rect">
            <a:avLst/>
          </a:prstGeom>
          <a:noFill/>
        </p:spPr>
      </p:pic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3933056"/>
            <a:ext cx="2390775" cy="2057400"/>
          </a:xfrm>
          <a:prstGeom prst="rect">
            <a:avLst/>
          </a:prstGeom>
          <a:noFill/>
        </p:spPr>
      </p:pic>
      <p:sp>
        <p:nvSpPr>
          <p:cNvPr id="14" name="Naslov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err="1" smtClean="0"/>
              <a:t>Fotofundus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FAG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left</a:t>
            </a:r>
            <a:r>
              <a:rPr lang="hr-HR" dirty="0" smtClean="0"/>
              <a:t> </a:t>
            </a:r>
            <a:r>
              <a:rPr lang="hr-HR" dirty="0" err="1" smtClean="0"/>
              <a:t>eye</a:t>
            </a:r>
            <a:endParaRPr lang="hr-HR" dirty="0"/>
          </a:p>
        </p:txBody>
      </p:sp>
      <p:sp>
        <p:nvSpPr>
          <p:cNvPr id="15" name="Rezervirano mjesto sadržaja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simic 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6792"/>
            <a:ext cx="5472608" cy="435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aslov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OCT </a:t>
            </a:r>
            <a:r>
              <a:rPr lang="hr-HR" dirty="0" err="1" smtClean="0"/>
              <a:t>macular</a:t>
            </a:r>
            <a:r>
              <a:rPr lang="hr-HR" dirty="0" smtClean="0"/>
              <a:t> </a:t>
            </a:r>
            <a:r>
              <a:rPr lang="hr-HR" dirty="0" err="1" smtClean="0"/>
              <a:t>scan</a:t>
            </a:r>
            <a:r>
              <a:rPr lang="hr-HR" dirty="0" smtClean="0"/>
              <a:t>- ERM</a:t>
            </a:r>
            <a:endParaRPr lang="hr-HR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Left</a:t>
            </a:r>
            <a:r>
              <a:rPr lang="hr-HR" dirty="0" smtClean="0"/>
              <a:t> </a:t>
            </a:r>
            <a:r>
              <a:rPr lang="hr-HR" dirty="0" err="1" smtClean="0"/>
              <a:t>eye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A 55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year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-old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man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is a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patient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retinal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centre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since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2002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hystory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blurred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vision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his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eye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visual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field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impairment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both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eyes</a:t>
            </a:r>
            <a:endParaRPr lang="hr-H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BCVO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dex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: 0,8</a:t>
            </a:r>
          </a:p>
          <a:p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BCVO sin: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hand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movements</a:t>
            </a:r>
            <a:endParaRPr lang="hr-H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No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sistemic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inflamantory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illnes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(TBC)</a:t>
            </a:r>
          </a:p>
          <a:p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Treated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double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agent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immunosuppresive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therapy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(KS 1 mg/kg TT mg-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tapering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hr-HR" sz="2400" dirty="0" err="1" smtClean="0">
                <a:solidFill>
                  <a:schemeClr val="accent1">
                    <a:lumMod val="50000"/>
                  </a:schemeClr>
                </a:solidFill>
              </a:rPr>
              <a:t>azatioprin</a:t>
            </a:r>
            <a:r>
              <a:rPr lang="hr-HR" sz="2400" dirty="0" smtClean="0">
                <a:solidFill>
                  <a:schemeClr val="accent1">
                    <a:lumMod val="50000"/>
                  </a:schemeClr>
                </a:solidFill>
              </a:rPr>
              <a:t> 150 mg po</a:t>
            </a:r>
          </a:p>
          <a:p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Case</a:t>
            </a:r>
            <a:r>
              <a:rPr lang="hr-HR" dirty="0" smtClean="0"/>
              <a:t> </a:t>
            </a:r>
            <a:r>
              <a:rPr lang="hr-HR" dirty="0" err="1" smtClean="0"/>
              <a:t>report</a:t>
            </a:r>
            <a:r>
              <a:rPr lang="hr-HR" dirty="0" smtClean="0"/>
              <a:t> 2.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:\NOVAK_IVICA_19490723_159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861048"/>
            <a:ext cx="2888940" cy="2311152"/>
          </a:xfrm>
          <a:prstGeom prst="rect">
            <a:avLst/>
          </a:prstGeom>
          <a:noFill/>
        </p:spPr>
      </p:pic>
      <p:pic>
        <p:nvPicPr>
          <p:cNvPr id="34819" name="Picture 3" descr="F:\NOVAK_IVICA_19490723_159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853542"/>
            <a:ext cx="2952328" cy="2361863"/>
          </a:xfrm>
          <a:prstGeom prst="rect">
            <a:avLst/>
          </a:prstGeom>
          <a:noFill/>
        </p:spPr>
      </p:pic>
      <p:pic>
        <p:nvPicPr>
          <p:cNvPr id="34820" name="Picture 4" descr="F:\NOVAK_IVICA_19490723_159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340768"/>
            <a:ext cx="2888940" cy="2311152"/>
          </a:xfrm>
          <a:prstGeom prst="rect">
            <a:avLst/>
          </a:prstGeom>
          <a:noFill/>
        </p:spPr>
      </p:pic>
      <p:pic>
        <p:nvPicPr>
          <p:cNvPr id="34821" name="Picture 5" descr="F:\NOVAK_IVICA_19490723_159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340768"/>
            <a:ext cx="2880320" cy="2304256"/>
          </a:xfrm>
          <a:prstGeom prst="rect">
            <a:avLst/>
          </a:prstGeom>
          <a:noFill/>
        </p:spPr>
      </p:pic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err="1" smtClean="0"/>
              <a:t>Colour</a:t>
            </a:r>
            <a:r>
              <a:rPr lang="hr-HR" dirty="0" smtClean="0"/>
              <a:t> fundus + </a:t>
            </a:r>
            <a:r>
              <a:rPr lang="hr-HR" dirty="0" err="1" smtClean="0"/>
              <a:t>autofluorescence</a:t>
            </a:r>
            <a:endParaRPr lang="hr-HR" dirty="0"/>
          </a:p>
        </p:txBody>
      </p:sp>
      <p:sp>
        <p:nvSpPr>
          <p:cNvPr id="9" name="Rezervirano mjesto sadržaja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Right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eye</a:t>
            </a:r>
            <a:endParaRPr lang="hr-H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endParaRPr lang="hr-H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eye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5148064" y="1268905"/>
          <a:ext cx="3600400" cy="5095095"/>
        </p:xfrm>
        <a:graphic>
          <a:graphicData uri="http://schemas.openxmlformats.org/presentationml/2006/ole">
            <p:oleObj spid="_x0000_s35842" name="Acrobat Document" r:id="rId3" imgW="5667139" imgH="8019997" progId="AcroExch.Document.DC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9632" y="1280980"/>
          <a:ext cx="3600400" cy="5095095"/>
        </p:xfrm>
        <a:graphic>
          <a:graphicData uri="http://schemas.openxmlformats.org/presentationml/2006/ole">
            <p:oleObj spid="_x0000_s35843" name="Acrobat Document" r:id="rId4" imgW="5667139" imgH="8019997" progId="AcroExch.Document.DC">
              <p:embed/>
            </p:oleObj>
          </a:graphicData>
        </a:graphic>
      </p:graphicFrame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OCT </a:t>
            </a:r>
            <a:r>
              <a:rPr lang="hr-HR" dirty="0" err="1" smtClean="0"/>
              <a:t>macular</a:t>
            </a:r>
            <a:r>
              <a:rPr lang="hr-HR" dirty="0" smtClean="0"/>
              <a:t> </a:t>
            </a:r>
            <a:r>
              <a:rPr lang="hr-HR" dirty="0" err="1" smtClean="0"/>
              <a:t>scan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78155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Tuberculous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Serpiginouslike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Choroiditis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AMPPPE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800" i="1" dirty="0" err="1" smtClean="0">
                <a:solidFill>
                  <a:schemeClr val="accent1">
                    <a:lumMod val="50000"/>
                  </a:schemeClr>
                </a:solidFill>
              </a:rPr>
              <a:t>Birdshot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Chorioretinopathy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Presumed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Ocular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Histoplasmosis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Syndrome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Multifocal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Choroiditis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Panuveitis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r-HR" dirty="0" err="1" smtClean="0"/>
              <a:t>Differential</a:t>
            </a:r>
            <a:r>
              <a:rPr lang="hr-HR" dirty="0" smtClean="0"/>
              <a:t> </a:t>
            </a:r>
            <a:r>
              <a:rPr lang="hr-HR" dirty="0" err="1" smtClean="0"/>
              <a:t>diagnosis</a:t>
            </a:r>
            <a:r>
              <a:rPr lang="hr-HR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Serpiginous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choroiditis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is a rare, chronic, bilateral,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recurent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progresive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, idiopathic inflammatory disease affecting 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choriocapillaris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and retinal pigment epithelium, often involves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peripapillar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and central macular area . 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Acute lesions last several months, resolve with scaring, variable RPE hypertrophy, atrophy and fibrosis.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Conclusion:</a:t>
            </a:r>
            <a:r>
              <a:rPr lang="hr-HR" dirty="0" smtClean="0"/>
              <a:t>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Untreated, the prognosis is poor. 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Often a permanent visual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disablity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on one eye is founded before the diagnosis is made and the treatment is started.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Treatment of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serpiginous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choroiditis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requires aggressive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immunosuppression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and long-term, careful observation.</a:t>
            </a:r>
          </a:p>
          <a:p>
            <a:endParaRPr lang="hr-H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primosten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733256"/>
          </a:xfrm>
          <a:noFill/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r-HR" dirty="0" err="1" smtClean="0">
                <a:solidFill>
                  <a:srgbClr val="FFFF6D"/>
                </a:solidFill>
              </a:rPr>
              <a:t>Thank</a:t>
            </a:r>
            <a:r>
              <a:rPr lang="hr-HR" dirty="0" smtClean="0">
                <a:solidFill>
                  <a:srgbClr val="FFFF6D"/>
                </a:solidFill>
              </a:rPr>
              <a:t> </a:t>
            </a:r>
            <a:r>
              <a:rPr lang="hr-HR" dirty="0" err="1" smtClean="0">
                <a:solidFill>
                  <a:srgbClr val="FFFF6D"/>
                </a:solidFill>
              </a:rPr>
              <a:t>you</a:t>
            </a:r>
            <a:r>
              <a:rPr lang="hr-HR" dirty="0" smtClean="0">
                <a:solidFill>
                  <a:srgbClr val="FFFF6D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5286412"/>
          </a:xfrm>
        </p:spPr>
        <p:txBody>
          <a:bodyPr>
            <a:normAutofit/>
          </a:bodyPr>
          <a:lstStyle/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rare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idiopathic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recurrent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inflammatory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disease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affecting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choriocapillaris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RPE</a:t>
            </a: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also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called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b="1" dirty="0" err="1" smtClean="0">
                <a:solidFill>
                  <a:schemeClr val="accent1">
                    <a:lumMod val="50000"/>
                  </a:schemeClr>
                </a:solidFill>
              </a:rPr>
              <a:t>geographic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b="1" dirty="0" err="1" smtClean="0">
                <a:solidFill>
                  <a:schemeClr val="accent1">
                    <a:lumMod val="50000"/>
                  </a:schemeClr>
                </a:solidFill>
              </a:rPr>
              <a:t>helicoid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b="1" dirty="0" err="1" smtClean="0">
                <a:solidFill>
                  <a:schemeClr val="accent1">
                    <a:lumMod val="50000"/>
                  </a:schemeClr>
                </a:solidFill>
              </a:rPr>
              <a:t>peripapillary</a:t>
            </a:r>
            <a:r>
              <a:rPr lang="hr-HR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b="1" dirty="0" err="1" smtClean="0">
                <a:solidFill>
                  <a:schemeClr val="accent1">
                    <a:lumMod val="50000"/>
                  </a:schemeClr>
                </a:solidFill>
              </a:rPr>
              <a:t>choroidopathy</a:t>
            </a:r>
            <a:endParaRPr lang="hr-HR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5760" indent="-256032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hr-HR" sz="2800" i="1" u="sng" dirty="0" err="1" smtClean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bilateral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asymetric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chronic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progresive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withouth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therapy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often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macular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scaring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significant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visual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loss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hr-H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r-HR" sz="3200" dirty="0" err="1" smtClean="0"/>
              <a:t>Introduction</a:t>
            </a:r>
            <a:r>
              <a:rPr lang="hr-HR" sz="3200" dirty="0" smtClean="0"/>
              <a:t>:</a:t>
            </a:r>
            <a:endParaRPr lang="hr-H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r-HR" smtClean="0"/>
              <a:t>Simptoms and signs:</a:t>
            </a:r>
            <a:r>
              <a:rPr lang="en-US" smtClean="0"/>
              <a:t> </a:t>
            </a:r>
            <a:endParaRPr lang="hr-H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5041900" cy="539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Impaired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vision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one or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both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eyes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More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common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men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(30-70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years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No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related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systemic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manifestation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Diagnosis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is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based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on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clinical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findings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multifocal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subretinal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infiltrates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progresing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centryfugally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serpentine </a:t>
            </a:r>
          </a:p>
          <a:p>
            <a:pPr>
              <a:lnSpc>
                <a:spcPct val="90000"/>
              </a:lnSpc>
            </a:pP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Begin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peripapillary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optic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nerve is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affected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4" name="Picture 4" descr="KUTNJAK_STANKA_19890617_634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124744"/>
            <a:ext cx="3318068" cy="2528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Rezervirano mjesto sadržaja 4" descr="NOVAK_IVICA_19490723_15905.jpg"/>
          <p:cNvPicPr>
            <a:picLocks noGrp="1" noChangeAspect="1"/>
          </p:cNvPicPr>
          <p:nvPr>
            <p:ph sz="quarter" idx="3"/>
          </p:nvPr>
        </p:nvPicPr>
        <p:blipFill>
          <a:blip r:embed="rId3" cstate="print"/>
          <a:stretch>
            <a:fillRect/>
          </a:stretch>
        </p:blipFill>
        <p:spPr>
          <a:xfrm>
            <a:off x="5292080" y="3645024"/>
            <a:ext cx="3384376" cy="2879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Simptoms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signs</a:t>
            </a:r>
            <a:r>
              <a:rPr lang="hr-HR" dirty="0" smtClean="0"/>
              <a:t>: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hr-HR" b="1" dirty="0" err="1" smtClean="0">
                <a:solidFill>
                  <a:schemeClr val="accent1">
                    <a:lumMod val="50000"/>
                  </a:schemeClr>
                </a:solidFill>
              </a:rPr>
              <a:t>Acute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lesions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are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grayish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yellow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distinct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boarders</a:t>
            </a:r>
            <a:endParaRPr lang="hr-H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r-HR" b="1" dirty="0" err="1" smtClean="0">
                <a:solidFill>
                  <a:schemeClr val="accent1">
                    <a:lumMod val="50000"/>
                  </a:schemeClr>
                </a:solidFill>
              </a:rPr>
              <a:t>Chronic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scarring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RPE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hypertrophy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atrophy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fibrosis</a:t>
            </a:r>
            <a:endParaRPr lang="hr-H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Other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: CNVM (25%), </a:t>
            </a:r>
            <a:r>
              <a:rPr lang="hr-HR" dirty="0" err="1" smtClean="0">
                <a:solidFill>
                  <a:schemeClr val="accent1">
                    <a:lumMod val="50000"/>
                  </a:schemeClr>
                </a:solidFill>
              </a:rPr>
              <a:t>vasculitis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, PED, BRVO, ERM, NVD, NVE</a:t>
            </a:r>
          </a:p>
          <a:p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3"/>
          </p:nvPr>
        </p:nvSpPr>
        <p:spPr>
          <a:xfrm>
            <a:off x="6732240" y="5733256"/>
            <a:ext cx="1954560" cy="392907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6" name="Picture 6" descr="KRIKOVIC_NEVENKA_19541022_617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412776"/>
            <a:ext cx="2732485" cy="2185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F:\NOVAK_IVICA_19490723_159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645024"/>
            <a:ext cx="2798930" cy="2239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1. </a:t>
            </a:r>
            <a:r>
              <a:rPr lang="en-US" b="1" dirty="0" err="1" smtClean="0"/>
              <a:t>Fluorescein</a:t>
            </a:r>
            <a:r>
              <a:rPr lang="en-US" b="1" dirty="0" smtClean="0"/>
              <a:t> angiography </a:t>
            </a:r>
            <a:endParaRPr lang="hr-HR" b="1" dirty="0" smtClean="0"/>
          </a:p>
          <a:p>
            <a:pPr>
              <a:buNone/>
            </a:pPr>
            <a:r>
              <a:rPr lang="en-US" dirty="0" smtClean="0"/>
              <a:t>showed early</a:t>
            </a:r>
            <a:endParaRPr lang="hr-HR" dirty="0" smtClean="0"/>
          </a:p>
          <a:p>
            <a:pPr>
              <a:buNone/>
            </a:pPr>
            <a:r>
              <a:rPr lang="en-US" dirty="0" err="1" smtClean="0"/>
              <a:t>hypofluorescence</a:t>
            </a:r>
            <a:endParaRPr lang="hr-HR" dirty="0" smtClean="0"/>
          </a:p>
          <a:p>
            <a:pPr>
              <a:buNone/>
            </a:pPr>
            <a:r>
              <a:rPr lang="hr-HR" dirty="0" err="1" smtClean="0"/>
              <a:t>in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active</a:t>
            </a:r>
            <a:r>
              <a:rPr lang="hr-HR" dirty="0" smtClean="0"/>
              <a:t> </a:t>
            </a:r>
            <a:r>
              <a:rPr lang="hr-HR" dirty="0" err="1" smtClean="0"/>
              <a:t>area</a:t>
            </a:r>
            <a:endParaRPr lang="hr-HR" dirty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r-HR" dirty="0" err="1" smtClean="0"/>
              <a:t>Diagnostic</a:t>
            </a:r>
            <a:r>
              <a:rPr lang="hr-HR" dirty="0" smtClean="0"/>
              <a:t> </a:t>
            </a:r>
            <a:r>
              <a:rPr lang="hr-HR" dirty="0" err="1" smtClean="0"/>
              <a:t>approaches</a:t>
            </a:r>
            <a:endParaRPr lang="hr-HR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074" y="1556793"/>
            <a:ext cx="3943886" cy="390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2. FAG</a:t>
            </a:r>
          </a:p>
          <a:p>
            <a:pPr>
              <a:buNone/>
            </a:pPr>
            <a:r>
              <a:rPr lang="hr-HR" dirty="0" smtClean="0"/>
              <a:t>  </a:t>
            </a:r>
            <a:r>
              <a:rPr lang="en-US" dirty="0" smtClean="0"/>
              <a:t>followed by late</a:t>
            </a:r>
            <a:r>
              <a:rPr lang="hr-HR" dirty="0" smtClean="0"/>
              <a:t> </a:t>
            </a:r>
            <a:r>
              <a:rPr lang="en-US" dirty="0" smtClean="0"/>
              <a:t>leakage in the active areas</a:t>
            </a:r>
            <a:endParaRPr lang="hr-HR" dirty="0"/>
          </a:p>
        </p:txBody>
      </p:sp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Diagnostic</a:t>
            </a:r>
            <a:r>
              <a:rPr lang="hr-HR" dirty="0" smtClean="0"/>
              <a:t> </a:t>
            </a:r>
            <a:r>
              <a:rPr lang="hr-HR" dirty="0" err="1" smtClean="0"/>
              <a:t>approaches</a:t>
            </a:r>
            <a:endParaRPr lang="hr-H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5831"/>
            <a:ext cx="31242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3. FAG</a:t>
            </a:r>
          </a:p>
          <a:p>
            <a:r>
              <a:rPr lang="hr-HR" dirty="0" smtClean="0"/>
              <a:t>t</a:t>
            </a:r>
            <a:r>
              <a:rPr lang="en-US" dirty="0" smtClean="0"/>
              <a:t>he old lesion demonstrated blockage of</a:t>
            </a:r>
          </a:p>
          <a:p>
            <a:r>
              <a:rPr lang="en-US" dirty="0" smtClean="0"/>
              <a:t>fluorescence corresponding to the areas of RPE hypertrophy with staining along the edges</a:t>
            </a:r>
            <a:endParaRPr lang="hr-HR" dirty="0" smtClean="0"/>
          </a:p>
          <a:p>
            <a:pPr>
              <a:buNone/>
            </a:pPr>
            <a:endParaRPr lang="hr-HR" dirty="0"/>
          </a:p>
        </p:txBody>
      </p:sp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Diagnostic</a:t>
            </a:r>
            <a:r>
              <a:rPr lang="hr-HR" dirty="0" smtClean="0"/>
              <a:t> </a:t>
            </a:r>
            <a:r>
              <a:rPr lang="hr-HR" dirty="0" err="1" smtClean="0"/>
              <a:t>approaches</a:t>
            </a:r>
            <a:endParaRPr lang="hr-H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79179"/>
            <a:ext cx="3998093" cy="399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sadržaja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b="1" dirty="0" err="1" smtClean="0"/>
              <a:t>Active</a:t>
            </a:r>
            <a:r>
              <a:rPr lang="hr-HR" b="1" dirty="0" smtClean="0"/>
              <a:t> </a:t>
            </a:r>
            <a:r>
              <a:rPr lang="hr-HR" b="1" dirty="0" err="1" smtClean="0"/>
              <a:t>lesions</a:t>
            </a:r>
            <a:r>
              <a:rPr lang="hr-HR" dirty="0" smtClean="0"/>
              <a:t>: </a:t>
            </a:r>
            <a:r>
              <a:rPr lang="hr-HR" dirty="0" err="1" smtClean="0"/>
              <a:t>hyperreflexivity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external</a:t>
            </a:r>
            <a:r>
              <a:rPr lang="hr-HR" dirty="0" smtClean="0"/>
              <a:t> </a:t>
            </a:r>
            <a:r>
              <a:rPr lang="hr-HR" dirty="0" err="1" smtClean="0"/>
              <a:t>retinal</a:t>
            </a:r>
            <a:r>
              <a:rPr lang="hr-HR" dirty="0" smtClean="0"/>
              <a:t> </a:t>
            </a:r>
            <a:r>
              <a:rPr lang="hr-HR" dirty="0" err="1" smtClean="0"/>
              <a:t>layers</a:t>
            </a:r>
            <a:endParaRPr lang="hr-HR" dirty="0" smtClean="0"/>
          </a:p>
          <a:p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excessive</a:t>
            </a:r>
            <a:r>
              <a:rPr lang="hr-HR" dirty="0" smtClean="0"/>
              <a:t> </a:t>
            </a:r>
            <a:r>
              <a:rPr lang="hr-HR" dirty="0" err="1" smtClean="0"/>
              <a:t>loss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RPE </a:t>
            </a:r>
            <a:r>
              <a:rPr lang="hr-HR" dirty="0" err="1" smtClean="0"/>
              <a:t>and</a:t>
            </a:r>
            <a:r>
              <a:rPr lang="hr-HR" dirty="0" smtClean="0"/>
              <a:t> retina</a:t>
            </a:r>
          </a:p>
          <a:p>
            <a:r>
              <a:rPr lang="hr-HR" b="1" dirty="0" smtClean="0"/>
              <a:t>Old </a:t>
            </a:r>
            <a:r>
              <a:rPr lang="hr-HR" b="1" dirty="0" err="1" smtClean="0"/>
              <a:t>leasons</a:t>
            </a:r>
            <a:r>
              <a:rPr lang="hr-HR" dirty="0" smtClean="0"/>
              <a:t>:</a:t>
            </a:r>
          </a:p>
          <a:p>
            <a:pPr>
              <a:buNone/>
            </a:pPr>
            <a:r>
              <a:rPr lang="hr-HR" dirty="0" smtClean="0"/>
              <a:t>  </a:t>
            </a:r>
            <a:r>
              <a:rPr lang="en-US" dirty="0" smtClean="0"/>
              <a:t>penetration of light into deeper parts of choroid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sclera</a:t>
            </a:r>
            <a:endParaRPr lang="hr-HR" dirty="0"/>
          </a:p>
        </p:txBody>
      </p:sp>
      <p:sp>
        <p:nvSpPr>
          <p:cNvPr id="7" name="Rezervirano mjesto sadržaja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OCT</a:t>
            </a:r>
            <a:endParaRPr lang="hr-HR" dirty="0"/>
          </a:p>
        </p:txBody>
      </p:sp>
      <p:pic>
        <p:nvPicPr>
          <p:cNvPr id="33794" name="Picture 2" descr="simic 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A 65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year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-old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man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is a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patient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retinal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centre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since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2010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hystory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blurred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vision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his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right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eye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BCVO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dex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hand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movment</a:t>
            </a:r>
            <a:endParaRPr lang="hr-H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BCVO sin: 1,0</a:t>
            </a:r>
          </a:p>
          <a:p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No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sistemic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inflamantory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illnes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(TBC)</a:t>
            </a:r>
          </a:p>
          <a:p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Treated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double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agent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immunosuppresive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therapy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(KS 1 mg/kg TT mg-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tapering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+ MTX 12,5 mg/+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Folacin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Epimacular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membrane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was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found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hr-HR" sz="2800" dirty="0" smtClean="0">
                <a:solidFill>
                  <a:schemeClr val="accent1">
                    <a:lumMod val="50000"/>
                  </a:schemeClr>
                </a:solidFill>
              </a:rPr>
              <a:t> 2015.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r-HR" dirty="0" err="1" smtClean="0"/>
              <a:t>Case</a:t>
            </a:r>
            <a:r>
              <a:rPr lang="hr-HR" dirty="0" smtClean="0"/>
              <a:t> </a:t>
            </a:r>
            <a:r>
              <a:rPr lang="hr-HR" dirty="0" err="1" smtClean="0"/>
              <a:t>report</a:t>
            </a:r>
            <a:r>
              <a:rPr lang="hr-HR" dirty="0" smtClean="0"/>
              <a:t> 1.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milanje">
  <a:themeElements>
    <a:clrScheme name="Gomilanj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omilanj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Gomilanj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omilanj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Gomilanj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Gomilanj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Gomilanj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1229</TotalTime>
  <Words>514</Words>
  <Application>Microsoft Office PowerPoint</Application>
  <PresentationFormat>Prikaz na zaslonu (4:3)</PresentationFormat>
  <Paragraphs>83</Paragraphs>
  <Slides>19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1" baseType="lpstr">
      <vt:lpstr>Gomilanje</vt:lpstr>
      <vt:lpstr>Acrobat Document</vt:lpstr>
      <vt:lpstr>SERPIGINOUS CHOROIDITIS-TWO CASE REPORTS</vt:lpstr>
      <vt:lpstr>Introduction:</vt:lpstr>
      <vt:lpstr>Simptoms and signs: </vt:lpstr>
      <vt:lpstr>Simptoms and signs:</vt:lpstr>
      <vt:lpstr>Diagnostic approaches</vt:lpstr>
      <vt:lpstr>Diagnostic approaches</vt:lpstr>
      <vt:lpstr>Diagnostic approaches</vt:lpstr>
      <vt:lpstr>OCT</vt:lpstr>
      <vt:lpstr>Case report 1.</vt:lpstr>
      <vt:lpstr>Fotofundus and FAG of right eye</vt:lpstr>
      <vt:lpstr>Fotofundus and FAG of left eye</vt:lpstr>
      <vt:lpstr>OCT macular scan- ERM</vt:lpstr>
      <vt:lpstr>Case report 2.</vt:lpstr>
      <vt:lpstr>Colour fundus + autofluorescence</vt:lpstr>
      <vt:lpstr>OCT macular scan</vt:lpstr>
      <vt:lpstr>Differential diagnosis:</vt:lpstr>
      <vt:lpstr>Conclusion: </vt:lpstr>
      <vt:lpstr>Conclusion: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OCULAR TOXOPLASMOSIS IN ADULTS: ALTERNATIVE THERAPEUTIC REGIMEN – ONE YEAR FOLLOW-UP</dc:title>
  <dc:creator>Mirna</dc:creator>
  <cp:lastModifiedBy>VUCENIK</cp:lastModifiedBy>
  <cp:revision>152</cp:revision>
  <dcterms:created xsi:type="dcterms:W3CDTF">2011-05-11T20:32:42Z</dcterms:created>
  <dcterms:modified xsi:type="dcterms:W3CDTF">2016-05-10T11:23:09Z</dcterms:modified>
</cp:coreProperties>
</file>