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oboto Bold" charset="1" panose="02000000000000000000"/>
      <p:regular r:id="rId14"/>
    </p:embeddedFont>
    <p:embeddedFont>
      <p:font typeface="Open Sans Bold" charset="1" panose="020B0806030504020204"/>
      <p:regular r:id="rId15"/>
    </p:embeddedFont>
    <p:embeddedFont>
      <p:font typeface="Open Sans" charset="1" panose="020B0606030504020204"/>
      <p:regular r:id="rId16"/>
    </p:embeddedFont>
    <p:embeddedFont>
      <p:font typeface="Roboto Italics" charset="1" panose="02000000000000000000"/>
      <p:regular r:id="rId17"/>
    </p:embeddedFont>
    <p:embeddedFont>
      <p:font typeface="Roboto" charset="1" panose="02000000000000000000"/>
      <p:regular r:id="rId18"/>
    </p:embeddedFont>
    <p:embeddedFont>
      <p:font typeface="Roboto Bold Italics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8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8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5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8.pn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5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svg" Type="http://schemas.openxmlformats.org/officeDocument/2006/relationships/image"/><Relationship Id="rId12" Target="../media/image8.pn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5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../media/image8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5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svg" Type="http://schemas.openxmlformats.org/officeDocument/2006/relationships/image"/><Relationship Id="rId11" Target="../media/image8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5.png" Type="http://schemas.openxmlformats.org/officeDocument/2006/relationships/image"/><Relationship Id="rId9" Target="../media/image3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11" Target="../media/image8.png" Type="http://schemas.openxmlformats.org/officeDocument/2006/relationships/image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5.png" Type="http://schemas.openxmlformats.org/officeDocument/2006/relationships/image"/><Relationship Id="rId9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44645" y="2740696"/>
            <a:ext cx="13398710" cy="4805607"/>
            <a:chOff x="0" y="0"/>
            <a:chExt cx="17864947" cy="640747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4885212" y="4734833"/>
              <a:ext cx="8094522" cy="1263703"/>
              <a:chOff x="0" y="0"/>
              <a:chExt cx="19912994" cy="310878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912994" cy="3108784"/>
              </a:xfrm>
              <a:custGeom>
                <a:avLst/>
                <a:gdLst/>
                <a:ahLst/>
                <a:cxnLst/>
                <a:rect r="r" b="b" t="t" l="l"/>
                <a:pathLst>
                  <a:path h="3108784" w="19912994">
                    <a:moveTo>
                      <a:pt x="19686933" y="0"/>
                    </a:moveTo>
                    <a:lnTo>
                      <a:pt x="0" y="0"/>
                    </a:lnTo>
                    <a:lnTo>
                      <a:pt x="0" y="3108784"/>
                    </a:lnTo>
                    <a:lnTo>
                      <a:pt x="19912994" y="3108784"/>
                    </a:lnTo>
                    <a:lnTo>
                      <a:pt x="19912994" y="0"/>
                    </a:lnTo>
                    <a:lnTo>
                      <a:pt x="19686933" y="0"/>
                    </a:lnTo>
                    <a:close/>
                    <a:moveTo>
                      <a:pt x="19686933" y="2882724"/>
                    </a:moveTo>
                    <a:lnTo>
                      <a:pt x="228600" y="2882724"/>
                    </a:lnTo>
                    <a:lnTo>
                      <a:pt x="228600" y="228600"/>
                    </a:lnTo>
                    <a:lnTo>
                      <a:pt x="19686933" y="228600"/>
                    </a:lnTo>
                    <a:lnTo>
                      <a:pt x="19686933" y="288272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TextBox 5" id="5"/>
            <p:cNvSpPr txBox="true"/>
            <p:nvPr/>
          </p:nvSpPr>
          <p:spPr>
            <a:xfrm rot="0">
              <a:off x="5203247" y="5395414"/>
              <a:ext cx="7458452" cy="10120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72"/>
                </a:lnSpc>
              </a:pPr>
              <a:r>
                <a:rPr lang="en-US" b="true" sz="2400" spc="96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Instructor: M.Sc. Vu Quang Dung</a:t>
              </a:r>
            </a:p>
            <a:p>
              <a:pPr algn="ctr">
                <a:lnSpc>
                  <a:spcPts val="3072"/>
                </a:lnSpc>
              </a:pPr>
              <a:r>
                <a:rPr lang="en-US" b="true" sz="2400" spc="96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Group 1 - </a:t>
              </a:r>
              <a:r>
                <a:rPr lang="en-US" b="true" sz="2400" spc="96">
                  <a:solidFill>
                    <a:srgbClr val="FF7F1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Edu</a:t>
              </a:r>
              <a:r>
                <a:rPr lang="en-US" b="true" sz="2400" spc="96">
                  <a:solidFill>
                    <a:srgbClr val="22367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Phenikaa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17864947" cy="38900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779"/>
                </a:lnSpc>
              </a:pPr>
              <a:r>
                <a:rPr lang="en-US" b="true" sz="8725" spc="87">
                  <a:solidFill>
                    <a:srgbClr val="FF7F1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Edu</a:t>
              </a:r>
              <a:r>
                <a:rPr lang="en-US" b="true" sz="8725" spc="87">
                  <a:solidFill>
                    <a:srgbClr val="223671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Phenikaa</a:t>
              </a:r>
              <a:r>
                <a:rPr lang="en-US" b="true" sz="8725" spc="87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- eLearning Website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183367" y="9808857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59300" y="8905968"/>
            <a:ext cx="704664" cy="704664"/>
          </a:xfrm>
          <a:custGeom>
            <a:avLst/>
            <a:gdLst/>
            <a:ahLst/>
            <a:cxnLst/>
            <a:rect r="r" b="b" t="t" l="l"/>
            <a:pathLst>
              <a:path h="704664" w="704664">
                <a:moveTo>
                  <a:pt x="0" y="0"/>
                </a:moveTo>
                <a:lnTo>
                  <a:pt x="704664" y="0"/>
                </a:lnTo>
                <a:lnTo>
                  <a:pt x="704664" y="704664"/>
                </a:lnTo>
                <a:lnTo>
                  <a:pt x="0" y="704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7014" y="504006"/>
            <a:ext cx="2528275" cy="1733975"/>
          </a:xfrm>
          <a:custGeom>
            <a:avLst/>
            <a:gdLst/>
            <a:ahLst/>
            <a:cxnLst/>
            <a:rect r="r" b="b" t="t" l="l"/>
            <a:pathLst>
              <a:path h="1733975" w="2528275">
                <a:moveTo>
                  <a:pt x="0" y="0"/>
                </a:moveTo>
                <a:lnTo>
                  <a:pt x="2528275" y="0"/>
                </a:lnTo>
                <a:lnTo>
                  <a:pt x="2528275" y="1733975"/>
                </a:lnTo>
                <a:lnTo>
                  <a:pt x="0" y="17339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52332" y="9962964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008160" y="504006"/>
            <a:ext cx="1603472" cy="1623769"/>
          </a:xfrm>
          <a:custGeom>
            <a:avLst/>
            <a:gdLst/>
            <a:ahLst/>
            <a:cxnLst/>
            <a:rect r="r" b="b" t="t" l="l"/>
            <a:pathLst>
              <a:path h="1623769" w="1603472">
                <a:moveTo>
                  <a:pt x="0" y="0"/>
                </a:moveTo>
                <a:lnTo>
                  <a:pt x="1603472" y="0"/>
                </a:lnTo>
                <a:lnTo>
                  <a:pt x="1603472" y="1623769"/>
                </a:lnTo>
                <a:lnTo>
                  <a:pt x="0" y="162376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1495548" y="9267825"/>
            <a:ext cx="9123468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School Of Computing - Phenikaa University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05411" y="5855021"/>
            <a:ext cx="9677178" cy="565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1"/>
              </a:lnSpc>
            </a:pPr>
            <a:r>
              <a:rPr lang="en-US" sz="3401" spc="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Software Analysis and Design- N04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47118" y="8707513"/>
            <a:ext cx="802490" cy="802490"/>
          </a:xfrm>
          <a:custGeom>
            <a:avLst/>
            <a:gdLst/>
            <a:ahLst/>
            <a:cxnLst/>
            <a:rect r="r" b="b" t="t" l="l"/>
            <a:pathLst>
              <a:path h="802490" w="802490">
                <a:moveTo>
                  <a:pt x="0" y="0"/>
                </a:moveTo>
                <a:lnTo>
                  <a:pt x="802490" y="0"/>
                </a:lnTo>
                <a:lnTo>
                  <a:pt x="802490" y="802489"/>
                </a:lnTo>
                <a:lnTo>
                  <a:pt x="0" y="802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44100" y="3105996"/>
            <a:ext cx="7315200" cy="3325091"/>
          </a:xfrm>
          <a:custGeom>
            <a:avLst/>
            <a:gdLst/>
            <a:ahLst/>
            <a:cxnLst/>
            <a:rect r="r" b="b" t="t" l="l"/>
            <a:pathLst>
              <a:path h="3325091" w="7315200">
                <a:moveTo>
                  <a:pt x="0" y="0"/>
                </a:moveTo>
                <a:lnTo>
                  <a:pt x="7315200" y="0"/>
                </a:lnTo>
                <a:lnTo>
                  <a:pt x="7315200" y="3325091"/>
                </a:lnTo>
                <a:lnTo>
                  <a:pt x="0" y="3325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322859" y="2962165"/>
            <a:ext cx="9841769" cy="985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780"/>
              </a:lnSpc>
            </a:pPr>
            <a:r>
              <a:rPr lang="en-US" sz="6325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Members of Group 1: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3404" y="4339909"/>
            <a:ext cx="8984877" cy="283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6761" indent="-433380" lvl="1">
              <a:lnSpc>
                <a:spcPts val="5620"/>
              </a:lnSpc>
              <a:buFont typeface="Arial"/>
              <a:buChar char="•"/>
            </a:pPr>
            <a:r>
              <a:rPr lang="en-US" sz="4014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St. Khoa Vu Dang - 22010357</a:t>
            </a:r>
          </a:p>
          <a:p>
            <a:pPr algn="l" marL="866761" indent="-433380" lvl="1">
              <a:lnSpc>
                <a:spcPts val="5620"/>
              </a:lnSpc>
              <a:buFont typeface="Arial"/>
              <a:buChar char="•"/>
            </a:pPr>
            <a:r>
              <a:rPr lang="en-US" sz="4014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St. Tieu Cong Tuan - 22010491</a:t>
            </a:r>
          </a:p>
          <a:p>
            <a:pPr algn="l" marL="866761" indent="-433380" lvl="1">
              <a:lnSpc>
                <a:spcPts val="5620"/>
              </a:lnSpc>
              <a:buFont typeface="Arial"/>
              <a:buChar char="•"/>
            </a:pPr>
            <a:r>
              <a:rPr lang="en-US" sz="4014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St. Trinh Van Toan - 22010175</a:t>
            </a:r>
          </a:p>
          <a:p>
            <a:pPr algn="l" marL="866761" indent="-433380" lvl="1">
              <a:lnSpc>
                <a:spcPts val="5620"/>
              </a:lnSpc>
              <a:buFont typeface="Arial"/>
              <a:buChar char="•"/>
            </a:pPr>
            <a:r>
              <a:rPr lang="en-US" sz="4014" i="true">
                <a:solidFill>
                  <a:srgbClr val="000000"/>
                </a:solidFill>
                <a:latin typeface="Roboto Italics"/>
                <a:ea typeface="Roboto Italics"/>
                <a:cs typeface="Roboto Italics"/>
                <a:sym typeface="Roboto Italics"/>
              </a:rPr>
              <a:t>St. Nam Phan Vu Hoai - 22010066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83367" y="9808857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52332" y="9962964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2161" y="427753"/>
            <a:ext cx="1982487" cy="1359656"/>
          </a:xfrm>
          <a:custGeom>
            <a:avLst/>
            <a:gdLst/>
            <a:ahLst/>
            <a:cxnLst/>
            <a:rect r="r" b="b" t="t" l="l"/>
            <a:pathLst>
              <a:path h="1359656" w="1982487">
                <a:moveTo>
                  <a:pt x="0" y="0"/>
                </a:moveTo>
                <a:lnTo>
                  <a:pt x="1982487" y="0"/>
                </a:lnTo>
                <a:lnTo>
                  <a:pt x="1982487" y="1359656"/>
                </a:lnTo>
                <a:lnTo>
                  <a:pt x="0" y="135965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027210" y="276647"/>
            <a:ext cx="1603472" cy="1623769"/>
          </a:xfrm>
          <a:custGeom>
            <a:avLst/>
            <a:gdLst/>
            <a:ahLst/>
            <a:cxnLst/>
            <a:rect r="r" b="b" t="t" l="l"/>
            <a:pathLst>
              <a:path h="1623769" w="1603472">
                <a:moveTo>
                  <a:pt x="0" y="0"/>
                </a:moveTo>
                <a:lnTo>
                  <a:pt x="1603472" y="0"/>
                </a:lnTo>
                <a:lnTo>
                  <a:pt x="1603472" y="1623769"/>
                </a:lnTo>
                <a:lnTo>
                  <a:pt x="0" y="16237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495548" y="9267825"/>
            <a:ext cx="9123468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School Of Computing - Phenikaa University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8885965"/>
            <a:ext cx="744669" cy="744669"/>
          </a:xfrm>
          <a:custGeom>
            <a:avLst/>
            <a:gdLst/>
            <a:ahLst/>
            <a:cxnLst/>
            <a:rect r="r" b="b" t="t" l="l"/>
            <a:pathLst>
              <a:path h="744669" w="744669">
                <a:moveTo>
                  <a:pt x="0" y="0"/>
                </a:moveTo>
                <a:lnTo>
                  <a:pt x="744669" y="0"/>
                </a:lnTo>
                <a:lnTo>
                  <a:pt x="744669" y="744670"/>
                </a:lnTo>
                <a:lnTo>
                  <a:pt x="0" y="744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367" y="9808857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2332" y="9962964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2161" y="427753"/>
            <a:ext cx="1982487" cy="1359656"/>
          </a:xfrm>
          <a:custGeom>
            <a:avLst/>
            <a:gdLst/>
            <a:ahLst/>
            <a:cxnLst/>
            <a:rect r="r" b="b" t="t" l="l"/>
            <a:pathLst>
              <a:path h="1359656" w="1982487">
                <a:moveTo>
                  <a:pt x="0" y="0"/>
                </a:moveTo>
                <a:lnTo>
                  <a:pt x="1982487" y="0"/>
                </a:lnTo>
                <a:lnTo>
                  <a:pt x="1982487" y="1359656"/>
                </a:lnTo>
                <a:lnTo>
                  <a:pt x="0" y="13596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9733" y="3334207"/>
            <a:ext cx="652670" cy="652670"/>
          </a:xfrm>
          <a:custGeom>
            <a:avLst/>
            <a:gdLst/>
            <a:ahLst/>
            <a:cxnLst/>
            <a:rect r="r" b="b" t="t" l="l"/>
            <a:pathLst>
              <a:path h="652670" w="652670">
                <a:moveTo>
                  <a:pt x="0" y="0"/>
                </a:moveTo>
                <a:lnTo>
                  <a:pt x="652670" y="0"/>
                </a:lnTo>
                <a:lnTo>
                  <a:pt x="652670" y="652670"/>
                </a:lnTo>
                <a:lnTo>
                  <a:pt x="0" y="6526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41453" y="4391149"/>
            <a:ext cx="7101403" cy="259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3"/>
              </a:lnSpc>
            </a:pPr>
            <a:r>
              <a:rPr lang="en-US" sz="2123" b="true">
                <a:solidFill>
                  <a:srgbClr val="FF7F1A"/>
                </a:solidFill>
                <a:latin typeface="Roboto Bold"/>
                <a:ea typeface="Roboto Bold"/>
                <a:cs typeface="Roboto Bold"/>
                <a:sym typeface="Roboto Bold"/>
              </a:rPr>
              <a:t> For Learners:</a:t>
            </a:r>
          </a:p>
          <a:p>
            <a:pPr algn="l" marL="458512" indent="-229256" lvl="1">
              <a:lnSpc>
                <a:spcPts val="2973"/>
              </a:lnSpc>
              <a:buFont typeface="Arial"/>
              <a:buChar char="•"/>
            </a:pPr>
            <a:r>
              <a:rPr lang="en-US" sz="21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Complex interfaces that are difficult to use, especially for those not familiar with technology.</a:t>
            </a:r>
          </a:p>
          <a:p>
            <a:pPr algn="l" marL="458512" indent="-229256" lvl="1">
              <a:lnSpc>
                <a:spcPts val="2973"/>
              </a:lnSpc>
              <a:buFont typeface="Arial"/>
              <a:buChar char="•"/>
            </a:pPr>
            <a:r>
              <a:rPr lang="en-US" sz="21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Lack of flexibility in personalizing the learning journey.</a:t>
            </a:r>
          </a:p>
          <a:p>
            <a:pPr algn="l" marL="458512" indent="-229256" lvl="1">
              <a:lnSpc>
                <a:spcPts val="2973"/>
              </a:lnSpc>
              <a:buFont typeface="Arial"/>
              <a:buChar char="•"/>
            </a:pPr>
            <a:r>
              <a:rPr lang="en-US" sz="21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Difficulty in storing and verifying certificates after completing courses.</a:t>
            </a:r>
          </a:p>
          <a:p>
            <a:pPr algn="l">
              <a:lnSpc>
                <a:spcPts val="297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089330" y="1758834"/>
            <a:ext cx="7363613" cy="74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21"/>
              </a:lnSpc>
            </a:pPr>
            <a:r>
              <a:rPr lang="en-US" sz="473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PROJECT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62967" y="4400674"/>
            <a:ext cx="7101403" cy="296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3"/>
              </a:lnSpc>
            </a:pPr>
            <a:r>
              <a:rPr lang="en-US" sz="2123" b="true">
                <a:solidFill>
                  <a:srgbClr val="FF7F1A"/>
                </a:solidFill>
                <a:latin typeface="Roboto Bold"/>
                <a:ea typeface="Roboto Bold"/>
                <a:cs typeface="Roboto Bold"/>
                <a:sym typeface="Roboto Bold"/>
              </a:rPr>
              <a:t>For Instructor:</a:t>
            </a:r>
          </a:p>
          <a:p>
            <a:pPr algn="l" marL="458512" indent="-229256" lvl="1">
              <a:lnSpc>
                <a:spcPts val="2973"/>
              </a:lnSpc>
              <a:buFont typeface="Arial"/>
              <a:buChar char="•"/>
            </a:pPr>
            <a:r>
              <a:rPr lang="en-US" sz="21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Content creation tools that are complex, non-intuitive, and time-consuming.</a:t>
            </a:r>
          </a:p>
          <a:p>
            <a:pPr algn="l" marL="458512" indent="-229256" lvl="1">
              <a:lnSpc>
                <a:spcPts val="2973"/>
              </a:lnSpc>
              <a:buFont typeface="Arial"/>
              <a:buChar char="•"/>
            </a:pPr>
            <a:r>
              <a:rPr lang="en-US" sz="21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Lack of features to manage and track learners’ progress effectively.</a:t>
            </a:r>
          </a:p>
          <a:p>
            <a:pPr algn="l" marL="458512" indent="-229256" lvl="1">
              <a:lnSpc>
                <a:spcPts val="2973"/>
              </a:lnSpc>
              <a:buFont typeface="Arial"/>
              <a:buChar char="•"/>
            </a:pPr>
            <a:r>
              <a:rPr lang="en-US" sz="21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Difficulty in creating engaging lessons that integrate multimedia (videos, quizzes, assessments).</a:t>
            </a:r>
          </a:p>
          <a:p>
            <a:pPr algn="l">
              <a:lnSpc>
                <a:spcPts val="297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554648" y="3363942"/>
            <a:ext cx="2332732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19"/>
              </a:lnSpc>
            </a:pPr>
            <a:r>
              <a:rPr lang="en-US" sz="39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PROBLEM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195155" y="400880"/>
            <a:ext cx="1603472" cy="1623769"/>
          </a:xfrm>
          <a:custGeom>
            <a:avLst/>
            <a:gdLst/>
            <a:ahLst/>
            <a:cxnLst/>
            <a:rect r="r" b="b" t="t" l="l"/>
            <a:pathLst>
              <a:path h="1623769" w="1603472">
                <a:moveTo>
                  <a:pt x="0" y="0"/>
                </a:moveTo>
                <a:lnTo>
                  <a:pt x="1603473" y="0"/>
                </a:lnTo>
                <a:lnTo>
                  <a:pt x="1603473" y="1623769"/>
                </a:lnTo>
                <a:lnTo>
                  <a:pt x="0" y="16237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1495548" y="9267825"/>
            <a:ext cx="9123468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School Of Computing - Phenikaa University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40255" y="8929114"/>
            <a:ext cx="658372" cy="658372"/>
          </a:xfrm>
          <a:custGeom>
            <a:avLst/>
            <a:gdLst/>
            <a:ahLst/>
            <a:cxnLst/>
            <a:rect r="r" b="b" t="t" l="l"/>
            <a:pathLst>
              <a:path h="658372" w="658372">
                <a:moveTo>
                  <a:pt x="0" y="0"/>
                </a:moveTo>
                <a:lnTo>
                  <a:pt x="658373" y="0"/>
                </a:lnTo>
                <a:lnTo>
                  <a:pt x="658373" y="658372"/>
                </a:lnTo>
                <a:lnTo>
                  <a:pt x="0" y="6583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367" y="9808857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2332" y="9962964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2161" y="427753"/>
            <a:ext cx="1982487" cy="1359656"/>
          </a:xfrm>
          <a:custGeom>
            <a:avLst/>
            <a:gdLst/>
            <a:ahLst/>
            <a:cxnLst/>
            <a:rect r="r" b="b" t="t" l="l"/>
            <a:pathLst>
              <a:path h="1359656" w="1982487">
                <a:moveTo>
                  <a:pt x="0" y="0"/>
                </a:moveTo>
                <a:lnTo>
                  <a:pt x="1982487" y="0"/>
                </a:lnTo>
                <a:lnTo>
                  <a:pt x="1982487" y="1359656"/>
                </a:lnTo>
                <a:lnTo>
                  <a:pt x="0" y="13596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58313" y="3484136"/>
            <a:ext cx="748375" cy="748375"/>
          </a:xfrm>
          <a:custGeom>
            <a:avLst/>
            <a:gdLst/>
            <a:ahLst/>
            <a:cxnLst/>
            <a:rect r="r" b="b" t="t" l="l"/>
            <a:pathLst>
              <a:path h="748375" w="748375">
                <a:moveTo>
                  <a:pt x="0" y="0"/>
                </a:moveTo>
                <a:lnTo>
                  <a:pt x="748375" y="0"/>
                </a:lnTo>
                <a:lnTo>
                  <a:pt x="748375" y="748376"/>
                </a:lnTo>
                <a:lnTo>
                  <a:pt x="0" y="7483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95155" y="295697"/>
            <a:ext cx="1603472" cy="1623769"/>
          </a:xfrm>
          <a:custGeom>
            <a:avLst/>
            <a:gdLst/>
            <a:ahLst/>
            <a:cxnLst/>
            <a:rect r="r" b="b" t="t" l="l"/>
            <a:pathLst>
              <a:path h="1623769" w="1603472">
                <a:moveTo>
                  <a:pt x="0" y="0"/>
                </a:moveTo>
                <a:lnTo>
                  <a:pt x="1603473" y="0"/>
                </a:lnTo>
                <a:lnTo>
                  <a:pt x="1603473" y="1623769"/>
                </a:lnTo>
                <a:lnTo>
                  <a:pt x="0" y="16237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75038" y="4640944"/>
            <a:ext cx="539422" cy="364784"/>
          </a:xfrm>
          <a:custGeom>
            <a:avLst/>
            <a:gdLst/>
            <a:ahLst/>
            <a:cxnLst/>
            <a:rect r="r" b="b" t="t" l="l"/>
            <a:pathLst>
              <a:path h="364784" w="539422">
                <a:moveTo>
                  <a:pt x="0" y="0"/>
                </a:moveTo>
                <a:lnTo>
                  <a:pt x="539422" y="0"/>
                </a:lnTo>
                <a:lnTo>
                  <a:pt x="539422" y="364784"/>
                </a:lnTo>
                <a:lnTo>
                  <a:pt x="0" y="3647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58313" y="4498069"/>
            <a:ext cx="10483635" cy="3437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9"/>
              </a:lnSpc>
            </a:pPr>
            <a:r>
              <a:rPr lang="en-US" sz="322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1. Enhance learning efficiency</a:t>
            </a:r>
          </a:p>
          <a:p>
            <a:pPr algn="l">
              <a:lnSpc>
                <a:spcPts val="4509"/>
              </a:lnSpc>
            </a:pPr>
            <a:r>
              <a:rPr lang="en-US" sz="322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2. Increase access to education</a:t>
            </a:r>
          </a:p>
          <a:p>
            <a:pPr algn="l">
              <a:lnSpc>
                <a:spcPts val="4509"/>
              </a:lnSpc>
            </a:pPr>
            <a:r>
              <a:rPr lang="en-US" sz="322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3. Create a flexible learning environment</a:t>
            </a:r>
          </a:p>
          <a:p>
            <a:pPr algn="l">
              <a:lnSpc>
                <a:spcPts val="4509"/>
              </a:lnSpc>
            </a:pPr>
            <a:r>
              <a:rPr lang="en-US" sz="322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4. Obtain prestigious certificates and degrees</a:t>
            </a:r>
          </a:p>
          <a:p>
            <a:pPr algn="l">
              <a:lnSpc>
                <a:spcPts val="4509"/>
              </a:lnSpc>
            </a:pPr>
            <a:r>
              <a:rPr lang="en-US" sz="322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5. Improve self-learning ability</a:t>
            </a:r>
          </a:p>
          <a:p>
            <a:pPr algn="l">
              <a:lnSpc>
                <a:spcPts val="450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089330" y="1758834"/>
            <a:ext cx="7363613" cy="74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21"/>
              </a:lnSpc>
            </a:pPr>
            <a:r>
              <a:rPr lang="en-US" sz="473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PROJECT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7453" y="3537331"/>
            <a:ext cx="1313706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19"/>
              </a:lnSpc>
            </a:pPr>
            <a:r>
              <a:rPr lang="en-US" sz="39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GOAL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495548" y="9267825"/>
            <a:ext cx="9123468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School Of Computing - Phenikaa University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992924" y="6972594"/>
            <a:ext cx="539422" cy="364784"/>
          </a:xfrm>
          <a:custGeom>
            <a:avLst/>
            <a:gdLst/>
            <a:ahLst/>
            <a:cxnLst/>
            <a:rect r="r" b="b" t="t" l="l"/>
            <a:pathLst>
              <a:path h="364784" w="539422">
                <a:moveTo>
                  <a:pt x="0" y="0"/>
                </a:moveTo>
                <a:lnTo>
                  <a:pt x="539422" y="0"/>
                </a:lnTo>
                <a:lnTo>
                  <a:pt x="539422" y="364784"/>
                </a:lnTo>
                <a:lnTo>
                  <a:pt x="0" y="3647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90433" y="6393275"/>
            <a:ext cx="539422" cy="364784"/>
          </a:xfrm>
          <a:custGeom>
            <a:avLst/>
            <a:gdLst/>
            <a:ahLst/>
            <a:cxnLst/>
            <a:rect r="r" b="b" t="t" l="l"/>
            <a:pathLst>
              <a:path h="364784" w="539422">
                <a:moveTo>
                  <a:pt x="0" y="0"/>
                </a:moveTo>
                <a:lnTo>
                  <a:pt x="539422" y="0"/>
                </a:lnTo>
                <a:lnTo>
                  <a:pt x="539422" y="364784"/>
                </a:lnTo>
                <a:lnTo>
                  <a:pt x="0" y="3647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08882" y="5782142"/>
            <a:ext cx="539422" cy="364784"/>
          </a:xfrm>
          <a:custGeom>
            <a:avLst/>
            <a:gdLst/>
            <a:ahLst/>
            <a:cxnLst/>
            <a:rect r="r" b="b" t="t" l="l"/>
            <a:pathLst>
              <a:path h="364784" w="539422">
                <a:moveTo>
                  <a:pt x="0" y="0"/>
                </a:moveTo>
                <a:lnTo>
                  <a:pt x="539423" y="0"/>
                </a:lnTo>
                <a:lnTo>
                  <a:pt x="539423" y="364784"/>
                </a:lnTo>
                <a:lnTo>
                  <a:pt x="0" y="3647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163799" y="5195195"/>
            <a:ext cx="539422" cy="364784"/>
          </a:xfrm>
          <a:custGeom>
            <a:avLst/>
            <a:gdLst/>
            <a:ahLst/>
            <a:cxnLst/>
            <a:rect r="r" b="b" t="t" l="l"/>
            <a:pathLst>
              <a:path h="364784" w="539422">
                <a:moveTo>
                  <a:pt x="0" y="0"/>
                </a:moveTo>
                <a:lnTo>
                  <a:pt x="539422" y="0"/>
                </a:lnTo>
                <a:lnTo>
                  <a:pt x="539422" y="364784"/>
                </a:lnTo>
                <a:lnTo>
                  <a:pt x="0" y="3647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67045" y="8899553"/>
            <a:ext cx="717495" cy="717495"/>
          </a:xfrm>
          <a:custGeom>
            <a:avLst/>
            <a:gdLst/>
            <a:ahLst/>
            <a:cxnLst/>
            <a:rect r="r" b="b" t="t" l="l"/>
            <a:pathLst>
              <a:path h="717495" w="717495">
                <a:moveTo>
                  <a:pt x="0" y="0"/>
                </a:moveTo>
                <a:lnTo>
                  <a:pt x="717494" y="0"/>
                </a:lnTo>
                <a:lnTo>
                  <a:pt x="717494" y="717494"/>
                </a:lnTo>
                <a:lnTo>
                  <a:pt x="0" y="717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367" y="9808857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2332" y="9962964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2161" y="427753"/>
            <a:ext cx="1982487" cy="1359656"/>
          </a:xfrm>
          <a:custGeom>
            <a:avLst/>
            <a:gdLst/>
            <a:ahLst/>
            <a:cxnLst/>
            <a:rect r="r" b="b" t="t" l="l"/>
            <a:pathLst>
              <a:path h="1359656" w="1982487">
                <a:moveTo>
                  <a:pt x="0" y="0"/>
                </a:moveTo>
                <a:lnTo>
                  <a:pt x="1982487" y="0"/>
                </a:lnTo>
                <a:lnTo>
                  <a:pt x="1982487" y="1359656"/>
                </a:lnTo>
                <a:lnTo>
                  <a:pt x="0" y="13596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54648" y="3357630"/>
            <a:ext cx="2075452" cy="1914604"/>
          </a:xfrm>
          <a:custGeom>
            <a:avLst/>
            <a:gdLst/>
            <a:ahLst/>
            <a:cxnLst/>
            <a:rect r="r" b="b" t="t" l="l"/>
            <a:pathLst>
              <a:path h="1914604" w="2075452">
                <a:moveTo>
                  <a:pt x="0" y="0"/>
                </a:moveTo>
                <a:lnTo>
                  <a:pt x="2075452" y="0"/>
                </a:lnTo>
                <a:lnTo>
                  <a:pt x="2075452" y="1914604"/>
                </a:lnTo>
                <a:lnTo>
                  <a:pt x="0" y="191460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37426" y="3202593"/>
            <a:ext cx="2170004" cy="2069641"/>
          </a:xfrm>
          <a:custGeom>
            <a:avLst/>
            <a:gdLst/>
            <a:ahLst/>
            <a:cxnLst/>
            <a:rect r="r" b="b" t="t" l="l"/>
            <a:pathLst>
              <a:path h="2069641" w="2170004">
                <a:moveTo>
                  <a:pt x="0" y="0"/>
                </a:moveTo>
                <a:lnTo>
                  <a:pt x="2170004" y="0"/>
                </a:lnTo>
                <a:lnTo>
                  <a:pt x="2170004" y="2069641"/>
                </a:lnTo>
                <a:lnTo>
                  <a:pt x="0" y="20696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89769" y="295697"/>
            <a:ext cx="1603472" cy="1623769"/>
          </a:xfrm>
          <a:custGeom>
            <a:avLst/>
            <a:gdLst/>
            <a:ahLst/>
            <a:cxnLst/>
            <a:rect r="r" b="b" t="t" l="l"/>
            <a:pathLst>
              <a:path h="1623769" w="1603472">
                <a:moveTo>
                  <a:pt x="0" y="0"/>
                </a:moveTo>
                <a:lnTo>
                  <a:pt x="1603472" y="0"/>
                </a:lnTo>
                <a:lnTo>
                  <a:pt x="1603472" y="1623769"/>
                </a:lnTo>
                <a:lnTo>
                  <a:pt x="0" y="162376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692000" y="6555361"/>
            <a:ext cx="1761902" cy="1951378"/>
          </a:xfrm>
          <a:custGeom>
            <a:avLst/>
            <a:gdLst/>
            <a:ahLst/>
            <a:cxnLst/>
            <a:rect r="r" b="b" t="t" l="l"/>
            <a:pathLst>
              <a:path h="1951378" w="1761902">
                <a:moveTo>
                  <a:pt x="0" y="0"/>
                </a:moveTo>
                <a:lnTo>
                  <a:pt x="1761902" y="0"/>
                </a:lnTo>
                <a:lnTo>
                  <a:pt x="1761902" y="1951377"/>
                </a:lnTo>
                <a:lnTo>
                  <a:pt x="0" y="195137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952802" y="3532824"/>
            <a:ext cx="5261922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FRONT-END: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HTML/CSS/JavaScript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ReactJS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9330" y="1791519"/>
            <a:ext cx="7363613" cy="74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21"/>
              </a:lnSpc>
            </a:pPr>
            <a:r>
              <a:rPr lang="en-US" sz="473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TECHNOLOGIES USED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02730" y="3508046"/>
            <a:ext cx="3468947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BACK-END: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NodeJS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ExpressJS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91467" y="6959550"/>
            <a:ext cx="5261922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DATABASE:</a:t>
            </a:r>
          </a:p>
          <a:p>
            <a:pPr algn="l" marL="647700" indent="-323850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MongoDB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495548" y="9267825"/>
            <a:ext cx="9123468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School Of Computing - Phenikaa University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67045" y="8825894"/>
            <a:ext cx="864812" cy="864812"/>
          </a:xfrm>
          <a:custGeom>
            <a:avLst/>
            <a:gdLst/>
            <a:ahLst/>
            <a:cxnLst/>
            <a:rect r="r" b="b" t="t" l="l"/>
            <a:pathLst>
              <a:path h="864812" w="864812">
                <a:moveTo>
                  <a:pt x="0" y="0"/>
                </a:moveTo>
                <a:lnTo>
                  <a:pt x="864812" y="0"/>
                </a:lnTo>
                <a:lnTo>
                  <a:pt x="864812" y="864812"/>
                </a:lnTo>
                <a:lnTo>
                  <a:pt x="0" y="864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367" y="9808857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2332" y="9962964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2161" y="427753"/>
            <a:ext cx="1982487" cy="1359656"/>
          </a:xfrm>
          <a:custGeom>
            <a:avLst/>
            <a:gdLst/>
            <a:ahLst/>
            <a:cxnLst/>
            <a:rect r="r" b="b" t="t" l="l"/>
            <a:pathLst>
              <a:path h="1359656" w="1982487">
                <a:moveTo>
                  <a:pt x="0" y="0"/>
                </a:moveTo>
                <a:lnTo>
                  <a:pt x="1982487" y="0"/>
                </a:lnTo>
                <a:lnTo>
                  <a:pt x="1982487" y="1359656"/>
                </a:lnTo>
                <a:lnTo>
                  <a:pt x="0" y="13596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09402" y="3557144"/>
            <a:ext cx="4297441" cy="4114800"/>
          </a:xfrm>
          <a:custGeom>
            <a:avLst/>
            <a:gdLst/>
            <a:ahLst/>
            <a:cxnLst/>
            <a:rect r="r" b="b" t="t" l="l"/>
            <a:pathLst>
              <a:path h="4114800" w="4297441">
                <a:moveTo>
                  <a:pt x="0" y="0"/>
                </a:moveTo>
                <a:lnTo>
                  <a:pt x="4297441" y="0"/>
                </a:lnTo>
                <a:lnTo>
                  <a:pt x="42974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62847" y="1758834"/>
            <a:ext cx="7363613" cy="74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21"/>
              </a:lnSpc>
            </a:pPr>
            <a:r>
              <a:rPr lang="en-US" sz="473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DEMO PRODUCT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58250" y="4358557"/>
            <a:ext cx="7363613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380"/>
              </a:lnSpc>
            </a:pPr>
            <a:r>
              <a:rPr lang="en-US" b="true" sz="6000" i="true">
                <a:solidFill>
                  <a:srgbClr val="FF7F1A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Edu</a:t>
            </a:r>
            <a:r>
              <a:rPr lang="en-US" b="true" sz="6000" i="true">
                <a:solidFill>
                  <a:srgbClr val="22367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Phenikaa - eLearning Website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165308" y="295697"/>
            <a:ext cx="1603472" cy="1623769"/>
          </a:xfrm>
          <a:custGeom>
            <a:avLst/>
            <a:gdLst/>
            <a:ahLst/>
            <a:cxnLst/>
            <a:rect r="r" b="b" t="t" l="l"/>
            <a:pathLst>
              <a:path h="1623769" w="1603472">
                <a:moveTo>
                  <a:pt x="0" y="0"/>
                </a:moveTo>
                <a:lnTo>
                  <a:pt x="1603473" y="0"/>
                </a:lnTo>
                <a:lnTo>
                  <a:pt x="1603473" y="1623769"/>
                </a:lnTo>
                <a:lnTo>
                  <a:pt x="0" y="16237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495548" y="9267825"/>
            <a:ext cx="9123468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School Of Computing - Phenikaa University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36279" y="6125597"/>
            <a:ext cx="5617931" cy="808447"/>
            <a:chOff x="0" y="0"/>
            <a:chExt cx="26616849" cy="3830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616850" cy="3830290"/>
            </a:xfrm>
            <a:custGeom>
              <a:avLst/>
              <a:gdLst/>
              <a:ahLst/>
              <a:cxnLst/>
              <a:rect r="r" b="b" t="t" l="l"/>
              <a:pathLst>
                <a:path h="3830290" w="26616850">
                  <a:moveTo>
                    <a:pt x="26390789" y="0"/>
                  </a:moveTo>
                  <a:lnTo>
                    <a:pt x="0" y="0"/>
                  </a:lnTo>
                  <a:lnTo>
                    <a:pt x="0" y="3830290"/>
                  </a:lnTo>
                  <a:lnTo>
                    <a:pt x="26616850" y="3830290"/>
                  </a:lnTo>
                  <a:lnTo>
                    <a:pt x="26616850" y="0"/>
                  </a:lnTo>
                  <a:lnTo>
                    <a:pt x="26390789" y="0"/>
                  </a:lnTo>
                  <a:close/>
                  <a:moveTo>
                    <a:pt x="26390789" y="3604230"/>
                  </a:moveTo>
                  <a:lnTo>
                    <a:pt x="228600" y="3604230"/>
                  </a:lnTo>
                  <a:lnTo>
                    <a:pt x="228600" y="228600"/>
                  </a:lnTo>
                  <a:lnTo>
                    <a:pt x="26390789" y="228600"/>
                  </a:lnTo>
                  <a:lnTo>
                    <a:pt x="26390789" y="360423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543849" y="2302721"/>
            <a:ext cx="11002791" cy="3207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34"/>
              </a:lnSpc>
            </a:pPr>
            <a:r>
              <a:rPr lang="en-US" b="true" sz="9797" spc="97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 EVERYONE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788186" y="6293520"/>
            <a:ext cx="4726572" cy="41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1"/>
              </a:lnSpc>
              <a:spcBef>
                <a:spcPct val="0"/>
              </a:spcBef>
            </a:pPr>
            <a:r>
              <a:rPr lang="en-US" b="true" sz="2393" spc="311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GROUP 3 - CAMPUS MEAL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967045" y="8825894"/>
            <a:ext cx="864812" cy="864812"/>
          </a:xfrm>
          <a:custGeom>
            <a:avLst/>
            <a:gdLst/>
            <a:ahLst/>
            <a:cxnLst/>
            <a:rect r="r" b="b" t="t" l="l"/>
            <a:pathLst>
              <a:path h="864812" w="864812">
                <a:moveTo>
                  <a:pt x="0" y="0"/>
                </a:moveTo>
                <a:lnTo>
                  <a:pt x="864812" y="0"/>
                </a:lnTo>
                <a:lnTo>
                  <a:pt x="864812" y="864812"/>
                </a:lnTo>
                <a:lnTo>
                  <a:pt x="0" y="864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83367" y="9808857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52332" y="9962964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72161" y="427753"/>
            <a:ext cx="1982487" cy="1359656"/>
          </a:xfrm>
          <a:custGeom>
            <a:avLst/>
            <a:gdLst/>
            <a:ahLst/>
            <a:cxnLst/>
            <a:rect r="r" b="b" t="t" l="l"/>
            <a:pathLst>
              <a:path h="1359656" w="1982487">
                <a:moveTo>
                  <a:pt x="0" y="0"/>
                </a:moveTo>
                <a:lnTo>
                  <a:pt x="1982487" y="0"/>
                </a:lnTo>
                <a:lnTo>
                  <a:pt x="1982487" y="1359656"/>
                </a:lnTo>
                <a:lnTo>
                  <a:pt x="0" y="13596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08230" y="3436398"/>
            <a:ext cx="7315200" cy="3630168"/>
          </a:xfrm>
          <a:custGeom>
            <a:avLst/>
            <a:gdLst/>
            <a:ahLst/>
            <a:cxnLst/>
            <a:rect r="r" b="b" t="t" l="l"/>
            <a:pathLst>
              <a:path h="3630168" w="7315200">
                <a:moveTo>
                  <a:pt x="0" y="0"/>
                </a:moveTo>
                <a:lnTo>
                  <a:pt x="7315200" y="0"/>
                </a:lnTo>
                <a:lnTo>
                  <a:pt x="7315200" y="3630168"/>
                </a:lnTo>
                <a:lnTo>
                  <a:pt x="0" y="363016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54648" y="1662521"/>
            <a:ext cx="10892004" cy="74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21"/>
              </a:lnSpc>
            </a:pPr>
            <a:r>
              <a:rPr lang="en-US" sz="473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THE END OF PRESENTATION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6228385" y="295697"/>
            <a:ext cx="1603472" cy="1623769"/>
          </a:xfrm>
          <a:custGeom>
            <a:avLst/>
            <a:gdLst/>
            <a:ahLst/>
            <a:cxnLst/>
            <a:rect r="r" b="b" t="t" l="l"/>
            <a:pathLst>
              <a:path h="1623769" w="1603472">
                <a:moveTo>
                  <a:pt x="0" y="0"/>
                </a:moveTo>
                <a:lnTo>
                  <a:pt x="1603472" y="0"/>
                </a:lnTo>
                <a:lnTo>
                  <a:pt x="1603472" y="1623769"/>
                </a:lnTo>
                <a:lnTo>
                  <a:pt x="0" y="16237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404293" y="4060383"/>
            <a:ext cx="7363613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380"/>
              </a:lnSpc>
            </a:pPr>
            <a:r>
              <a:rPr lang="en-US" b="true" sz="6000" i="true">
                <a:solidFill>
                  <a:srgbClr val="FF7F1A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Edu</a:t>
            </a:r>
            <a:r>
              <a:rPr lang="en-US" b="true" sz="6000" i="true">
                <a:solidFill>
                  <a:srgbClr val="22367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Phenikaa - eLearning Website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-1495548" y="9267825"/>
            <a:ext cx="9123468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School Of Computing - Phenikaa University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490" y="8879741"/>
            <a:ext cx="757118" cy="757118"/>
          </a:xfrm>
          <a:custGeom>
            <a:avLst/>
            <a:gdLst/>
            <a:ahLst/>
            <a:cxnLst/>
            <a:rect r="r" b="b" t="t" l="l"/>
            <a:pathLst>
              <a:path h="757118" w="757118">
                <a:moveTo>
                  <a:pt x="0" y="0"/>
                </a:moveTo>
                <a:lnTo>
                  <a:pt x="757118" y="0"/>
                </a:lnTo>
                <a:lnTo>
                  <a:pt x="757118" y="757118"/>
                </a:lnTo>
                <a:lnTo>
                  <a:pt x="0" y="7571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367" y="9808857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52332" y="9962964"/>
            <a:ext cx="18966995" cy="308214"/>
          </a:xfrm>
          <a:custGeom>
            <a:avLst/>
            <a:gdLst/>
            <a:ahLst/>
            <a:cxnLst/>
            <a:rect r="r" b="b" t="t" l="l"/>
            <a:pathLst>
              <a:path h="308214" w="18966995">
                <a:moveTo>
                  <a:pt x="0" y="0"/>
                </a:moveTo>
                <a:lnTo>
                  <a:pt x="18966995" y="0"/>
                </a:lnTo>
                <a:lnTo>
                  <a:pt x="18966995" y="308214"/>
                </a:lnTo>
                <a:lnTo>
                  <a:pt x="0" y="308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2161" y="427753"/>
            <a:ext cx="1982487" cy="1359656"/>
          </a:xfrm>
          <a:custGeom>
            <a:avLst/>
            <a:gdLst/>
            <a:ahLst/>
            <a:cxnLst/>
            <a:rect r="r" b="b" t="t" l="l"/>
            <a:pathLst>
              <a:path h="1359656" w="1982487">
                <a:moveTo>
                  <a:pt x="0" y="0"/>
                </a:moveTo>
                <a:lnTo>
                  <a:pt x="1982487" y="0"/>
                </a:lnTo>
                <a:lnTo>
                  <a:pt x="1982487" y="1359656"/>
                </a:lnTo>
                <a:lnTo>
                  <a:pt x="0" y="13596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54722" y="3334578"/>
            <a:ext cx="4053078" cy="4114800"/>
          </a:xfrm>
          <a:custGeom>
            <a:avLst/>
            <a:gdLst/>
            <a:ahLst/>
            <a:cxnLst/>
            <a:rect r="r" b="b" t="t" l="l"/>
            <a:pathLst>
              <a:path h="4114800" w="4053078">
                <a:moveTo>
                  <a:pt x="0" y="0"/>
                </a:moveTo>
                <a:lnTo>
                  <a:pt x="4053078" y="0"/>
                </a:lnTo>
                <a:lnTo>
                  <a:pt x="40530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03585" y="1758834"/>
            <a:ext cx="7363613" cy="744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21"/>
              </a:lnSpc>
            </a:pPr>
            <a:r>
              <a:rPr lang="en-US" sz="473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QUESTION &amp; ANSWERS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5740" y="4441383"/>
            <a:ext cx="7363613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380"/>
              </a:lnSpc>
            </a:pPr>
            <a:r>
              <a:rPr lang="en-US" b="true" sz="6000" i="true">
                <a:solidFill>
                  <a:srgbClr val="22367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QUESTIONS</a:t>
            </a:r>
            <a:r>
              <a:rPr lang="en-US" b="true" sz="6000" i="true">
                <a:solidFill>
                  <a:srgbClr val="FF7F1A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 WITH Edu</a:t>
            </a:r>
            <a:r>
              <a:rPr lang="en-US" b="true" sz="6000" i="true">
                <a:solidFill>
                  <a:srgbClr val="22367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Phenikaa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40073" y="295697"/>
            <a:ext cx="1603472" cy="1623769"/>
          </a:xfrm>
          <a:custGeom>
            <a:avLst/>
            <a:gdLst/>
            <a:ahLst/>
            <a:cxnLst/>
            <a:rect r="r" b="b" t="t" l="l"/>
            <a:pathLst>
              <a:path h="1623769" w="1603472">
                <a:moveTo>
                  <a:pt x="0" y="0"/>
                </a:moveTo>
                <a:lnTo>
                  <a:pt x="1603472" y="0"/>
                </a:lnTo>
                <a:lnTo>
                  <a:pt x="1603472" y="1623769"/>
                </a:lnTo>
                <a:lnTo>
                  <a:pt x="0" y="162376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495548" y="9267825"/>
            <a:ext cx="9123468" cy="289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  <a:spcBef>
                <a:spcPct val="0"/>
              </a:spcBef>
            </a:pPr>
            <a:r>
              <a:rPr lang="en-US" b="true" sz="2000" spc="2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School Of Computing - Phenikaa 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DAGacttMPag</dc:identifier>
  <dcterms:modified xsi:type="dcterms:W3CDTF">2011-08-01T06:04:30Z</dcterms:modified>
  <cp:revision>1</cp:revision>
  <dc:title>Software Analysis and Design- N01</dc:title>
</cp:coreProperties>
</file>