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4"/>
  </p:notesMasterIdLst>
  <p:handoutMasterIdLst>
    <p:handoutMasterId r:id="rId45"/>
  </p:handoutMasterIdLst>
  <p:sldIdLst>
    <p:sldId id="476" r:id="rId3"/>
    <p:sldId id="477" r:id="rId4"/>
    <p:sldId id="404" r:id="rId5"/>
    <p:sldId id="478" r:id="rId6"/>
    <p:sldId id="496" r:id="rId7"/>
    <p:sldId id="517" r:id="rId8"/>
    <p:sldId id="531" r:id="rId9"/>
    <p:sldId id="533" r:id="rId10"/>
    <p:sldId id="518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498" r:id="rId20"/>
    <p:sldId id="542" r:id="rId21"/>
    <p:sldId id="543" r:id="rId22"/>
    <p:sldId id="545" r:id="rId23"/>
    <p:sldId id="546" r:id="rId24"/>
    <p:sldId id="547" r:id="rId25"/>
    <p:sldId id="548" r:id="rId26"/>
    <p:sldId id="549" r:id="rId27"/>
    <p:sldId id="550" r:id="rId28"/>
    <p:sldId id="479" r:id="rId29"/>
    <p:sldId id="551" r:id="rId30"/>
    <p:sldId id="552" r:id="rId31"/>
    <p:sldId id="553" r:id="rId32"/>
    <p:sldId id="554" r:id="rId33"/>
    <p:sldId id="611" r:id="rId34"/>
    <p:sldId id="555" r:id="rId35"/>
    <p:sldId id="556" r:id="rId36"/>
    <p:sldId id="557" r:id="rId37"/>
    <p:sldId id="610" r:id="rId38"/>
    <p:sldId id="482" r:id="rId39"/>
    <p:sldId id="492" r:id="rId40"/>
    <p:sldId id="607" r:id="rId41"/>
    <p:sldId id="608" r:id="rId42"/>
    <p:sldId id="609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  <p14:sldId id="478"/>
            <p14:sldId id="496"/>
            <p14:sldId id="517"/>
            <p14:sldId id="531"/>
            <p14:sldId id="533"/>
            <p14:sldId id="518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498"/>
            <p14:sldId id="542"/>
            <p14:sldId id="543"/>
            <p14:sldId id="545"/>
            <p14:sldId id="546"/>
            <p14:sldId id="547"/>
            <p14:sldId id="548"/>
            <p14:sldId id="549"/>
            <p14:sldId id="550"/>
            <p14:sldId id="479"/>
            <p14:sldId id="551"/>
            <p14:sldId id="552"/>
            <p14:sldId id="553"/>
            <p14:sldId id="554"/>
            <p14:sldId id="611"/>
            <p14:sldId id="555"/>
            <p14:sldId id="556"/>
            <p14:sldId id="557"/>
          </p14:sldIdLst>
        </p14:section>
        <p14:section name="Conclusion" id="{10E03AB1-9AA8-4E86-9A64-D741901E50A2}">
          <p14:sldIdLst>
            <p14:sldId id="610"/>
            <p14:sldId id="482"/>
            <p14:sldId id="492"/>
            <p14:sldId id="607"/>
            <p14:sldId id="608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4F5F7"/>
    <a:srgbClr val="000000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7" autoAdjust="0"/>
    <p:restoredTop sz="94503" autoAdjust="0"/>
  </p:normalViewPr>
  <p:slideViewPr>
    <p:cSldViewPr>
      <p:cViewPr varScale="1">
        <p:scale>
          <a:sx n="95" d="100"/>
          <a:sy n="95" d="100"/>
        </p:scale>
        <p:origin x="102" y="3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15-Dec-18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15-Dec-18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167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43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8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9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3136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15-Dec-18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4194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15-Dec-18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0694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45908506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15-Dec-18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87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78587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15-Dec-18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2417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15-Dec-18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2078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6993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15-Dec-18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37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7385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15-Dec-18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1.png"/><Relationship Id="rId10" Type="http://schemas.openxmlformats.org/officeDocument/2006/relationships/image" Target="../media/image3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6.gif"/><Relationship Id="rId5" Type="http://schemas.openxmlformats.org/officeDocument/2006/relationships/image" Target="../media/image4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Vue.js logo | Software logo">
            <a:extLst>
              <a:ext uri="{FF2B5EF4-FFF2-40B4-BE49-F238E27FC236}">
                <a16:creationId xmlns:a16="http://schemas.microsoft.com/office/drawing/2014/main" id="{6C9CE24F-01A5-4367-B718-20D79EDD1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8000" y="864000"/>
            <a:ext cx="4320000" cy="4140000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275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141413" y="1258400"/>
            <a:ext cx="10421988" cy="529321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.slide-fade-enter-active </a:t>
            </a:r>
            <a:r>
              <a:rPr lang="en-US" dirty="0"/>
              <a:t>{</a:t>
            </a:r>
          </a:p>
          <a:p>
            <a:r>
              <a:rPr lang="en-US" dirty="0"/>
              <a:t>  transition: all .3s ease;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.slide-fade-leave-active {</a:t>
            </a:r>
          </a:p>
          <a:p>
            <a:r>
              <a:rPr lang="en-US" dirty="0"/>
              <a:t>  transition: all .8s cubic-</a:t>
            </a:r>
            <a:r>
              <a:rPr lang="en-US" dirty="0" err="1"/>
              <a:t>bezier</a:t>
            </a:r>
            <a:r>
              <a:rPr lang="en-US" dirty="0"/>
              <a:t>(1.0, 0.5, 0.8, 1.0);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.slide-fade-enter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.slide-fade-leave-to </a:t>
            </a:r>
            <a:r>
              <a:rPr lang="en-US" dirty="0"/>
              <a:t>{</a:t>
            </a:r>
          </a:p>
          <a:p>
            <a:r>
              <a:rPr lang="en-US" dirty="0"/>
              <a:t>  transform: </a:t>
            </a:r>
            <a:r>
              <a:rPr lang="en-US" dirty="0" err="1"/>
              <a:t>translateX</a:t>
            </a:r>
            <a:r>
              <a:rPr lang="en-US" dirty="0"/>
              <a:t>(10px);</a:t>
            </a:r>
          </a:p>
          <a:p>
            <a:r>
              <a:rPr lang="en-US" dirty="0"/>
              <a:t>  opacity: 0;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 -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4921DA-9290-4514-9B5D-9C4138732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7"/>
            <a:ext cx="11808021" cy="634348"/>
          </a:xfrm>
        </p:spPr>
        <p:txBody>
          <a:bodyPr/>
          <a:lstStyle/>
          <a:p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275608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606C85-E093-48BD-9897-ADF69EE97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506577"/>
            <a:ext cx="9927138" cy="4890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CSS animations are applied in the same way as CSS </a:t>
            </a:r>
            <a:br>
              <a:rPr lang="en-US" dirty="0"/>
            </a:br>
            <a:r>
              <a:rPr lang="en-US" dirty="0"/>
              <a:t>transitions, the difference being that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v-enter</a:t>
            </a:r>
            <a:r>
              <a:rPr lang="en-US" dirty="0"/>
              <a:t> is not </a:t>
            </a:r>
            <a:br>
              <a:rPr lang="en-US" dirty="0"/>
            </a:br>
            <a:r>
              <a:rPr lang="en-US" dirty="0"/>
              <a:t>removed immediately after the element is inserted, </a:t>
            </a:r>
            <a:br>
              <a:rPr lang="en-US" dirty="0"/>
            </a:br>
            <a:r>
              <a:rPr lang="en-US" dirty="0"/>
              <a:t>but on 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animationend</a:t>
            </a:r>
            <a:r>
              <a:rPr lang="en-US" dirty="0"/>
              <a:t> event.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BABCF3-28AC-459B-B6DA-303B17A3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5E75C-898C-4C87-8CCA-B779CFDFE9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5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3972EF-4240-41F4-982C-A3E13807D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E13855-1BAB-44E5-AD43-FE297ADAA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3201618"/>
          </a:xfrm>
        </p:spPr>
        <p:txBody>
          <a:bodyPr/>
          <a:lstStyle/>
          <a:p>
            <a:r>
              <a:rPr lang="en-US" dirty="0"/>
              <a:t>&lt;div id="example-2"&gt;</a:t>
            </a:r>
          </a:p>
          <a:p>
            <a:r>
              <a:rPr lang="en-US" dirty="0"/>
              <a:t>  &lt;button @click="show = !show"&gt;Toggle show&lt;/button&gt;</a:t>
            </a:r>
          </a:p>
          <a:p>
            <a:r>
              <a:rPr lang="en-US" dirty="0"/>
              <a:t>  &lt;</a:t>
            </a:r>
            <a:r>
              <a:rPr lang="en-US" dirty="0">
                <a:solidFill>
                  <a:schemeClr val="bg1"/>
                </a:solidFill>
              </a:rPr>
              <a:t>transition</a:t>
            </a:r>
            <a:r>
              <a:rPr lang="en-US" dirty="0"/>
              <a:t> name="bounce"&gt;</a:t>
            </a:r>
          </a:p>
          <a:p>
            <a:r>
              <a:rPr lang="en-US" dirty="0"/>
              <a:t>    &lt;p </a:t>
            </a:r>
            <a:r>
              <a:rPr lang="en-US" dirty="0">
                <a:solidFill>
                  <a:schemeClr val="bg1"/>
                </a:solidFill>
              </a:rPr>
              <a:t>v-if</a:t>
            </a:r>
            <a:r>
              <a:rPr lang="en-US" dirty="0"/>
              <a:t>="show"&gt;hello&lt;/p&gt;</a:t>
            </a:r>
          </a:p>
          <a:p>
            <a:r>
              <a:rPr lang="en-US" dirty="0"/>
              <a:t>  &lt;/</a:t>
            </a:r>
            <a:r>
              <a:rPr lang="en-US" dirty="0">
                <a:solidFill>
                  <a:schemeClr val="bg1"/>
                </a:solidFill>
              </a:rPr>
              <a:t>transition</a:t>
            </a:r>
            <a:r>
              <a:rPr lang="en-US" dirty="0"/>
              <a:t>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306EA-3B4A-41CC-BFBD-7FDADA15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5DFB-63F2-460A-BB73-B1C4B11C67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9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3972EF-4240-41F4-982C-A3E13807D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E13855-1BAB-44E5-AD43-FE297ADAA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3201618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>
                <a:solidFill>
                  <a:schemeClr val="bg1"/>
                </a:solidFill>
              </a:rPr>
              <a:t>Vue</a:t>
            </a:r>
            <a:r>
              <a:rPr lang="en-US" dirty="0"/>
              <a:t>({</a:t>
            </a:r>
          </a:p>
          <a:p>
            <a:r>
              <a:rPr lang="en-US" dirty="0"/>
              <a:t>  el: '#example-2',</a:t>
            </a:r>
          </a:p>
          <a:p>
            <a:r>
              <a:rPr lang="en-US" dirty="0"/>
              <a:t>  data: {</a:t>
            </a:r>
          </a:p>
          <a:p>
            <a:r>
              <a:rPr lang="en-US" dirty="0"/>
              <a:t>    show: true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306EA-3B4A-41CC-BFBD-7FDADA15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5DFB-63F2-460A-BB73-B1C4B11C67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38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3972EF-4240-41F4-982C-A3E13807D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E13855-1BAB-44E5-AD43-FE297ADAA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1412" y="1208158"/>
            <a:ext cx="10421988" cy="5450311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.bounce-enter-active </a:t>
            </a: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animation: bounce-in .5s;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>
                <a:solidFill>
                  <a:schemeClr val="bg1"/>
                </a:solidFill>
              </a:rPr>
              <a:t>.bounce-leave-active </a:t>
            </a: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animation: bounce-in .5s reverse;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>
                <a:solidFill>
                  <a:schemeClr val="bg1"/>
                </a:solidFill>
              </a:rPr>
              <a:t>@keyframes bounce-in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0% {</a:t>
            </a:r>
            <a:br>
              <a:rPr lang="en-US" sz="2000" dirty="0"/>
            </a:br>
            <a:r>
              <a:rPr lang="en-US" sz="2000" dirty="0"/>
              <a:t>    transform: scale(0);</a:t>
            </a:r>
            <a:br>
              <a:rPr lang="en-US" sz="2000" dirty="0"/>
            </a:br>
            <a:r>
              <a:rPr lang="en-US" sz="2000" dirty="0"/>
              <a:t>  }</a:t>
            </a:r>
            <a:br>
              <a:rPr lang="en-US" sz="2000" dirty="0"/>
            </a:br>
            <a:r>
              <a:rPr lang="en-US" sz="2000" dirty="0"/>
              <a:t>  50% {</a:t>
            </a:r>
            <a:br>
              <a:rPr lang="en-US" sz="2000" dirty="0"/>
            </a:br>
            <a:r>
              <a:rPr lang="en-US" sz="2000" dirty="0"/>
              <a:t>    transform: scale(1.5);</a:t>
            </a:r>
            <a:br>
              <a:rPr lang="en-US" sz="2000" dirty="0"/>
            </a:br>
            <a:r>
              <a:rPr lang="en-US" sz="2000" dirty="0"/>
              <a:t>  }</a:t>
            </a:r>
            <a:br>
              <a:rPr lang="en-US" sz="2000" dirty="0"/>
            </a:br>
            <a:r>
              <a:rPr lang="en-US" sz="2000" dirty="0"/>
              <a:t>  100% {</a:t>
            </a:r>
            <a:br>
              <a:rPr lang="en-US" sz="2000" dirty="0"/>
            </a:br>
            <a:r>
              <a:rPr lang="en-US" sz="2000" dirty="0"/>
              <a:t>    transform: scale(1);</a:t>
            </a:r>
            <a:br>
              <a:rPr lang="en-US" sz="2000" dirty="0"/>
            </a:br>
            <a:r>
              <a:rPr lang="en-US" sz="2000" dirty="0"/>
              <a:t>  }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306EA-3B4A-41CC-BFBD-7FDADA15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5DFB-63F2-460A-BB73-B1C4B11C67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6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3C435-D1ED-4296-A2C2-BF141304B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also specify custom transition classes by </a:t>
            </a:r>
            <a:br>
              <a:rPr lang="en-US" dirty="0"/>
            </a:br>
            <a:r>
              <a:rPr lang="en-US" dirty="0"/>
              <a:t>providing the following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enter-class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enter-active-class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enter-to-class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leave-class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leave-active-class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leave-to-class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C27AFF-B539-42CD-B93C-AC7E3B6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Transition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48549-C525-45A8-A700-D8C6DC7AE2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86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3C435-D1ED-4296-A2C2-BF141304B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HTML: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51D33A-2E76-49E3-B91D-F35F36A685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4096094"/>
          </a:xfrm>
        </p:spPr>
        <p:txBody>
          <a:bodyPr/>
          <a:lstStyle/>
          <a:p>
            <a:r>
              <a:rPr lang="en-US" sz="1800" dirty="0"/>
              <a:t>&lt;link </a:t>
            </a:r>
            <a:r>
              <a:rPr lang="en-US" sz="1800" dirty="0" err="1"/>
              <a:t>href</a:t>
            </a:r>
            <a:r>
              <a:rPr lang="en-US" sz="1800" dirty="0"/>
              <a:t>="https://cdn.jsdelivr.net/</a:t>
            </a:r>
            <a:r>
              <a:rPr lang="en-US" sz="1800" dirty="0" err="1"/>
              <a:t>npm</a:t>
            </a:r>
            <a:r>
              <a:rPr lang="en-US" sz="1800" dirty="0"/>
              <a:t>/animate.css@3.5.1" </a:t>
            </a:r>
            <a:r>
              <a:rPr lang="en-US" sz="1800" dirty="0" err="1"/>
              <a:t>rel</a:t>
            </a:r>
            <a:r>
              <a:rPr lang="en-US" sz="1800" dirty="0"/>
              <a:t>="stylesheet" type="text/</a:t>
            </a:r>
            <a:r>
              <a:rPr lang="en-US" sz="1800" dirty="0" err="1"/>
              <a:t>css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&lt;div id="example-3"&gt;</a:t>
            </a:r>
            <a:br>
              <a:rPr lang="en-US" sz="1800" dirty="0"/>
            </a:br>
            <a:r>
              <a:rPr lang="en-US" sz="1800" dirty="0"/>
              <a:t>  &lt;button @click="show = !show"&gt;</a:t>
            </a:r>
            <a:br>
              <a:rPr lang="en-US" sz="1800" dirty="0"/>
            </a:br>
            <a:r>
              <a:rPr lang="en-US" sz="1800" dirty="0"/>
              <a:t>    Toggle render</a:t>
            </a:r>
            <a:br>
              <a:rPr lang="en-US" sz="1800" dirty="0"/>
            </a:br>
            <a:r>
              <a:rPr lang="en-US" sz="1800" dirty="0"/>
              <a:t>  &lt;/button&gt;</a:t>
            </a:r>
            <a:br>
              <a:rPr lang="en-US" sz="1800" dirty="0"/>
            </a:br>
            <a:r>
              <a:rPr lang="en-US" sz="1800" dirty="0"/>
              <a:t>  &lt;</a:t>
            </a:r>
            <a:r>
              <a:rPr lang="en-US" sz="1800" dirty="0">
                <a:solidFill>
                  <a:schemeClr val="bg1"/>
                </a:solidFill>
              </a:rPr>
              <a:t>transition</a:t>
            </a:r>
            <a:br>
              <a:rPr lang="en-US" sz="1800" dirty="0"/>
            </a:br>
            <a:r>
              <a:rPr lang="en-US" sz="1800" dirty="0"/>
              <a:t>    name="</a:t>
            </a:r>
            <a:r>
              <a:rPr lang="en-US" sz="1800" dirty="0">
                <a:solidFill>
                  <a:schemeClr val="bg1"/>
                </a:solidFill>
              </a:rPr>
              <a:t>custom-classes-transition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    enter-active-class="</a:t>
            </a:r>
            <a:r>
              <a:rPr lang="en-US" sz="1800" dirty="0">
                <a:solidFill>
                  <a:schemeClr val="bg1"/>
                </a:solidFill>
              </a:rPr>
              <a:t>animated </a:t>
            </a:r>
            <a:r>
              <a:rPr lang="en-US" sz="1800" dirty="0" err="1">
                <a:solidFill>
                  <a:schemeClr val="bg1"/>
                </a:solidFill>
              </a:rPr>
              <a:t>tada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    leave-active-class="</a:t>
            </a:r>
            <a:r>
              <a:rPr lang="en-US" sz="1800" dirty="0">
                <a:solidFill>
                  <a:schemeClr val="bg1"/>
                </a:solidFill>
              </a:rPr>
              <a:t>animated </a:t>
            </a:r>
            <a:r>
              <a:rPr lang="en-US" sz="1800" dirty="0" err="1">
                <a:solidFill>
                  <a:schemeClr val="bg1"/>
                </a:solidFill>
              </a:rPr>
              <a:t>bounceOutRight</a:t>
            </a:r>
            <a:r>
              <a:rPr lang="en-US" sz="1800" dirty="0"/>
              <a:t>"</a:t>
            </a:r>
            <a:br>
              <a:rPr lang="en-US" sz="1800" dirty="0"/>
            </a:br>
            <a:r>
              <a:rPr lang="en-US" sz="1800" dirty="0"/>
              <a:t>  &gt;</a:t>
            </a:r>
            <a:br>
              <a:rPr lang="en-US" sz="1800" dirty="0"/>
            </a:br>
            <a:r>
              <a:rPr lang="en-US" sz="1800" dirty="0"/>
              <a:t>    &lt;p v-if="show"&gt;hello&lt;/p&gt;</a:t>
            </a:r>
            <a:br>
              <a:rPr lang="en-US" sz="1800" dirty="0"/>
            </a:br>
            <a:r>
              <a:rPr lang="en-US" sz="1800" dirty="0"/>
              <a:t>  &lt;/</a:t>
            </a:r>
            <a:r>
              <a:rPr lang="en-US" sz="1800" dirty="0">
                <a:solidFill>
                  <a:schemeClr val="bg1"/>
                </a:solidFill>
              </a:rPr>
              <a:t>transition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&lt;/div&gt;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C27AFF-B539-42CD-B93C-AC7E3B6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Transition Classes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48549-C525-45A8-A700-D8C6DC7AE29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49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3C435-D1ED-4296-A2C2-BF141304B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JS: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51D33A-2E76-49E3-B91D-F35F36A685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3203542"/>
          </a:xfrm>
        </p:spPr>
        <p:txBody>
          <a:bodyPr/>
          <a:lstStyle/>
          <a:p>
            <a:r>
              <a:rPr lang="en-US" sz="2400" dirty="0"/>
              <a:t>new </a:t>
            </a:r>
            <a:r>
              <a:rPr lang="en-US" sz="2400" dirty="0">
                <a:solidFill>
                  <a:schemeClr val="bg1"/>
                </a:solidFill>
              </a:rPr>
              <a:t>Vue</a:t>
            </a:r>
            <a:r>
              <a:rPr lang="en-US" sz="2400" dirty="0"/>
              <a:t>({</a:t>
            </a:r>
          </a:p>
          <a:p>
            <a:r>
              <a:rPr lang="en-US" sz="2400" dirty="0"/>
              <a:t>  el: '#example-3',</a:t>
            </a:r>
          </a:p>
          <a:p>
            <a:r>
              <a:rPr lang="en-US" sz="2400" dirty="0"/>
              <a:t>  data: {</a:t>
            </a:r>
          </a:p>
          <a:p>
            <a:r>
              <a:rPr lang="en-US" sz="2400" dirty="0"/>
              <a:t>    show: true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C27AFF-B539-42CD-B93C-AC7E3B6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Transition Classes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48549-C525-45A8-A700-D8C6DC7AE29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58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Transitioning Between Elements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AD927-845D-48FD-974D-BB8F5390DD94}"/>
              </a:ext>
            </a:extLst>
          </p:cNvPr>
          <p:cNvSpPr txBox="1"/>
          <p:nvPr/>
        </p:nvSpPr>
        <p:spPr>
          <a:xfrm>
            <a:off x="4494212" y="2020465"/>
            <a:ext cx="1219200" cy="129739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7F543-D770-4F69-BE38-66B15BF4982F}"/>
              </a:ext>
            </a:extLst>
          </p:cNvPr>
          <p:cNvSpPr txBox="1"/>
          <p:nvPr/>
        </p:nvSpPr>
        <p:spPr>
          <a:xfrm>
            <a:off x="6399212" y="2030523"/>
            <a:ext cx="1219200" cy="129739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/>
              <a:t>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77383A-4989-4210-8EAC-9C7AA097ABA0}"/>
              </a:ext>
            </a:extLst>
          </p:cNvPr>
          <p:cNvSpPr/>
          <p:nvPr/>
        </p:nvSpPr>
        <p:spPr bwMode="auto">
          <a:xfrm>
            <a:off x="5789612" y="2514600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3800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D0F62-EBA1-483A-94BB-45187E63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Transitioning Between 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5B9AF-F39D-4BAB-B6C0-A794CCA19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transition between raw elements 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v-if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v-else</a:t>
            </a:r>
            <a:r>
              <a:rPr lang="en-US" sz="2800" dirty="0"/>
              <a:t>. One of the most common two-element transitions is between a list </a:t>
            </a:r>
            <a:br>
              <a:rPr lang="en-US" sz="2800" dirty="0"/>
            </a:br>
            <a:r>
              <a:rPr lang="en-US" sz="2800" dirty="0"/>
              <a:t>container and a message describing an empty list: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A9D2A29-367B-4AB9-AF25-CA95AF37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562" y="2828835"/>
            <a:ext cx="733624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&lt;transition&gt;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&lt;table v-if="items.length &gt; 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&lt;!-- ...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&lt;p v-else&gt;Sorry, no items found.&lt;/p&gt;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&lt;/transition&gt;</a:t>
            </a:r>
          </a:p>
        </p:txBody>
      </p:sp>
    </p:spTree>
    <p:extLst>
      <p:ext uri="{BB962C8B-B14F-4D97-AF65-F5344CB8AC3E}">
        <p14:creationId xmlns:p14="http://schemas.microsoft.com/office/powerpoint/2010/main" val="2698824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8793297" cy="5181597"/>
          </a:xfrm>
        </p:spPr>
        <p:txBody>
          <a:bodyPr>
            <a:noAutofit/>
          </a:bodyPr>
          <a:lstStyle/>
          <a:p>
            <a:r>
              <a:rPr lang="en-US" sz="3600" dirty="0"/>
              <a:t>Transitioning Single Elements/Components</a:t>
            </a:r>
          </a:p>
          <a:p>
            <a:r>
              <a:rPr lang="en-US" sz="3600" dirty="0"/>
              <a:t>Transitioning Between Elements</a:t>
            </a:r>
          </a:p>
          <a:p>
            <a:r>
              <a:rPr lang="en-US" sz="3600" dirty="0"/>
              <a:t>Transitioning Between Components</a:t>
            </a:r>
          </a:p>
          <a:p>
            <a:r>
              <a:rPr lang="en-US" sz="3600" dirty="0"/>
              <a:t>List Transitions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pPr lvl="1"/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B642B0-2993-42CE-9514-6839DC55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Between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060B3A-4C92-4D86-B039-D83FC0C56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toggling between elements that have </a:t>
            </a:r>
            <a:r>
              <a:rPr lang="en-US" sz="2400" b="1" dirty="0">
                <a:solidFill>
                  <a:schemeClr val="bg1"/>
                </a:solidFill>
              </a:rPr>
              <a:t>the same tag name</a:t>
            </a:r>
            <a:r>
              <a:rPr lang="en-US" sz="2400" dirty="0"/>
              <a:t>, you must tell Vue that they are distinct elements by giving them unique </a:t>
            </a:r>
            <a:r>
              <a:rPr lang="en-US" sz="2400" b="1" dirty="0">
                <a:solidFill>
                  <a:schemeClr val="bg1"/>
                </a:solidFill>
              </a:rPr>
              <a:t>key</a:t>
            </a:r>
            <a:r>
              <a:rPr lang="en-US" sz="2400" dirty="0"/>
              <a:t> attributes. </a:t>
            </a:r>
            <a:br>
              <a:rPr lang="en-US" sz="2400" dirty="0"/>
            </a:br>
            <a:r>
              <a:rPr lang="en-US" sz="2400" dirty="0"/>
              <a:t>Otherwise, Vue’s compiler will only replace the content of the element for </a:t>
            </a:r>
            <a:br>
              <a:rPr lang="en-US" sz="2400" dirty="0"/>
            </a:br>
            <a:r>
              <a:rPr lang="en-US" sz="2400" dirty="0"/>
              <a:t>efficiency. Even when technically unnecessary though, </a:t>
            </a:r>
            <a:r>
              <a:rPr lang="en-US" sz="2400" b="1" dirty="0">
                <a:solidFill>
                  <a:schemeClr val="bg1"/>
                </a:solidFill>
              </a:rPr>
              <a:t>it’s considered good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practice to always key multiple items within 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sz="2400" b="1" dirty="0">
                <a:solidFill>
                  <a:schemeClr val="bg1"/>
                </a:solidFill>
              </a:rPr>
              <a:t> component.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089F1-4075-4E98-AE17-1A73BB3CFB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21562-7CA8-4C65-BF35-4EDBCC016BCB}"/>
              </a:ext>
            </a:extLst>
          </p:cNvPr>
          <p:cNvSpPr txBox="1"/>
          <p:nvPr/>
        </p:nvSpPr>
        <p:spPr>
          <a:xfrm>
            <a:off x="1979582" y="3062907"/>
            <a:ext cx="958381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&lt;transition&gt;</a:t>
            </a:r>
          </a:p>
          <a:p>
            <a:r>
              <a:rPr lang="en-US" sz="1800" dirty="0"/>
              <a:t>  &lt;button v-if="</a:t>
            </a:r>
            <a:r>
              <a:rPr lang="en-US" sz="1800" dirty="0" err="1"/>
              <a:t>isOn</a:t>
            </a:r>
            <a:r>
              <a:rPr lang="en-US" sz="1800" dirty="0"/>
              <a:t>" </a:t>
            </a:r>
            <a:r>
              <a:rPr lang="en-US" sz="1800" dirty="0">
                <a:solidFill>
                  <a:schemeClr val="bg1"/>
                </a:solidFill>
              </a:rPr>
              <a:t>key="off"</a:t>
            </a:r>
            <a:r>
              <a:rPr lang="en-US" sz="1800" dirty="0"/>
              <a:t>&gt;</a:t>
            </a:r>
          </a:p>
          <a:p>
            <a:r>
              <a:rPr lang="en-US" sz="1800" dirty="0"/>
              <a:t>    Off</a:t>
            </a:r>
          </a:p>
          <a:p>
            <a:r>
              <a:rPr lang="en-US" sz="1800" dirty="0"/>
              <a:t>  &lt;/button&gt;</a:t>
            </a:r>
          </a:p>
          <a:p>
            <a:r>
              <a:rPr lang="en-US" sz="1800" dirty="0"/>
              <a:t>  &lt;button v-else </a:t>
            </a:r>
            <a:r>
              <a:rPr lang="en-US" sz="1800" dirty="0">
                <a:solidFill>
                  <a:schemeClr val="bg1"/>
                </a:solidFill>
              </a:rPr>
              <a:t>key="on"</a:t>
            </a:r>
            <a:r>
              <a:rPr lang="en-US" sz="1800" dirty="0"/>
              <a:t>&gt;</a:t>
            </a:r>
          </a:p>
          <a:p>
            <a:r>
              <a:rPr lang="en-US" sz="1800" dirty="0"/>
              <a:t>    On</a:t>
            </a:r>
          </a:p>
          <a:p>
            <a:r>
              <a:rPr lang="en-US" sz="1800" dirty="0"/>
              <a:t>  &lt;/button&gt;</a:t>
            </a:r>
          </a:p>
          <a:p>
            <a:r>
              <a:rPr lang="en-US" sz="1800" dirty="0"/>
              <a:t>&lt;/transition&gt;</a:t>
            </a:r>
          </a:p>
        </p:txBody>
      </p:sp>
    </p:spTree>
    <p:extLst>
      <p:ext uri="{BB962C8B-B14F-4D97-AF65-F5344CB8AC3E}">
        <p14:creationId xmlns:p14="http://schemas.microsoft.com/office/powerpoint/2010/main" val="770660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19F3FC-A106-47D5-A7EE-9CE9394E9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the default behavior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dirty="0"/>
              <a:t> is to make </a:t>
            </a:r>
            <a:br>
              <a:rPr lang="en-US" dirty="0"/>
            </a:br>
            <a:r>
              <a:rPr lang="en-US" dirty="0"/>
              <a:t>entering and leaving simultaneously, sometimes the animations </a:t>
            </a:r>
            <a:br>
              <a:rPr lang="en-US" dirty="0"/>
            </a:br>
            <a:r>
              <a:rPr lang="en-US" dirty="0"/>
              <a:t>do not get the desired effect.</a:t>
            </a:r>
          </a:p>
          <a:p>
            <a:pPr marL="0" indent="0">
              <a:buNone/>
            </a:pPr>
            <a:r>
              <a:rPr lang="en-US" dirty="0"/>
              <a:t>This is why Vue offers some alternative transition modes: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in-out</a:t>
            </a:r>
            <a:r>
              <a:rPr lang="en-US" sz="3200" dirty="0"/>
              <a:t>: New element transitions in first, then when complete, the current element transitions out.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out-in</a:t>
            </a:r>
            <a:r>
              <a:rPr lang="en-US" sz="3200" dirty="0"/>
              <a:t>: Current element transitions out first, then when complete, the new element transitions in.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CC6BBA-3AB5-4F7A-8D75-4B807020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Modes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34D54-38DE-4134-8F96-1ABCB04439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4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479471-7B4E-42AD-A370-C4B0737E44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2187879"/>
          </a:xfrm>
        </p:spPr>
        <p:txBody>
          <a:bodyPr/>
          <a:lstStyle/>
          <a:p>
            <a:r>
              <a:rPr lang="en-US" sz="3600" dirty="0"/>
              <a:t>&lt;transition name="fade" mode="out-in"&gt;</a:t>
            </a:r>
          </a:p>
          <a:p>
            <a:r>
              <a:rPr lang="en-US" sz="3600" dirty="0"/>
              <a:t>  </a:t>
            </a:r>
            <a:r>
              <a:rPr lang="en-US" sz="3600" i="1" dirty="0">
                <a:solidFill>
                  <a:schemeClr val="accent2"/>
                </a:solidFill>
              </a:rPr>
              <a:t>&lt;!-- ... the buttons ... --&gt;</a:t>
            </a:r>
          </a:p>
          <a:p>
            <a:r>
              <a:rPr lang="en-US" sz="3600" dirty="0"/>
              <a:t>&lt;/transition&gt;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98E0A5-544A-4DE6-9B64-AD84A74E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Modes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28713-E0B6-4B58-8574-17D5D2834B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862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Transitioning Between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AD927-845D-48FD-974D-BB8F5390DD94}"/>
              </a:ext>
            </a:extLst>
          </p:cNvPr>
          <p:cNvSpPr txBox="1"/>
          <p:nvPr/>
        </p:nvSpPr>
        <p:spPr>
          <a:xfrm>
            <a:off x="4494212" y="2590800"/>
            <a:ext cx="1219200" cy="1182989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7F543-D770-4F69-BE38-66B15BF4982F}"/>
              </a:ext>
            </a:extLst>
          </p:cNvPr>
          <p:cNvSpPr txBox="1"/>
          <p:nvPr/>
        </p:nvSpPr>
        <p:spPr>
          <a:xfrm>
            <a:off x="6399212" y="2600858"/>
            <a:ext cx="1219200" cy="1182989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77383A-4989-4210-8EAC-9C7AA097ABA0}"/>
              </a:ext>
            </a:extLst>
          </p:cNvPr>
          <p:cNvSpPr/>
          <p:nvPr/>
        </p:nvSpPr>
        <p:spPr bwMode="auto">
          <a:xfrm>
            <a:off x="5789612" y="3027731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20461-43EC-4A4C-958A-6113461EDBA2}"/>
              </a:ext>
            </a:extLst>
          </p:cNvPr>
          <p:cNvSpPr txBox="1"/>
          <p:nvPr/>
        </p:nvSpPr>
        <p:spPr>
          <a:xfrm>
            <a:off x="5178799" y="1413165"/>
            <a:ext cx="1755026" cy="1308839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  <a:effectLst>
            <a:softEdge rad="0"/>
          </a:effectLst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3622723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09230-0572-41E9-84D9-D6572ABA9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Transitioning between components is even simpler - we don’t </a:t>
            </a:r>
            <a:br>
              <a:rPr lang="en-US" dirty="0"/>
            </a:br>
            <a:r>
              <a:rPr lang="en-US" dirty="0"/>
              <a:t>even need the key attribute. Instead, we wrap a </a:t>
            </a:r>
            <a:r>
              <a:rPr lang="en-US" b="1" dirty="0">
                <a:solidFill>
                  <a:schemeClr val="bg1"/>
                </a:solidFill>
              </a:rPr>
              <a:t>dynamic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.</a:t>
            </a:r>
          </a:p>
          <a:p>
            <a:r>
              <a:rPr lang="en-US" dirty="0"/>
              <a:t>HTML: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B783B-DB1D-4339-AC35-44F673934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2" y="3788938"/>
            <a:ext cx="10958580" cy="1632920"/>
          </a:xfrm>
        </p:spPr>
        <p:txBody>
          <a:bodyPr/>
          <a:lstStyle/>
          <a:p>
            <a:r>
              <a:rPr lang="en-US" dirty="0"/>
              <a:t>&lt;transition name="component-fade" mode="out-in"&gt;</a:t>
            </a:r>
          </a:p>
          <a:p>
            <a:r>
              <a:rPr lang="en-US" dirty="0"/>
              <a:t>  &lt;component </a:t>
            </a:r>
            <a:r>
              <a:rPr lang="en-US" dirty="0" err="1">
                <a:solidFill>
                  <a:schemeClr val="bg1"/>
                </a:solidFill>
              </a:rPr>
              <a:t>v-bind:is</a:t>
            </a:r>
            <a:r>
              <a:rPr lang="en-US" dirty="0">
                <a:solidFill>
                  <a:schemeClr val="bg1"/>
                </a:solidFill>
              </a:rPr>
              <a:t>="view"</a:t>
            </a:r>
            <a:r>
              <a:rPr lang="en-US" dirty="0"/>
              <a:t>&gt;&lt;/component&gt;</a:t>
            </a:r>
          </a:p>
          <a:p>
            <a:r>
              <a:rPr lang="en-US" dirty="0"/>
              <a:t>&lt;/transition&gt;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690DC-0565-4312-AECA-27EFDCB1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Transitioning Between Components - Example</a:t>
            </a:r>
          </a:p>
        </p:txBody>
      </p:sp>
    </p:spTree>
    <p:extLst>
      <p:ext uri="{BB962C8B-B14F-4D97-AF65-F5344CB8AC3E}">
        <p14:creationId xmlns:p14="http://schemas.microsoft.com/office/powerpoint/2010/main" val="455024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09230-0572-41E9-84D9-D6572ABA9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B783B-DB1D-4339-AC35-44F673934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2" y="1850759"/>
            <a:ext cx="10958580" cy="4526981"/>
          </a:xfrm>
        </p:spPr>
        <p:txBody>
          <a:bodyPr/>
          <a:lstStyle/>
          <a:p>
            <a:r>
              <a:rPr lang="en-US" sz="2000" dirty="0"/>
              <a:t>new Vue({</a:t>
            </a:r>
            <a:br>
              <a:rPr lang="en-US" sz="2000" dirty="0"/>
            </a:br>
            <a:r>
              <a:rPr lang="en-US" sz="2000" dirty="0"/>
              <a:t>  el: '#transition-components-demo',</a:t>
            </a:r>
            <a:br>
              <a:rPr lang="en-US" sz="2000" dirty="0"/>
            </a:br>
            <a:r>
              <a:rPr lang="en-US" sz="2000" dirty="0"/>
              <a:t>  data: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view: 'v-a'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>  },</a:t>
            </a:r>
            <a:br>
              <a:rPr lang="en-US" sz="2000" dirty="0"/>
            </a:br>
            <a:r>
              <a:rPr lang="en-US" sz="2000" dirty="0"/>
              <a:t>  components: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'v-a'</a:t>
            </a:r>
            <a:r>
              <a:rPr lang="en-US" sz="2000" dirty="0"/>
              <a:t>: {</a:t>
            </a:r>
            <a:br>
              <a:rPr lang="en-US" sz="2000" dirty="0"/>
            </a:br>
            <a:r>
              <a:rPr lang="en-US" sz="2000" dirty="0"/>
              <a:t>      template: '&lt;div&gt;Component A&lt;/div&gt;'</a:t>
            </a:r>
            <a:br>
              <a:rPr lang="en-US" sz="2000" dirty="0"/>
            </a:br>
            <a:r>
              <a:rPr lang="en-US" sz="2000" dirty="0"/>
              <a:t>    },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'v-b'</a:t>
            </a:r>
            <a:r>
              <a:rPr lang="en-US" sz="2000" dirty="0"/>
              <a:t>: {</a:t>
            </a:r>
            <a:br>
              <a:rPr lang="en-US" sz="2000" dirty="0"/>
            </a:br>
            <a:r>
              <a:rPr lang="en-US" sz="2000" dirty="0"/>
              <a:t>      template: '&lt;div&gt;Component B&lt;/div&gt;'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  }</a:t>
            </a:r>
            <a:br>
              <a:rPr lang="en-US" sz="2000" dirty="0"/>
            </a:br>
            <a:r>
              <a:rPr lang="en-US" sz="2000" dirty="0"/>
              <a:t>})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690DC-0565-4312-AECA-27EFDCB1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Transitioning Between Components - Example</a:t>
            </a:r>
          </a:p>
        </p:txBody>
      </p:sp>
    </p:spTree>
    <p:extLst>
      <p:ext uri="{BB962C8B-B14F-4D97-AF65-F5344CB8AC3E}">
        <p14:creationId xmlns:p14="http://schemas.microsoft.com/office/powerpoint/2010/main" val="273615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09230-0572-41E9-84D9-D6572ABA9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B783B-DB1D-4339-AC35-44F673934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2" y="1850759"/>
            <a:ext cx="10958580" cy="2834210"/>
          </a:xfrm>
        </p:spPr>
        <p:txBody>
          <a:bodyPr/>
          <a:lstStyle/>
          <a:p>
            <a:r>
              <a:rPr lang="en-US" sz="2000" dirty="0"/>
              <a:t>.component-fade-enter-active, .component-fade-leave-active {</a:t>
            </a:r>
          </a:p>
          <a:p>
            <a:r>
              <a:rPr lang="en-US" sz="2000" dirty="0"/>
              <a:t>  transition: opacity .3s ease;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.component-fade-enter, .component-fade-leave-to {</a:t>
            </a:r>
          </a:p>
          <a:p>
            <a:r>
              <a:rPr lang="en-US" sz="2000" dirty="0"/>
              <a:t>  opacity: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690DC-0565-4312-AECA-27EFDCB1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Transitioning Between Components - Example</a:t>
            </a:r>
          </a:p>
        </p:txBody>
      </p:sp>
    </p:spTree>
    <p:extLst>
      <p:ext uri="{BB962C8B-B14F-4D97-AF65-F5344CB8AC3E}">
        <p14:creationId xmlns:p14="http://schemas.microsoft.com/office/powerpoint/2010/main" val="249814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 Transitions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37" y="1842861"/>
            <a:ext cx="1590150" cy="1590150"/>
          </a:xfrm>
          <a:prstGeom prst="rect">
            <a:avLst/>
          </a:prstGeom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480EAEAD-D660-4DCB-9B3B-FAABA292D0BE}"/>
              </a:ext>
            </a:extLst>
          </p:cNvPr>
          <p:cNvSpPr/>
          <p:nvPr/>
        </p:nvSpPr>
        <p:spPr bwMode="auto">
          <a:xfrm>
            <a:off x="7085012" y="1981200"/>
            <a:ext cx="533400" cy="12192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767629E4-D734-481D-A214-62440FC42AE1}"/>
              </a:ext>
            </a:extLst>
          </p:cNvPr>
          <p:cNvSpPr/>
          <p:nvPr/>
        </p:nvSpPr>
        <p:spPr bwMode="auto">
          <a:xfrm rot="10800000">
            <a:off x="4570412" y="1981200"/>
            <a:ext cx="533400" cy="12192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94810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8E16E-BE21-49AB-8E8C-BA145811C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can also make transitions in a list of components,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v-for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instead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sz="3200" dirty="0"/>
              <a:t>, we will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&lt;transition-group&gt;</a:t>
            </a:r>
            <a:r>
              <a:rPr lang="en-US" sz="32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Unlike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&lt;transition&gt;</a:t>
            </a:r>
            <a:r>
              <a:rPr lang="en-US" sz="3000" dirty="0"/>
              <a:t>, it renders an actual element: a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000" dirty="0"/>
              <a:t> by </a:t>
            </a:r>
            <a:br>
              <a:rPr lang="en-US" sz="3000" dirty="0"/>
            </a:br>
            <a:r>
              <a:rPr lang="en-US" sz="3000" dirty="0"/>
              <a:t>default. You can change the element that’s rendered with the tag </a:t>
            </a:r>
            <a:br>
              <a:rPr lang="en-US" sz="3000" dirty="0"/>
            </a:br>
            <a:r>
              <a:rPr lang="en-US" sz="3000" dirty="0"/>
              <a:t>attribute.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Transition modes</a:t>
            </a:r>
            <a:r>
              <a:rPr lang="en-US" sz="3000" dirty="0"/>
              <a:t> are not available, because we are no longer </a:t>
            </a:r>
            <a:br>
              <a:rPr lang="en-US" sz="3000" dirty="0"/>
            </a:br>
            <a:r>
              <a:rPr lang="en-US" sz="3000" dirty="0"/>
              <a:t>alternating between mutually exclusive elements.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Elements inside are </a:t>
            </a:r>
            <a:r>
              <a:rPr lang="en-US" sz="3000" b="1" dirty="0">
                <a:solidFill>
                  <a:schemeClr val="bg1"/>
                </a:solidFill>
              </a:rPr>
              <a:t>always required </a:t>
            </a:r>
            <a:r>
              <a:rPr lang="en-US" sz="3000" dirty="0"/>
              <a:t>to have a unique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000" dirty="0"/>
              <a:t> attribute.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3834B6-0C01-4D8F-9B4E-24170F4C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Transitions</a:t>
            </a:r>
          </a:p>
        </p:txBody>
      </p:sp>
    </p:spTree>
    <p:extLst>
      <p:ext uri="{BB962C8B-B14F-4D97-AF65-F5344CB8AC3E}">
        <p14:creationId xmlns:p14="http://schemas.microsoft.com/office/powerpoint/2010/main" val="2435328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BCB10D-ABE3-42D7-AF3E-E95ACA3A7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4496204"/>
          </a:xfrm>
        </p:spPr>
        <p:txBody>
          <a:bodyPr/>
          <a:lstStyle/>
          <a:p>
            <a:r>
              <a:rPr lang="en-US" sz="2200" dirty="0"/>
              <a:t>&lt;div id="list-demo"&gt;</a:t>
            </a:r>
          </a:p>
          <a:p>
            <a:r>
              <a:rPr lang="en-US" sz="2200" dirty="0"/>
              <a:t>  &lt;button </a:t>
            </a:r>
            <a:r>
              <a:rPr lang="en-US" sz="2200" dirty="0" err="1"/>
              <a:t>v-on:click</a:t>
            </a:r>
            <a:r>
              <a:rPr lang="en-US" sz="2200" dirty="0"/>
              <a:t>="add"&gt;Add&lt;/button&gt;</a:t>
            </a:r>
          </a:p>
          <a:p>
            <a:r>
              <a:rPr lang="en-US" sz="2200" dirty="0"/>
              <a:t>  &lt;button </a:t>
            </a:r>
            <a:r>
              <a:rPr lang="en-US" sz="2200" dirty="0" err="1"/>
              <a:t>v-on:click</a:t>
            </a:r>
            <a:r>
              <a:rPr lang="en-US" sz="2200" dirty="0"/>
              <a:t>="remove"&gt;Remove&lt;/button&gt;</a:t>
            </a:r>
          </a:p>
          <a:p>
            <a:r>
              <a:rPr lang="en-US" sz="2200" dirty="0"/>
              <a:t>  &lt;</a:t>
            </a:r>
            <a:r>
              <a:rPr lang="en-US" sz="2200" dirty="0">
                <a:solidFill>
                  <a:schemeClr val="bg1"/>
                </a:solidFill>
              </a:rPr>
              <a:t>transition-group</a:t>
            </a:r>
            <a:r>
              <a:rPr lang="en-US" sz="2200" dirty="0"/>
              <a:t> name="list" tag="p"&gt;</a:t>
            </a:r>
          </a:p>
          <a:p>
            <a:r>
              <a:rPr lang="en-US" sz="2200" dirty="0"/>
              <a:t>    &lt;span v-for="item in items" </a:t>
            </a:r>
            <a:r>
              <a:rPr lang="en-US" sz="2200" dirty="0" err="1"/>
              <a:t>v-bind:key</a:t>
            </a:r>
            <a:r>
              <a:rPr lang="en-US" sz="2200" dirty="0"/>
              <a:t>="item" class="list-item"&gt;</a:t>
            </a:r>
          </a:p>
          <a:p>
            <a:r>
              <a:rPr lang="en-US" sz="2200" dirty="0"/>
              <a:t>      {{ item }}</a:t>
            </a:r>
          </a:p>
          <a:p>
            <a:r>
              <a:rPr lang="en-US" sz="2200" dirty="0"/>
              <a:t>    &lt;/span&gt;</a:t>
            </a:r>
          </a:p>
          <a:p>
            <a:r>
              <a:rPr lang="en-US" sz="2200" dirty="0"/>
              <a:t>  &lt;/transition-group&gt;</a:t>
            </a:r>
          </a:p>
          <a:p>
            <a:r>
              <a:rPr lang="en-US" sz="2200" dirty="0"/>
              <a:t>&lt;/div&gt;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Entering/Leaving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63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#Vue.js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BCB10D-ABE3-42D7-AF3E-E95ACA3A7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1463892"/>
            <a:ext cx="10650588" cy="4650092"/>
          </a:xfrm>
        </p:spPr>
        <p:txBody>
          <a:bodyPr/>
          <a:lstStyle/>
          <a:p>
            <a:r>
              <a:rPr lang="en-US" sz="1600" dirty="0"/>
              <a:t>new Vue({</a:t>
            </a:r>
            <a:br>
              <a:rPr lang="en-US" sz="1600" dirty="0"/>
            </a:br>
            <a:r>
              <a:rPr lang="en-US" sz="1600" dirty="0"/>
              <a:t>  el: '#list-demo',</a:t>
            </a:r>
            <a:br>
              <a:rPr lang="en-US" sz="1600" dirty="0"/>
            </a:br>
            <a:r>
              <a:rPr lang="en-US" sz="1600" dirty="0"/>
              <a:t>  data: {</a:t>
            </a:r>
            <a:br>
              <a:rPr lang="en-US" sz="1600" dirty="0"/>
            </a:br>
            <a:r>
              <a:rPr lang="en-US" sz="1600" dirty="0"/>
              <a:t>    items: [1,2,3,4,5,6,7,8,9],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nextNum</a:t>
            </a:r>
            <a:r>
              <a:rPr lang="en-US" sz="1600" dirty="0"/>
              <a:t>: 10</a:t>
            </a:r>
            <a:br>
              <a:rPr lang="en-US" sz="1600" dirty="0"/>
            </a:br>
            <a:r>
              <a:rPr lang="en-US" sz="1600" dirty="0"/>
              <a:t>  },</a:t>
            </a:r>
            <a:br>
              <a:rPr lang="en-US" sz="1600" dirty="0"/>
            </a:br>
            <a:r>
              <a:rPr lang="en-US" sz="1600" dirty="0"/>
              <a:t>  methods: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randomIndex</a:t>
            </a:r>
            <a:r>
              <a:rPr lang="en-US" sz="1600" dirty="0"/>
              <a:t>: function () {</a:t>
            </a:r>
            <a:br>
              <a:rPr lang="en-US" sz="1600" dirty="0"/>
            </a:br>
            <a:r>
              <a:rPr lang="en-US" sz="1600" dirty="0"/>
              <a:t>      return </a:t>
            </a:r>
            <a:r>
              <a:rPr lang="en-US" sz="1600" dirty="0" err="1"/>
              <a:t>Math.floor</a:t>
            </a:r>
            <a:r>
              <a:rPr lang="en-US" sz="1600" dirty="0"/>
              <a:t>(</a:t>
            </a:r>
            <a:r>
              <a:rPr lang="en-US" sz="1600" dirty="0" err="1"/>
              <a:t>Math.random</a:t>
            </a:r>
            <a:r>
              <a:rPr lang="en-US" sz="1600" dirty="0"/>
              <a:t>() * </a:t>
            </a:r>
            <a:r>
              <a:rPr lang="en-US" sz="1600" dirty="0" err="1"/>
              <a:t>this.items.length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  add: function ()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this.items.splice</a:t>
            </a:r>
            <a:r>
              <a:rPr lang="en-US" sz="1600" dirty="0"/>
              <a:t>(</a:t>
            </a:r>
            <a:r>
              <a:rPr lang="en-US" sz="1600" dirty="0" err="1"/>
              <a:t>this.randomIndex</a:t>
            </a:r>
            <a:r>
              <a:rPr lang="en-US" sz="1600" dirty="0"/>
              <a:t>(), 0, </a:t>
            </a:r>
            <a:r>
              <a:rPr lang="en-US" sz="1600" dirty="0" err="1"/>
              <a:t>this.nextNum</a:t>
            </a:r>
            <a:r>
              <a:rPr lang="en-US" sz="1600" dirty="0"/>
              <a:t>++)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  remove: function ()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this.items.splice</a:t>
            </a:r>
            <a:r>
              <a:rPr lang="en-US" sz="1600" dirty="0"/>
              <a:t>(</a:t>
            </a:r>
            <a:r>
              <a:rPr lang="en-US" sz="1600" dirty="0" err="1"/>
              <a:t>this.randomIndex</a:t>
            </a:r>
            <a:r>
              <a:rPr lang="en-US" sz="1600" dirty="0"/>
              <a:t>(), 1)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}</a:t>
            </a:r>
            <a:br>
              <a:rPr lang="en-US" sz="1600" dirty="0"/>
            </a:br>
            <a:r>
              <a:rPr lang="en-US" sz="1600" dirty="0"/>
              <a:t>})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Entering/Leaving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BCB10D-ABE3-42D7-AF3E-E95ACA3A7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1412" y="1186078"/>
            <a:ext cx="10421988" cy="5234867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.list-item </a:t>
            </a:r>
            <a:r>
              <a:rPr lang="en-US" sz="1800" dirty="0"/>
              <a:t>{</a:t>
            </a:r>
          </a:p>
          <a:p>
            <a:r>
              <a:rPr lang="en-US" sz="1800" dirty="0"/>
              <a:t>  transition: all 1s;</a:t>
            </a:r>
          </a:p>
          <a:p>
            <a:r>
              <a:rPr lang="en-US" sz="1800" dirty="0"/>
              <a:t>  display: inline-block;</a:t>
            </a:r>
          </a:p>
          <a:p>
            <a:r>
              <a:rPr lang="en-US" sz="1800" dirty="0"/>
              <a:t>  margin-right: 10px;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.list-enter-active, .list-leave-active {</a:t>
            </a:r>
          </a:p>
          <a:p>
            <a:r>
              <a:rPr lang="en-US" sz="1800" dirty="0"/>
              <a:t>  transition: all 1s;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.list-enter, .list-leave-to {</a:t>
            </a:r>
          </a:p>
          <a:p>
            <a:r>
              <a:rPr lang="en-US" sz="1800" dirty="0"/>
              <a:t>  opacity: 0;</a:t>
            </a:r>
          </a:p>
          <a:p>
            <a:r>
              <a:rPr lang="en-US" sz="1800" dirty="0"/>
              <a:t>  transform: </a:t>
            </a:r>
            <a:r>
              <a:rPr lang="en-US" sz="1800" dirty="0" err="1"/>
              <a:t>translateY</a:t>
            </a:r>
            <a:r>
              <a:rPr lang="en-US" sz="1800" dirty="0"/>
              <a:t>(30px);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Entering/Leaving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99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C4345F-FC49-4215-BCD6-00464082FC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275569"/>
            <a:ext cx="9927138" cy="52760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&lt;transition-group&gt;</a:t>
            </a:r>
            <a:r>
              <a:rPr lang="en-US" dirty="0"/>
              <a:t> can also manage changes in position.</a:t>
            </a:r>
          </a:p>
          <a:p>
            <a:pPr marL="0" indent="0">
              <a:buNone/>
            </a:pPr>
            <a:r>
              <a:rPr lang="en-US" dirty="0"/>
              <a:t>This is done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v-move</a:t>
            </a:r>
            <a:r>
              <a:rPr lang="en-US" dirty="0"/>
              <a:t> class. Like the other classes, its prefix will match the value of a provided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attribute and you can also manually specify a class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move-class</a:t>
            </a:r>
            <a:r>
              <a:rPr lang="en-US" dirty="0"/>
              <a:t> attribute.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D0D39C-5FED-4D2E-8387-B972A099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B1A1B-6E5C-4DBA-AA4A-4E35810656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96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BCB10D-ABE3-42D7-AF3E-E95ACA3A7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4219205"/>
          </a:xfrm>
        </p:spPr>
        <p:txBody>
          <a:bodyPr/>
          <a:lstStyle/>
          <a:p>
            <a:r>
              <a:rPr lang="en-US" sz="1800" dirty="0"/>
              <a:t>&lt;script </a:t>
            </a:r>
            <a:r>
              <a:rPr lang="en-US" sz="1800" dirty="0" err="1"/>
              <a:t>src</a:t>
            </a:r>
            <a:r>
              <a:rPr lang="en-US" sz="1800" dirty="0"/>
              <a:t>="https://cdnjs.cloudflare.com/ajax/libs/lodash.js/4.14.1/lodash.min.js"&gt;&lt;/script&gt;</a:t>
            </a:r>
          </a:p>
          <a:p>
            <a:r>
              <a:rPr lang="en-US" sz="1800" dirty="0"/>
              <a:t>&lt;div id="flip-list-demo" class="demo"&gt;</a:t>
            </a:r>
          </a:p>
          <a:p>
            <a:r>
              <a:rPr lang="en-US" sz="1800" dirty="0"/>
              <a:t>  &lt;button </a:t>
            </a:r>
            <a:r>
              <a:rPr lang="en-US" sz="1800" dirty="0" err="1"/>
              <a:t>v-on:click</a:t>
            </a:r>
            <a:r>
              <a:rPr lang="en-US" sz="1800" dirty="0"/>
              <a:t>="shuffle"&gt;Shuffle&lt;/button&gt;</a:t>
            </a:r>
          </a:p>
          <a:p>
            <a:r>
              <a:rPr lang="en-US" sz="1800" dirty="0"/>
              <a:t>  &lt;</a:t>
            </a:r>
            <a:r>
              <a:rPr lang="en-US" sz="1800" dirty="0">
                <a:solidFill>
                  <a:schemeClr val="bg1"/>
                </a:solidFill>
              </a:rPr>
              <a:t>transition-group</a:t>
            </a:r>
            <a:r>
              <a:rPr lang="en-US" sz="1800" dirty="0"/>
              <a:t> name="flip-list" tag="ul"&gt;</a:t>
            </a:r>
          </a:p>
          <a:p>
            <a:r>
              <a:rPr lang="en-US" sz="1800" dirty="0"/>
              <a:t>    &lt;li v-for="item in items" </a:t>
            </a:r>
            <a:r>
              <a:rPr lang="en-US" sz="1800" dirty="0" err="1"/>
              <a:t>v-bind:key</a:t>
            </a:r>
            <a:r>
              <a:rPr lang="en-US" sz="1800" dirty="0"/>
              <a:t>="item"&gt;</a:t>
            </a:r>
          </a:p>
          <a:p>
            <a:r>
              <a:rPr lang="en-US" sz="1800" dirty="0"/>
              <a:t>      {{ item }}</a:t>
            </a:r>
          </a:p>
          <a:p>
            <a:r>
              <a:rPr lang="en-US" sz="1800" dirty="0"/>
              <a:t>    &lt;/li&gt;</a:t>
            </a:r>
          </a:p>
          <a:p>
            <a:r>
              <a:rPr lang="en-US" sz="1800" dirty="0"/>
              <a:t>  &lt;/transition-group&gt;</a:t>
            </a:r>
          </a:p>
          <a:p>
            <a:r>
              <a:rPr lang="en-US" sz="1800" dirty="0"/>
              <a:t>&lt;/div&gt;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53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BCB10D-ABE3-42D7-AF3E-E95ACA3A7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6345" y="1254661"/>
            <a:ext cx="10627055" cy="5142534"/>
          </a:xfrm>
        </p:spPr>
        <p:txBody>
          <a:bodyPr/>
          <a:lstStyle/>
          <a:p>
            <a:r>
              <a:rPr lang="en-US" sz="2000" dirty="0"/>
              <a:t>new Vue({</a:t>
            </a:r>
          </a:p>
          <a:p>
            <a:r>
              <a:rPr lang="en-US" sz="2000" dirty="0"/>
              <a:t>  el: '#flip-list-demo',</a:t>
            </a:r>
          </a:p>
          <a:p>
            <a:r>
              <a:rPr lang="en-US" sz="2000" dirty="0"/>
              <a:t>  data: {</a:t>
            </a:r>
          </a:p>
          <a:p>
            <a:r>
              <a:rPr lang="en-US" sz="2000" dirty="0"/>
              <a:t>    items: [1,2,3,4,5,6,7,8,9]</a:t>
            </a:r>
          </a:p>
          <a:p>
            <a:r>
              <a:rPr lang="en-US" sz="2000" dirty="0"/>
              <a:t>  },</a:t>
            </a:r>
          </a:p>
          <a:p>
            <a:r>
              <a:rPr lang="en-US" sz="2000" dirty="0"/>
              <a:t>  methods: {</a:t>
            </a:r>
          </a:p>
          <a:p>
            <a:r>
              <a:rPr lang="en-US" sz="2000" dirty="0"/>
              <a:t>    shuffle: function ()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this.items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bg1"/>
                </a:solidFill>
              </a:rPr>
              <a:t>_.shuffle</a:t>
            </a:r>
            <a:r>
              <a:rPr lang="en-US" sz="2000" dirty="0"/>
              <a:t>(</a:t>
            </a:r>
            <a:r>
              <a:rPr lang="en-US" sz="2000" dirty="0" err="1"/>
              <a:t>this.items</a:t>
            </a:r>
            <a:r>
              <a:rPr lang="en-US" sz="2000" dirty="0"/>
              <a:t>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20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BCB10D-ABE3-42D7-AF3E-E95ACA3A7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70D3F-F8F6-4AD9-80C6-BC3B1C632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3418" y="2971997"/>
            <a:ext cx="10421988" cy="163388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.flip-list-move </a:t>
            </a:r>
            <a:r>
              <a:rPr lang="en-US" sz="2400" dirty="0"/>
              <a:t>{</a:t>
            </a:r>
          </a:p>
          <a:p>
            <a:r>
              <a:rPr lang="en-US" sz="2400" dirty="0"/>
              <a:t>  transition: transform 1s;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ADA8AE-E0F5-4E58-B83C-833EBFE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Move Transitions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6AA3-8C8D-482A-9F30-F7D3ACD56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4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36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8" y="1665229"/>
            <a:ext cx="8252012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can show/hide different elements or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dirty="0">
                <a:solidFill>
                  <a:schemeClr val="bg2"/>
                </a:solidFill>
              </a:rPr>
              <a:t>components using animations</a:t>
            </a: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can transit from one element/component to another</a:t>
            </a:r>
            <a:endParaRPr lang="en-US" sz="3199" b="1" dirty="0">
              <a:solidFill>
                <a:schemeClr val="bg1"/>
              </a:solidFill>
            </a:endParaRP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can animate adding items to lists</a:t>
            </a: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</a:t>
            </a:r>
            <a:r>
              <a:rPr lang="en-US" sz="3199" b="1" dirty="0">
                <a:solidFill>
                  <a:schemeClr val="bg2"/>
                </a:solidFill>
              </a:rPr>
              <a:t> </a:t>
            </a:r>
            <a:r>
              <a:rPr lang="en-US" sz="3199" dirty="0">
                <a:solidFill>
                  <a:schemeClr val="bg2"/>
                </a:solidFill>
              </a:rPr>
              <a:t>can animate shuffling all the items in a list</a:t>
            </a:r>
            <a:endParaRPr lang="en-US" sz="31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878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15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572000"/>
            <a:ext cx="10958928" cy="1924576"/>
          </a:xfrm>
        </p:spPr>
        <p:txBody>
          <a:bodyPr/>
          <a:lstStyle/>
          <a:p>
            <a:r>
              <a:rPr lang="en-US" dirty="0"/>
              <a:t>Transitioning Single </a:t>
            </a:r>
            <a:br>
              <a:rPr lang="en-US" dirty="0"/>
            </a:br>
            <a:r>
              <a:rPr lang="en-US" dirty="0"/>
              <a:t>Elements/Components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04D0CF-E228-498A-898F-5BCA369327DA}"/>
              </a:ext>
            </a:extLst>
          </p:cNvPr>
          <p:cNvSpPr/>
          <p:nvPr/>
        </p:nvSpPr>
        <p:spPr bwMode="auto">
          <a:xfrm>
            <a:off x="4646612" y="2286000"/>
            <a:ext cx="685800" cy="685800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1C881-F858-4078-894E-674E4036B43D}"/>
              </a:ext>
            </a:extLst>
          </p:cNvPr>
          <p:cNvSpPr/>
          <p:nvPr/>
        </p:nvSpPr>
        <p:spPr bwMode="auto">
          <a:xfrm>
            <a:off x="5751512" y="2286000"/>
            <a:ext cx="685800" cy="685800"/>
          </a:xfrm>
          <a:prstGeom prst="ellipse">
            <a:avLst/>
          </a:prstGeom>
          <a:solidFill>
            <a:schemeClr val="bg2">
              <a:alpha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630A70-331D-4922-B26F-BA65117B9746}"/>
              </a:ext>
            </a:extLst>
          </p:cNvPr>
          <p:cNvSpPr/>
          <p:nvPr/>
        </p:nvSpPr>
        <p:spPr bwMode="auto">
          <a:xfrm>
            <a:off x="6856412" y="2286000"/>
            <a:ext cx="685800" cy="685800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AE708C8-6A70-41BB-A148-B54B17318BED}"/>
              </a:ext>
            </a:extLst>
          </p:cNvPr>
          <p:cNvSpPr/>
          <p:nvPr/>
        </p:nvSpPr>
        <p:spPr bwMode="auto">
          <a:xfrm>
            <a:off x="5389562" y="2514600"/>
            <a:ext cx="304800" cy="228600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97DF186-CD91-4E76-91C3-AFCE8FC68A05}"/>
              </a:ext>
            </a:extLst>
          </p:cNvPr>
          <p:cNvSpPr/>
          <p:nvPr/>
        </p:nvSpPr>
        <p:spPr bwMode="auto">
          <a:xfrm>
            <a:off x="6494462" y="2514600"/>
            <a:ext cx="304800" cy="228600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16725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404708" y="1192585"/>
            <a:ext cx="11373047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Vue provides a </a:t>
            </a:r>
            <a:r>
              <a:rPr lang="en-US" sz="3200" b="1" dirty="0">
                <a:solidFill>
                  <a:schemeClr val="bg1"/>
                </a:solidFill>
              </a:rPr>
              <a:t>transition</a:t>
            </a:r>
            <a:r>
              <a:rPr lang="en-US" sz="3200" dirty="0"/>
              <a:t> wrapper component, allowing you to add entering/leaving transitions for any element or component in the </a:t>
            </a:r>
            <a:br>
              <a:rPr lang="en-US" sz="3200" dirty="0"/>
            </a:br>
            <a:r>
              <a:rPr lang="en-US" sz="3200" dirty="0"/>
              <a:t>following contexts:</a:t>
            </a:r>
          </a:p>
          <a:p>
            <a:pPr lvl="1"/>
            <a:r>
              <a:rPr lang="en-US" sz="3200" dirty="0"/>
              <a:t>Conditional rendering (using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v-if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Conditional display (using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v-show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Dynamic components</a:t>
            </a:r>
          </a:p>
          <a:p>
            <a:pPr lvl="1"/>
            <a:r>
              <a:rPr lang="en-US" sz="3200" dirty="0"/>
              <a:t>Component root nodes</a:t>
            </a:r>
            <a:endParaRPr lang="bg-BG" sz="32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Transitioning Single Elements/Components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21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six classes applied for enter/leave transitions.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v-enter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v-enter-active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v-enter-to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v-leave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v-leave-active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v-leave-to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Classes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7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Here is a schematic, showing when each transition class </a:t>
            </a:r>
            <a:br>
              <a:rPr lang="en-US" sz="3100" dirty="0"/>
            </a:br>
            <a:r>
              <a:rPr lang="en-US" sz="3100" dirty="0"/>
              <a:t>starts and ends:</a:t>
            </a:r>
            <a:endParaRPr lang="bg-BG" sz="31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Classes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218" name="Picture 2" descr="Transition Diagram">
            <a:extLst>
              <a:ext uri="{FF2B5EF4-FFF2-40B4-BE49-F238E27FC236}">
                <a16:creationId xmlns:a16="http://schemas.microsoft.com/office/drawing/2014/main" id="{9D6D59A8-A6FD-41B1-9E3C-7E8341AF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286000"/>
            <a:ext cx="7620000" cy="3810001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00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1852486"/>
          </a:xfrm>
        </p:spPr>
        <p:txBody>
          <a:bodyPr>
            <a:spAutoFit/>
          </a:bodyPr>
          <a:lstStyle/>
          <a:p>
            <a:r>
              <a:rPr lang="en-US" sz="3400" dirty="0"/>
              <a:t>One of the most common transition types uses CSS transitions. </a:t>
            </a:r>
            <a:br>
              <a:rPr lang="en-US" sz="3400" dirty="0"/>
            </a:br>
            <a:r>
              <a:rPr lang="en-US" sz="3400" dirty="0"/>
              <a:t>Here’s an example:</a:t>
            </a:r>
          </a:p>
          <a:p>
            <a:pPr marL="0" indent="0">
              <a:buNone/>
            </a:pPr>
            <a:r>
              <a:rPr lang="en-US" sz="3400" dirty="0"/>
              <a:t>HTML:</a:t>
            </a:r>
            <a:endParaRPr lang="bg-BG" sz="3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612" y="2301635"/>
            <a:ext cx="9829800" cy="4249982"/>
          </a:xfrm>
        </p:spPr>
        <p:txBody>
          <a:bodyPr/>
          <a:lstStyle/>
          <a:p>
            <a:r>
              <a:rPr lang="en-US" sz="2400" dirty="0"/>
              <a:t>&lt;div id="example-1"&gt;</a:t>
            </a:r>
          </a:p>
          <a:p>
            <a:r>
              <a:rPr lang="en-US" sz="2400" dirty="0"/>
              <a:t>  &lt;button @click="show = !show"&gt;</a:t>
            </a:r>
          </a:p>
          <a:p>
            <a:r>
              <a:rPr lang="en-US" sz="2400" dirty="0"/>
              <a:t>    Toggle render</a:t>
            </a:r>
          </a:p>
          <a:p>
            <a:r>
              <a:rPr lang="en-US" sz="2400" dirty="0"/>
              <a:t>  &lt;/button&gt;</a:t>
            </a:r>
          </a:p>
          <a:p>
            <a:r>
              <a:rPr lang="en-US" sz="2400" dirty="0"/>
              <a:t>  &lt;</a:t>
            </a:r>
            <a:r>
              <a:rPr lang="en-US" sz="2400" dirty="0">
                <a:solidFill>
                  <a:schemeClr val="bg1"/>
                </a:solidFill>
              </a:rPr>
              <a:t>transition</a:t>
            </a:r>
            <a:r>
              <a:rPr lang="en-US" sz="2400" dirty="0"/>
              <a:t> name="slide-fade"&gt;</a:t>
            </a:r>
          </a:p>
          <a:p>
            <a:r>
              <a:rPr lang="en-US" sz="2400" dirty="0"/>
              <a:t>    &lt;p </a:t>
            </a:r>
            <a:r>
              <a:rPr lang="en-US" sz="2400" dirty="0">
                <a:solidFill>
                  <a:schemeClr val="bg1"/>
                </a:solidFill>
              </a:rPr>
              <a:t>v-if</a:t>
            </a:r>
            <a:r>
              <a:rPr lang="en-US" sz="2400" dirty="0"/>
              <a:t>="show"&gt;hello&lt;/p&gt;</a:t>
            </a:r>
          </a:p>
          <a:p>
            <a:r>
              <a:rPr lang="en-US" sz="2400" dirty="0"/>
              <a:t>  &lt;/</a:t>
            </a:r>
            <a:r>
              <a:rPr lang="en-US" sz="2400" dirty="0">
                <a:solidFill>
                  <a:schemeClr val="bg1"/>
                </a:solidFill>
              </a:rPr>
              <a:t>transition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&lt;/div&gt;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 -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45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10958580" cy="3201618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>
                <a:solidFill>
                  <a:schemeClr val="bg1"/>
                </a:solidFill>
              </a:rPr>
              <a:t>Vue</a:t>
            </a:r>
            <a:r>
              <a:rPr lang="en-US" dirty="0"/>
              <a:t>({</a:t>
            </a:r>
          </a:p>
          <a:p>
            <a:r>
              <a:rPr lang="en-US" dirty="0"/>
              <a:t>  el: '#example-1',</a:t>
            </a:r>
          </a:p>
          <a:p>
            <a:r>
              <a:rPr lang="en-US" dirty="0"/>
              <a:t>  data: {</a:t>
            </a:r>
          </a:p>
          <a:p>
            <a:r>
              <a:rPr lang="en-US" dirty="0"/>
              <a:t>    show: true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 -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4921DA-9290-4514-9B5D-9C4138732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7"/>
            <a:ext cx="11808021" cy="634348"/>
          </a:xfrm>
        </p:spPr>
        <p:txBody>
          <a:bodyPr/>
          <a:lstStyle/>
          <a:p>
            <a:r>
              <a:rPr lang="en-US" dirty="0"/>
              <a:t>JS:</a:t>
            </a:r>
          </a:p>
        </p:txBody>
      </p:sp>
    </p:spTree>
    <p:extLst>
      <p:ext uri="{BB962C8B-B14F-4D97-AF65-F5344CB8AC3E}">
        <p14:creationId xmlns:p14="http://schemas.microsoft.com/office/powerpoint/2010/main" val="297069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</TotalTime>
  <Words>1242</Words>
  <Application>Microsoft Office PowerPoint</Application>
  <PresentationFormat>Custom</PresentationFormat>
  <Paragraphs>281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SoftUni3_1</vt:lpstr>
      <vt:lpstr>Animations</vt:lpstr>
      <vt:lpstr>Table of Contents</vt:lpstr>
      <vt:lpstr>Have a Question?</vt:lpstr>
      <vt:lpstr>PowerPoint Presentation</vt:lpstr>
      <vt:lpstr>Transitioning Single Elements/Components</vt:lpstr>
      <vt:lpstr>Transition Classes</vt:lpstr>
      <vt:lpstr>Transition Classes</vt:lpstr>
      <vt:lpstr>CSS Transitions - Example</vt:lpstr>
      <vt:lpstr>CSS Transitions - Example</vt:lpstr>
      <vt:lpstr>CSS Transitions - Example</vt:lpstr>
      <vt:lpstr>CSS Animations</vt:lpstr>
      <vt:lpstr>CSS Animations - Example</vt:lpstr>
      <vt:lpstr>CSS Animations - Example</vt:lpstr>
      <vt:lpstr>CSS Animations - Example</vt:lpstr>
      <vt:lpstr>Custom Transition Classes</vt:lpstr>
      <vt:lpstr>Custom Transition Classes - Example</vt:lpstr>
      <vt:lpstr>Custom Transition Classes - Example</vt:lpstr>
      <vt:lpstr>PowerPoint Presentation</vt:lpstr>
      <vt:lpstr>Transitioning Between Elements</vt:lpstr>
      <vt:lpstr>Transitioning Between Elements</vt:lpstr>
      <vt:lpstr>Transition Modes</vt:lpstr>
      <vt:lpstr>Transition Modes - Example</vt:lpstr>
      <vt:lpstr>PowerPoint Presentation</vt:lpstr>
      <vt:lpstr>Transitioning Between Components - Example</vt:lpstr>
      <vt:lpstr>Transitioning Between Components - Example</vt:lpstr>
      <vt:lpstr>Transitioning Between Components - Example</vt:lpstr>
      <vt:lpstr>PowerPoint Presentation</vt:lpstr>
      <vt:lpstr>List Transitions</vt:lpstr>
      <vt:lpstr>Entering/Leaving Transitions - Example</vt:lpstr>
      <vt:lpstr>Entering/Leaving Transitions - Example</vt:lpstr>
      <vt:lpstr>Entering/Leaving Transitions - Example</vt:lpstr>
      <vt:lpstr>List Move Transitions</vt:lpstr>
      <vt:lpstr>List Move Transitions - Example</vt:lpstr>
      <vt:lpstr>List Move Transitions - Example</vt:lpstr>
      <vt:lpstr>List Move Transitions -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Data Rendering</dc:title>
  <dc:subject>Software Development Course</dc:subject>
  <dc:creator>Software University Foundation</dc:creator>
  <cp:keywords/>
  <dc:description>Software University Foundation - http://softuni.foundation/</dc:description>
  <cp:lastModifiedBy>Peshh Dyankoff</cp:lastModifiedBy>
  <cp:revision>422</cp:revision>
  <dcterms:created xsi:type="dcterms:W3CDTF">2014-01-02T17:00:34Z</dcterms:created>
  <dcterms:modified xsi:type="dcterms:W3CDTF">2018-12-15T18:10:23Z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