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63" r:id="rId5"/>
    <p:sldId id="265" r:id="rId6"/>
    <p:sldId id="260" r:id="rId7"/>
    <p:sldId id="261" r:id="rId8"/>
    <p:sldId id="262" r:id="rId9"/>
    <p:sldId id="275" r:id="rId10"/>
    <p:sldId id="266" r:id="rId11"/>
    <p:sldId id="268" r:id="rId12"/>
    <p:sldId id="269" r:id="rId13"/>
    <p:sldId id="270" r:id="rId14"/>
    <p:sldId id="267" r:id="rId15"/>
    <p:sldId id="271" r:id="rId16"/>
    <p:sldId id="273" r:id="rId17"/>
    <p:sldId id="272" r:id="rId18"/>
    <p:sldId id="274" r:id="rId19"/>
    <p:sldId id="279" r:id="rId20"/>
    <p:sldId id="276" r:id="rId21"/>
    <p:sldId id="277" r:id="rId22"/>
    <p:sldId id="278" r:id="rId23"/>
    <p:sldId id="280" r:id="rId24"/>
    <p:sldId id="287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248602-CD57-42F1-8B7B-EB55ABA9306A}">
          <p14:sldIdLst>
            <p14:sldId id="257"/>
            <p14:sldId id="258"/>
            <p14:sldId id="259"/>
          </p14:sldIdLst>
        </p14:section>
        <p14:section name="Installation" id="{30DAF39F-503C-4ED9-AC95-637AEBA1AD1C}">
          <p14:sldIdLst>
            <p14:sldId id="263"/>
            <p14:sldId id="265"/>
          </p14:sldIdLst>
        </p14:section>
        <p14:section name="Introduction to Vuex" id="{7F105B00-7F75-4BCF-9B79-E2D9A177F50A}">
          <p14:sldIdLst>
            <p14:sldId id="260"/>
            <p14:sldId id="261"/>
            <p14:sldId id="262"/>
          </p14:sldIdLst>
        </p14:section>
        <p14:section name="Vuex Components" id="{39A2AEB5-150A-4A31-B26B-EEA44A51D479}">
          <p14:sldIdLst>
            <p14:sldId id="275"/>
            <p14:sldId id="266"/>
            <p14:sldId id="268"/>
            <p14:sldId id="269"/>
            <p14:sldId id="270"/>
            <p14:sldId id="267"/>
            <p14:sldId id="271"/>
            <p14:sldId id="273"/>
            <p14:sldId id="272"/>
            <p14:sldId id="274"/>
          </p14:sldIdLst>
        </p14:section>
        <p14:section name="Vuex Examples" id="{27996EC9-00C9-45A7-A47F-6A4278AE1C7F}">
          <p14:sldIdLst>
            <p14:sldId id="279"/>
            <p14:sldId id="276"/>
            <p14:sldId id="277"/>
            <p14:sldId id="278"/>
            <p14:sldId id="280"/>
          </p14:sldIdLst>
        </p14:section>
        <p14:section name="Live Exercise" id="{87CA2EF6-416C-4A36-97D9-AE01435774F4}">
          <p14:sldIdLst>
            <p14:sldId id="287"/>
          </p14:sldIdLst>
        </p14:section>
        <p14:section name="Summary" id="{5AAD4F9B-6D88-4245-BBDA-EEB943CD90F4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2C25F-79EE-416C-8FFD-C5AE264A79A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671D5-13F4-4A25-A143-859CCFAE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4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7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405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161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45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3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8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A062D46-46E7-49CA-992B-CC1D795FBC4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508E93-C45E-4A9E-86C2-E0EDA28ED5E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38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2D46-46E7-49CA-992B-CC1D795FBC4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8E93-C45E-4A9E-86C2-E0EDA28ED5E4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2D46-46E7-49CA-992B-CC1D795FBC4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8E93-C45E-4A9E-86C2-E0EDA28ED5E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5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52386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062D46-46E7-49CA-992B-CC1D795FBC4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D508E93-C45E-4A9E-86C2-E0EDA28ED5E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6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A062D46-46E7-49CA-992B-CC1D795FBC4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508E93-C45E-4A9E-86C2-E0EDA28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9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062D46-46E7-49CA-992B-CC1D795FBC4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D508E93-C45E-4A9E-86C2-E0EDA28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062D46-46E7-49CA-992B-CC1D795FBC4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D508E93-C45E-4A9E-86C2-E0EDA28ED5E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0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062D46-46E7-49CA-992B-CC1D795FBC4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D508E93-C45E-4A9E-86C2-E0EDA28ED5E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8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1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A062D46-46E7-49CA-992B-CC1D795FBC4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08E93-C45E-4A9E-86C2-E0EDA28ED5E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9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A062D46-46E7-49CA-992B-CC1D795FBC4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D508E93-C45E-4A9E-86C2-E0EDA28ED5E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0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A062D46-46E7-49CA-992B-CC1D795FBC4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508E93-C45E-4A9E-86C2-E0EDA28ED5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850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8.png"/><Relationship Id="rId10" Type="http://schemas.openxmlformats.org/officeDocument/2006/relationships/image" Target="../media/image5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3.gif"/><Relationship Id="rId5" Type="http://schemas.openxmlformats.org/officeDocument/2006/relationships/image" Target="../media/image6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2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 smtClean="0"/>
              <a:t>SoftUni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0" y="1224597"/>
            <a:ext cx="7032172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0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30696" cy="5276048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The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State</a:t>
            </a:r>
            <a:r>
              <a:rPr lang="en-US" sz="3200" dirty="0" smtClean="0"/>
              <a:t> is </a:t>
            </a:r>
            <a:r>
              <a:rPr lang="en-US" sz="3200" dirty="0"/>
              <a:t>where you define the </a:t>
            </a:r>
            <a:r>
              <a:rPr lang="en-US" sz="3200" b="1" dirty="0">
                <a:solidFill>
                  <a:schemeClr val="bg1"/>
                </a:solidFill>
              </a:rPr>
              <a:t>data structure </a:t>
            </a:r>
            <a:r>
              <a:rPr lang="en-US" sz="3200" dirty="0"/>
              <a:t>of your </a:t>
            </a:r>
            <a:r>
              <a:rPr lang="en-US" sz="3200" dirty="0" smtClean="0"/>
              <a:t>app</a:t>
            </a:r>
            <a:r>
              <a:rPr lang="en-US" sz="3200" dirty="0"/>
              <a:t>.</a:t>
            </a:r>
            <a:r>
              <a:rPr lang="en-US" sz="3200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have to initialize the properties of the state </a:t>
            </a:r>
            <a:r>
              <a:rPr lang="en-US" dirty="0" smtClean="0"/>
              <a:t>when </a:t>
            </a:r>
            <a:r>
              <a:rPr lang="en-US" dirty="0" smtClean="0"/>
              <a:t>declaring the store.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The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State is reactive </a:t>
            </a:r>
            <a:r>
              <a:rPr lang="en-US" sz="3200" dirty="0"/>
              <a:t>(when one component updates the          State, other components that are using that data get </a:t>
            </a:r>
            <a:r>
              <a:rPr lang="en-US" sz="3200" dirty="0" smtClean="0"/>
              <a:t>      notified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automatically </a:t>
            </a:r>
            <a:r>
              <a:rPr lang="en-US" sz="3200" dirty="0"/>
              <a:t>receive the new value</a:t>
            </a:r>
            <a:r>
              <a:rPr lang="en-US" sz="3200" dirty="0" smtClean="0"/>
              <a:t>).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In order to change the store state, you can either                             </a:t>
            </a:r>
            <a:r>
              <a:rPr lang="en-US" sz="3200" b="1" dirty="0" smtClean="0">
                <a:solidFill>
                  <a:schemeClr val="bg1"/>
                </a:solidFill>
              </a:rPr>
              <a:t>commit mutations </a:t>
            </a:r>
            <a:r>
              <a:rPr lang="en-US" sz="3200" dirty="0" smtClean="0"/>
              <a:t>or </a:t>
            </a:r>
            <a:r>
              <a:rPr lang="en-US" sz="3200" b="1" dirty="0" smtClean="0">
                <a:solidFill>
                  <a:schemeClr val="bg1"/>
                </a:solidFill>
              </a:rPr>
              <a:t>dispatch actions</a:t>
            </a:r>
            <a:r>
              <a:rPr lang="en-US" sz="3200" dirty="0" smtClean="0"/>
              <a:t>.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State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60100" y="2694067"/>
            <a:ext cx="4252973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state</a:t>
            </a:r>
            <a:r>
              <a:rPr lang="en-US" sz="2400" dirty="0">
                <a:solidFill>
                  <a:schemeClr val="tx1"/>
                </a:solidFill>
                <a:effectLst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{ count: 0 }</a:t>
            </a:r>
          </a:p>
        </p:txBody>
      </p:sp>
    </p:spTree>
    <p:extLst>
      <p:ext uri="{BB962C8B-B14F-4D97-AF65-F5344CB8AC3E}">
        <p14:creationId xmlns:p14="http://schemas.microsoft.com/office/powerpoint/2010/main" val="259730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State can be </a:t>
            </a:r>
            <a:r>
              <a:rPr lang="en-US" sz="3200" b="1" dirty="0" smtClean="0">
                <a:solidFill>
                  <a:schemeClr val="bg1"/>
                </a:solidFill>
              </a:rPr>
              <a:t>changed</a:t>
            </a:r>
            <a:r>
              <a:rPr lang="en-US" sz="3200" dirty="0" smtClean="0"/>
              <a:t> by committing a </a:t>
            </a:r>
            <a:r>
              <a:rPr lang="en-US" sz="3200" b="1" dirty="0" smtClean="0">
                <a:solidFill>
                  <a:schemeClr val="bg1"/>
                </a:solidFill>
              </a:rPr>
              <a:t>mutation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Mutations are </a:t>
            </a:r>
            <a:r>
              <a:rPr lang="en-US" sz="3200" b="1" dirty="0">
                <a:solidFill>
                  <a:schemeClr val="bg1"/>
                </a:solidFill>
              </a:rPr>
              <a:t>synchronous</a:t>
            </a:r>
            <a:r>
              <a:rPr lang="en-US" sz="3200" dirty="0"/>
              <a:t>.</a:t>
            </a:r>
            <a:endParaRPr lang="en-US" sz="3200" dirty="0" smtClean="0"/>
          </a:p>
          <a:p>
            <a:r>
              <a:rPr lang="en-US" sz="3200" dirty="0" smtClean="0"/>
              <a:t>Mutations are very </a:t>
            </a:r>
            <a:r>
              <a:rPr lang="en-US" sz="3200" b="1" dirty="0" smtClean="0">
                <a:solidFill>
                  <a:schemeClr val="bg1"/>
                </a:solidFill>
              </a:rPr>
              <a:t>similar to events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dirty="0" smtClean="0"/>
              <a:t>Each </a:t>
            </a:r>
            <a:r>
              <a:rPr lang="en-US" sz="3000" dirty="0"/>
              <a:t>mutation has a </a:t>
            </a:r>
            <a:r>
              <a:rPr lang="en-US" sz="3000" b="1" dirty="0">
                <a:solidFill>
                  <a:schemeClr val="bg1"/>
                </a:solidFill>
              </a:rPr>
              <a:t>string type </a:t>
            </a:r>
            <a:r>
              <a:rPr lang="en-US" sz="3000" dirty="0"/>
              <a:t>and a </a:t>
            </a:r>
            <a:r>
              <a:rPr lang="en-US" sz="3000" b="1" dirty="0">
                <a:solidFill>
                  <a:schemeClr val="bg1"/>
                </a:solidFill>
              </a:rPr>
              <a:t>handler</a:t>
            </a:r>
            <a:r>
              <a:rPr lang="en-US" sz="3000" dirty="0" smtClean="0"/>
              <a:t>.</a:t>
            </a:r>
          </a:p>
          <a:p>
            <a:pPr lvl="1"/>
            <a:r>
              <a:rPr lang="en-US" sz="2800" dirty="0"/>
              <a:t>The handler function is where we perform actual state </a:t>
            </a:r>
            <a:r>
              <a:rPr lang="en-US" sz="2800" dirty="0" smtClean="0"/>
              <a:t>                       modifications. It receives </a:t>
            </a:r>
            <a:r>
              <a:rPr lang="en-US" sz="2800" b="1" dirty="0" smtClean="0">
                <a:solidFill>
                  <a:schemeClr val="bg1"/>
                </a:solidFill>
              </a:rPr>
              <a:t>the state as the first argument</a:t>
            </a:r>
            <a:r>
              <a:rPr lang="en-US" sz="2800" dirty="0" smtClean="0"/>
              <a:t>.</a:t>
            </a:r>
            <a:endParaRPr lang="en-US" sz="30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Mutations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307551" y="4800154"/>
            <a:ext cx="4252973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mutations</a:t>
            </a:r>
            <a:r>
              <a:rPr lang="en-US" sz="2400" dirty="0">
                <a:solidFill>
                  <a:schemeClr val="tx1"/>
                </a:solidFill>
                <a:effectLst/>
              </a:rPr>
              <a:t>: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  increment 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state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state.count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++</a:t>
            </a:r>
            <a:r>
              <a:rPr lang="bg-BG" sz="24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}</a:t>
            </a:r>
            <a:endParaRPr lang="en-US" sz="240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61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</a:t>
            </a:r>
            <a:r>
              <a:rPr lang="en-US" sz="3200" b="1" dirty="0">
                <a:solidFill>
                  <a:schemeClr val="bg1"/>
                </a:solidFill>
              </a:rPr>
              <a:t>cannot</a:t>
            </a:r>
            <a:r>
              <a:rPr lang="en-US" sz="3200" dirty="0"/>
              <a:t> directly call a mutation </a:t>
            </a:r>
            <a:r>
              <a:rPr lang="en-US" sz="3200" dirty="0" smtClean="0"/>
              <a:t>handler!</a:t>
            </a:r>
          </a:p>
          <a:p>
            <a:r>
              <a:rPr lang="en-US" sz="3200" dirty="0" smtClean="0"/>
              <a:t>To </a:t>
            </a:r>
            <a:r>
              <a:rPr lang="en-US" sz="3200" dirty="0"/>
              <a:t>invoke a mutation handler, you need to call </a:t>
            </a:r>
            <a:r>
              <a:rPr lang="en-US" sz="3200" dirty="0" smtClean="0"/>
              <a:t>                                </a:t>
            </a:r>
            <a:r>
              <a:rPr lang="en-US" sz="3200" b="1" dirty="0" err="1" smtClean="0">
                <a:solidFill>
                  <a:schemeClr val="bg1"/>
                </a:solidFill>
              </a:rPr>
              <a:t>store.commit</a:t>
            </a:r>
            <a:r>
              <a:rPr lang="en-US" sz="3200" dirty="0" smtClean="0"/>
              <a:t> </a:t>
            </a:r>
            <a:r>
              <a:rPr lang="en-US" sz="3200" dirty="0"/>
              <a:t>with its </a:t>
            </a:r>
            <a:r>
              <a:rPr lang="en-US" sz="3200" dirty="0" smtClean="0"/>
              <a:t>type.</a:t>
            </a:r>
          </a:p>
          <a:p>
            <a:endParaRPr lang="en-US" sz="3200" dirty="0"/>
          </a:p>
          <a:p>
            <a:r>
              <a:rPr lang="en-US" sz="3200" dirty="0"/>
              <a:t>You can pass an additional argument to </a:t>
            </a:r>
            <a:r>
              <a:rPr lang="en-US" sz="3200" b="1" dirty="0" err="1">
                <a:solidFill>
                  <a:schemeClr val="bg1"/>
                </a:solidFill>
              </a:rPr>
              <a:t>store.commit</a:t>
            </a:r>
            <a:r>
              <a:rPr lang="en-US" sz="3200" dirty="0"/>
              <a:t>, which is called the </a:t>
            </a:r>
            <a:r>
              <a:rPr lang="en-US" sz="3200" b="1" dirty="0">
                <a:solidFill>
                  <a:schemeClr val="bg1"/>
                </a:solidFill>
              </a:rPr>
              <a:t>payload</a:t>
            </a:r>
            <a:r>
              <a:rPr lang="en-US" sz="3200" dirty="0"/>
              <a:t> for the </a:t>
            </a:r>
            <a:r>
              <a:rPr lang="en-US" sz="3200" dirty="0" smtClean="0"/>
              <a:t>mutation.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Handlers / Payload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055003" y="2974733"/>
            <a:ext cx="452294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chemeClr val="bg1"/>
                </a:solidFill>
                <a:effectLst/>
              </a:rPr>
              <a:t>store.commit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'increment'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endParaRPr lang="en-US" sz="24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57012" y="4885739"/>
            <a:ext cx="8055429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mutations</a:t>
            </a:r>
            <a:r>
              <a:rPr lang="en-US" sz="2400" dirty="0">
                <a:solidFill>
                  <a:schemeClr val="tx1"/>
                </a:solidFill>
                <a:effectLst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{ increment 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state, 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state.count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+= 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		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}  }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chemeClr val="bg1"/>
                </a:solidFill>
                <a:effectLst/>
              </a:rPr>
              <a:t>store.commit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('increment', </a:t>
            </a:r>
            <a:r>
              <a:rPr lang="en-US" sz="2400" dirty="0">
                <a:solidFill>
                  <a:schemeClr val="bg1"/>
                </a:solidFill>
                <a:effectLst/>
              </a:rPr>
              <a:t>10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endParaRPr lang="en-US" sz="240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497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78444" cy="5276048"/>
          </a:xfrm>
        </p:spPr>
        <p:txBody>
          <a:bodyPr>
            <a:normAutofit/>
          </a:bodyPr>
          <a:lstStyle/>
          <a:p>
            <a:r>
              <a:rPr lang="en-US" sz="3200" dirty="0"/>
              <a:t>In most cases, </a:t>
            </a:r>
            <a:r>
              <a:rPr lang="en-US" sz="3200" b="1" dirty="0">
                <a:solidFill>
                  <a:schemeClr val="bg1"/>
                </a:solidFill>
              </a:rPr>
              <a:t>the payload should be an object </a:t>
            </a:r>
            <a:r>
              <a:rPr lang="en-US" sz="3200" dirty="0"/>
              <a:t>so that </a:t>
            </a:r>
            <a:r>
              <a:rPr lang="en-US" sz="3200" dirty="0" smtClean="0"/>
              <a:t>  it </a:t>
            </a:r>
            <a:r>
              <a:rPr lang="en-US" sz="3200" dirty="0"/>
              <a:t>can contain multiple fields, and the recorded </a:t>
            </a:r>
            <a:r>
              <a:rPr lang="en-US" sz="3200" dirty="0" smtClean="0"/>
              <a:t>                                                                                              mutation </a:t>
            </a:r>
            <a:r>
              <a:rPr lang="en-US" sz="3200" dirty="0"/>
              <a:t>will also be more </a:t>
            </a:r>
            <a:r>
              <a:rPr lang="en-US" sz="3200" dirty="0" smtClean="0"/>
              <a:t>descriptive.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Handlers / Payload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617867" y="2837583"/>
            <a:ext cx="6078585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mutations</a:t>
            </a:r>
            <a:r>
              <a:rPr lang="en-US" sz="2400" dirty="0">
                <a:solidFill>
                  <a:schemeClr val="tx1"/>
                </a:solidFill>
                <a:effectLst/>
              </a:rPr>
              <a:t>: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increment (state, </a:t>
            </a:r>
            <a:r>
              <a:rPr lang="en-US" sz="2400" dirty="0">
                <a:solidFill>
                  <a:schemeClr val="bg1"/>
                </a:solidFill>
                <a:effectLst/>
              </a:rPr>
              <a:t>payload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state.count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 +=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payload.amount</a:t>
            </a:r>
            <a:endParaRPr lang="en-US" sz="2400" dirty="0">
              <a:solidFill>
                <a:schemeClr val="bg1"/>
              </a:solidFill>
              <a:effectLst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} 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617867" y="5042778"/>
            <a:ext cx="6078585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store.commit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>
                <a:solidFill>
                  <a:schemeClr val="bg1"/>
                </a:solidFill>
                <a:effectLst/>
              </a:rPr>
              <a:t>increment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',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amount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: 10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})</a:t>
            </a:r>
            <a:endParaRPr lang="en-US" sz="240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547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/>
          </a:bodyPr>
          <a:lstStyle/>
          <a:p>
            <a:r>
              <a:rPr lang="en-US" sz="3200" dirty="0"/>
              <a:t>Actions are </a:t>
            </a:r>
            <a:r>
              <a:rPr lang="en-US" sz="3200" b="1" dirty="0">
                <a:solidFill>
                  <a:schemeClr val="bg1"/>
                </a:solidFill>
              </a:rPr>
              <a:t>similar</a:t>
            </a:r>
            <a:r>
              <a:rPr lang="en-US" sz="3200" dirty="0"/>
              <a:t> to </a:t>
            </a:r>
            <a:r>
              <a:rPr lang="en-US" sz="3200" dirty="0" smtClean="0"/>
              <a:t>mutations:</a:t>
            </a:r>
          </a:p>
          <a:p>
            <a:pPr lvl="1"/>
            <a:r>
              <a:rPr lang="en-US" sz="3000" dirty="0" smtClean="0"/>
              <a:t>However, they </a:t>
            </a:r>
            <a:r>
              <a:rPr lang="en-US" sz="3000" b="1" dirty="0" smtClean="0">
                <a:solidFill>
                  <a:schemeClr val="bg1"/>
                </a:solidFill>
              </a:rPr>
              <a:t>don’t </a:t>
            </a:r>
            <a:r>
              <a:rPr lang="en-US" sz="3000" dirty="0" smtClean="0"/>
              <a:t>change the state </a:t>
            </a:r>
            <a:r>
              <a:rPr lang="en-US" sz="3000" b="1" dirty="0" smtClean="0">
                <a:solidFill>
                  <a:schemeClr val="bg1"/>
                </a:solidFill>
              </a:rPr>
              <a:t>directly</a:t>
            </a:r>
            <a:r>
              <a:rPr lang="en-US" sz="3000" dirty="0" smtClean="0"/>
              <a:t>.</a:t>
            </a:r>
          </a:p>
          <a:p>
            <a:pPr lvl="1"/>
            <a:r>
              <a:rPr lang="en-US" sz="3000" dirty="0"/>
              <a:t>Instead of mutating the state, </a:t>
            </a:r>
            <a:r>
              <a:rPr lang="en-US" sz="3000" b="1" dirty="0" smtClean="0">
                <a:solidFill>
                  <a:schemeClr val="bg1"/>
                </a:solidFill>
              </a:rPr>
              <a:t>actions </a:t>
            </a:r>
            <a:r>
              <a:rPr lang="en-US" sz="3000" b="1" dirty="0">
                <a:solidFill>
                  <a:schemeClr val="bg1"/>
                </a:solidFill>
              </a:rPr>
              <a:t>commit mutations</a:t>
            </a:r>
            <a:r>
              <a:rPr lang="en-US" sz="3000" dirty="0" smtClean="0"/>
              <a:t>.</a:t>
            </a:r>
          </a:p>
          <a:p>
            <a:pPr lvl="1"/>
            <a:r>
              <a:rPr lang="en-US" sz="3000" dirty="0"/>
              <a:t>Actions can contain arbitrary </a:t>
            </a:r>
            <a:r>
              <a:rPr lang="en-US" sz="3000" b="1" dirty="0">
                <a:solidFill>
                  <a:schemeClr val="bg1"/>
                </a:solidFill>
              </a:rPr>
              <a:t>asynchronous operations</a:t>
            </a:r>
            <a:r>
              <a:rPr lang="en-US" sz="3000" dirty="0" smtClean="0"/>
              <a:t>.</a:t>
            </a:r>
          </a:p>
          <a:p>
            <a:pPr lvl="1"/>
            <a:r>
              <a:rPr lang="en-US" sz="3000" dirty="0" smtClean="0"/>
              <a:t>State and getters can be accessed via </a:t>
            </a:r>
            <a:r>
              <a:rPr lang="en-US" sz="3000" b="1" dirty="0" err="1" smtClean="0">
                <a:solidFill>
                  <a:schemeClr val="bg1"/>
                </a:solidFill>
              </a:rPr>
              <a:t>context.state</a:t>
            </a:r>
            <a:r>
              <a:rPr lang="en-US" sz="3000" dirty="0" smtClean="0"/>
              <a:t> and         </a:t>
            </a:r>
            <a:r>
              <a:rPr lang="en-US" sz="3000" b="1" dirty="0" err="1" smtClean="0">
                <a:solidFill>
                  <a:schemeClr val="bg1"/>
                </a:solidFill>
              </a:rPr>
              <a:t>context.getters</a:t>
            </a:r>
            <a:r>
              <a:rPr lang="en-US" sz="3000" dirty="0" smtClean="0"/>
              <a:t>.</a:t>
            </a:r>
            <a:endParaRPr lang="en-US" sz="3000" dirty="0"/>
          </a:p>
          <a:p>
            <a:pPr lvl="1"/>
            <a:endParaRPr lang="en-US" sz="3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Actions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59849" y="4773721"/>
            <a:ext cx="7238483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chemeClr val="bg1"/>
                </a:solidFill>
                <a:effectLst/>
              </a:rPr>
              <a:t>actions</a:t>
            </a:r>
            <a:r>
              <a:rPr lang="fr-FR" sz="2400" dirty="0">
                <a:solidFill>
                  <a:schemeClr val="tx1"/>
                </a:solidFill>
                <a:effectLst/>
              </a:rPr>
              <a:t>: {</a:t>
            </a:r>
          </a:p>
          <a:p>
            <a:pPr>
              <a:lnSpc>
                <a:spcPct val="110000"/>
              </a:lnSpc>
            </a:pPr>
            <a:r>
              <a:rPr lang="fr-FR" sz="2400" dirty="0">
                <a:solidFill>
                  <a:schemeClr val="tx1"/>
                </a:solidFill>
                <a:effectLst/>
              </a:rPr>
              <a:t>    </a:t>
            </a:r>
            <a:r>
              <a:rPr lang="fr-FR" sz="2400" dirty="0" err="1">
                <a:solidFill>
                  <a:schemeClr val="tx1"/>
                </a:solidFill>
                <a:effectLst/>
              </a:rPr>
              <a:t>increment</a:t>
            </a:r>
            <a:r>
              <a:rPr lang="fr-FR" sz="2400" dirty="0">
                <a:solidFill>
                  <a:schemeClr val="tx1"/>
                </a:solidFill>
                <a:effectLst/>
              </a:rPr>
              <a:t> (</a:t>
            </a:r>
            <a:r>
              <a:rPr lang="fr-FR" sz="2400" dirty="0" err="1">
                <a:solidFill>
                  <a:schemeClr val="tx1"/>
                </a:solidFill>
                <a:effectLst/>
              </a:rPr>
              <a:t>context</a:t>
            </a:r>
            <a:r>
              <a:rPr lang="fr-FR" sz="2400" dirty="0">
                <a:solidFill>
                  <a:schemeClr val="tx1"/>
                </a:solidFill>
                <a:effectLst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fr-FR" sz="2400" dirty="0">
                <a:solidFill>
                  <a:schemeClr val="tx1"/>
                </a:solidFill>
                <a:effectLst/>
              </a:rPr>
              <a:t>      </a:t>
            </a:r>
            <a:r>
              <a:rPr lang="fr-FR" sz="2400" dirty="0" err="1">
                <a:solidFill>
                  <a:schemeClr val="bg1"/>
                </a:solidFill>
                <a:effectLst/>
              </a:rPr>
              <a:t>context.commit</a:t>
            </a:r>
            <a:r>
              <a:rPr lang="fr-FR" sz="2400" dirty="0">
                <a:solidFill>
                  <a:schemeClr val="bg1"/>
                </a:solidFill>
                <a:effectLst/>
              </a:rPr>
              <a:t>(</a:t>
            </a:r>
            <a:r>
              <a:rPr lang="fr-FR" sz="2400" dirty="0">
                <a:solidFill>
                  <a:schemeClr val="tx1"/>
                </a:solidFill>
                <a:effectLst/>
              </a:rPr>
              <a:t>'</a:t>
            </a:r>
            <a:r>
              <a:rPr lang="fr-FR" sz="2400" dirty="0" err="1">
                <a:solidFill>
                  <a:schemeClr val="tx1"/>
                </a:solidFill>
                <a:effectLst/>
              </a:rPr>
              <a:t>increment</a:t>
            </a:r>
            <a:r>
              <a:rPr lang="fr-FR" sz="2400" dirty="0" smtClean="0">
                <a:solidFill>
                  <a:schemeClr val="tx1"/>
                </a:solidFill>
                <a:effectLst/>
              </a:rPr>
              <a:t>'</a:t>
            </a:r>
            <a:r>
              <a:rPr lang="fr-FR" sz="2400" dirty="0" smtClean="0">
                <a:solidFill>
                  <a:schemeClr val="bg1"/>
                </a:solidFill>
                <a:effectLst/>
              </a:rPr>
              <a:t>)</a:t>
            </a:r>
            <a:r>
              <a:rPr lang="fr-FR" sz="2400" dirty="0" smtClean="0">
                <a:solidFill>
                  <a:schemeClr val="tx1"/>
                </a:solidFill>
                <a:effectLst/>
              </a:rPr>
              <a:t>   }	 }</a:t>
            </a:r>
            <a:endParaRPr lang="en-US" sz="240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316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practice, </a:t>
            </a:r>
            <a:r>
              <a:rPr lang="en-US" sz="3200" b="1" dirty="0" smtClean="0">
                <a:solidFill>
                  <a:schemeClr val="bg1"/>
                </a:solidFill>
              </a:rPr>
              <a:t>argument destructing </a:t>
            </a:r>
            <a:r>
              <a:rPr lang="en-US" sz="3200" dirty="0" smtClean="0"/>
              <a:t>is often used.</a:t>
            </a:r>
          </a:p>
          <a:p>
            <a:pPr lvl="1"/>
            <a:r>
              <a:rPr lang="en-US" sz="3000" dirty="0" smtClean="0"/>
              <a:t>Especially </a:t>
            </a:r>
            <a:r>
              <a:rPr lang="en-US" sz="3000" dirty="0"/>
              <a:t>when we need to call commit multiple </a:t>
            </a:r>
            <a:r>
              <a:rPr lang="en-US" sz="3000" dirty="0" smtClean="0"/>
              <a:t>times.</a:t>
            </a:r>
          </a:p>
          <a:p>
            <a:pPr lvl="1"/>
            <a:endParaRPr lang="en-US" sz="3000" dirty="0"/>
          </a:p>
          <a:p>
            <a:pPr lvl="1"/>
            <a:endParaRPr lang="en-US" sz="3000" dirty="0" smtClean="0"/>
          </a:p>
          <a:p>
            <a:r>
              <a:rPr lang="en-US" sz="3200" dirty="0"/>
              <a:t>Actions are triggered with the </a:t>
            </a:r>
            <a:r>
              <a:rPr lang="en-US" sz="3200" b="1" dirty="0" err="1">
                <a:solidFill>
                  <a:schemeClr val="bg1"/>
                </a:solidFill>
              </a:rPr>
              <a:t>store.dispatch</a:t>
            </a:r>
            <a:r>
              <a:rPr lang="en-US" sz="3200" dirty="0"/>
              <a:t> </a:t>
            </a:r>
            <a:r>
              <a:rPr lang="en-US" sz="3200" dirty="0" smtClean="0"/>
              <a:t>method.</a:t>
            </a:r>
          </a:p>
          <a:p>
            <a:endParaRPr lang="en-US" sz="3200" dirty="0"/>
          </a:p>
          <a:p>
            <a:r>
              <a:rPr lang="en-US" sz="3200" dirty="0" smtClean="0"/>
              <a:t>We can perform </a:t>
            </a:r>
            <a:r>
              <a:rPr lang="en-US" sz="3200" b="1" dirty="0">
                <a:solidFill>
                  <a:schemeClr val="bg1"/>
                </a:solidFill>
              </a:rPr>
              <a:t>asynchronous operations </a:t>
            </a:r>
            <a:r>
              <a:rPr lang="en-US" sz="3200" dirty="0"/>
              <a:t>inside an </a:t>
            </a:r>
            <a:r>
              <a:rPr lang="en-US" sz="3200" dirty="0" smtClean="0"/>
              <a:t>                                          action.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Actions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59850" y="2275795"/>
            <a:ext cx="7238483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actions: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increment (</a:t>
            </a:r>
            <a:r>
              <a:rPr lang="en-US" sz="2400" dirty="0">
                <a:solidFill>
                  <a:schemeClr val="bg1"/>
                </a:solidFill>
                <a:effectLst/>
              </a:rPr>
              <a:t>{ commit }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commit(</a:t>
            </a:r>
            <a:r>
              <a:rPr lang="en-US" sz="2400" dirty="0">
                <a:solidFill>
                  <a:schemeClr val="tx1"/>
                </a:solidFill>
                <a:effectLst/>
              </a:rPr>
              <a:t>'increment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'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	}  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59850" y="4358290"/>
            <a:ext cx="7238483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chemeClr val="bg1"/>
                </a:solidFill>
                <a:effectLst/>
              </a:rPr>
              <a:t>store.dispatch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'increment'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endParaRPr lang="en-US" sz="2400" dirty="0" smtClean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084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Vuex</a:t>
            </a:r>
            <a:r>
              <a:rPr lang="en-US" sz="3200" dirty="0"/>
              <a:t> allows us to define "</a:t>
            </a:r>
            <a:r>
              <a:rPr lang="en-US" sz="3200" b="1" dirty="0">
                <a:solidFill>
                  <a:schemeClr val="bg1"/>
                </a:solidFill>
              </a:rPr>
              <a:t>getters</a:t>
            </a:r>
            <a:r>
              <a:rPr lang="en-US" sz="3200" dirty="0"/>
              <a:t>" in the store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Getters </a:t>
            </a:r>
            <a:r>
              <a:rPr lang="en-US" sz="3200" dirty="0"/>
              <a:t>will receive the </a:t>
            </a:r>
            <a:r>
              <a:rPr lang="en-US" sz="3200" b="1" dirty="0">
                <a:solidFill>
                  <a:schemeClr val="bg1"/>
                </a:solidFill>
              </a:rPr>
              <a:t>state as their </a:t>
            </a:r>
            <a:r>
              <a:rPr lang="en-US" sz="3200" b="1" dirty="0" smtClean="0">
                <a:solidFill>
                  <a:schemeClr val="bg1"/>
                </a:solidFill>
              </a:rPr>
              <a:t>first argument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They are like </a:t>
            </a:r>
            <a:r>
              <a:rPr lang="en-US" sz="3200" b="1" dirty="0">
                <a:solidFill>
                  <a:schemeClr val="bg1"/>
                </a:solidFill>
              </a:rPr>
              <a:t>computed properties </a:t>
            </a:r>
            <a:r>
              <a:rPr lang="en-US" sz="3200" dirty="0"/>
              <a:t>for your store. </a:t>
            </a:r>
            <a:endParaRPr lang="en-US" sz="3200" dirty="0" smtClean="0"/>
          </a:p>
          <a:p>
            <a:r>
              <a:rPr lang="en-US" sz="3200" dirty="0" smtClean="0"/>
              <a:t>Getter’s </a:t>
            </a:r>
            <a:r>
              <a:rPr lang="en-US" sz="3200" dirty="0"/>
              <a:t>result is cached based on its </a:t>
            </a:r>
            <a:r>
              <a:rPr lang="en-US" sz="3200" b="1" dirty="0">
                <a:solidFill>
                  <a:schemeClr val="bg1"/>
                </a:solidFill>
              </a:rPr>
              <a:t>store </a:t>
            </a:r>
            <a:r>
              <a:rPr lang="en-US" sz="3200" b="1" dirty="0" smtClean="0">
                <a:solidFill>
                  <a:schemeClr val="bg1"/>
                </a:solidFill>
              </a:rPr>
              <a:t>state</a:t>
            </a:r>
            <a:r>
              <a:rPr lang="en-US" sz="3200" dirty="0" smtClean="0"/>
              <a:t>.  </a:t>
            </a:r>
            <a:r>
              <a:rPr lang="en-US" sz="3200" b="1" dirty="0" smtClean="0">
                <a:solidFill>
                  <a:schemeClr val="bg1"/>
                </a:solidFill>
              </a:rPr>
              <a:t>                         </a:t>
            </a:r>
            <a:r>
              <a:rPr lang="en-US" sz="3200" b="1" dirty="0" smtClean="0">
                <a:solidFill>
                  <a:schemeClr val="bg1"/>
                </a:solidFill>
              </a:rPr>
              <a:t>dependencies</a:t>
            </a:r>
            <a:r>
              <a:rPr lang="en-US" sz="3200" dirty="0"/>
              <a:t>, and will only re-evaluate when some of </a:t>
            </a:r>
            <a:r>
              <a:rPr lang="en-US" sz="3200" dirty="0" smtClean="0"/>
              <a:t>                 its </a:t>
            </a:r>
            <a:r>
              <a:rPr lang="en-US" sz="3200" dirty="0"/>
              <a:t>dependencies have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Getters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9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Getters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</a:t>
            </a:r>
            <a:r>
              <a:rPr lang="en-US" sz="3200" dirty="0"/>
              <a:t>may need to </a:t>
            </a:r>
            <a:r>
              <a:rPr lang="en-US" sz="3200" b="1" dirty="0">
                <a:solidFill>
                  <a:schemeClr val="bg1"/>
                </a:solidFill>
              </a:rPr>
              <a:t>compute derived state </a:t>
            </a:r>
            <a:r>
              <a:rPr lang="en-US" sz="3200" dirty="0"/>
              <a:t>based on store </a:t>
            </a:r>
            <a:r>
              <a:rPr lang="en-US" sz="3200" dirty="0" smtClean="0"/>
              <a:t>   state</a:t>
            </a:r>
            <a:r>
              <a:rPr lang="en-US" sz="3200" dirty="0" smtClean="0"/>
              <a:t>. For example: </a:t>
            </a:r>
          </a:p>
          <a:p>
            <a:pPr lvl="1"/>
            <a:r>
              <a:rPr lang="en-US" sz="3000" dirty="0"/>
              <a:t>F</a:t>
            </a:r>
            <a:r>
              <a:rPr lang="en-US" sz="3000" dirty="0" smtClean="0"/>
              <a:t>iltering </a:t>
            </a:r>
            <a:r>
              <a:rPr lang="en-US" sz="3000" dirty="0"/>
              <a:t>through a list of items and counting </a:t>
            </a:r>
            <a:r>
              <a:rPr lang="en-US" sz="3000" dirty="0" smtClean="0"/>
              <a:t>them</a:t>
            </a:r>
            <a:r>
              <a:rPr lang="en-US" sz="3000" dirty="0"/>
              <a:t>.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67530" y="3018706"/>
            <a:ext cx="9725684" cy="26557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computed</a:t>
            </a:r>
            <a:r>
              <a:rPr lang="en-US" sz="2400" dirty="0">
                <a:solidFill>
                  <a:schemeClr val="tx1"/>
                </a:solidFill>
                <a:effectLst/>
              </a:rPr>
              <a:t>: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doneTodosCount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 ()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  return </a:t>
            </a:r>
            <a:endParaRPr lang="en-US" sz="24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  this</a:t>
            </a:r>
            <a:r>
              <a:rPr lang="en-US" sz="2400" dirty="0">
                <a:solidFill>
                  <a:schemeClr val="tx1"/>
                </a:solidFill>
                <a:effectLst/>
              </a:rPr>
              <a:t>.$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store.state.todos.</a:t>
            </a:r>
            <a:r>
              <a:rPr lang="en-US" sz="2400" dirty="0" err="1" smtClean="0">
                <a:solidFill>
                  <a:schemeClr val="bg1"/>
                </a:solidFill>
                <a:effectLst/>
              </a:rPr>
              <a:t>filter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effectLst/>
              </a:rPr>
              <a:t>todo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=&gt;</a:t>
            </a:r>
            <a:r>
              <a:rPr lang="en-US" sz="2400" dirty="0" err="1" smtClean="0">
                <a:solidFill>
                  <a:schemeClr val="bg1"/>
                </a:solidFill>
                <a:effectLst/>
              </a:rPr>
              <a:t>todo.done</a:t>
            </a:r>
            <a:r>
              <a:rPr lang="en-US" sz="2400" dirty="0">
                <a:solidFill>
                  <a:schemeClr val="tx1"/>
                </a:solidFill>
                <a:effectLst/>
              </a:rPr>
              <a:t>).</a:t>
            </a:r>
            <a:r>
              <a:rPr lang="en-US" sz="2400" dirty="0">
                <a:solidFill>
                  <a:schemeClr val="bg1"/>
                </a:solidFill>
                <a:effectLst/>
              </a:rPr>
              <a:t>length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379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modules object provides a way to </a:t>
            </a:r>
            <a:r>
              <a:rPr lang="en-US" sz="3200" b="1" dirty="0">
                <a:solidFill>
                  <a:schemeClr val="bg1"/>
                </a:solidFill>
              </a:rPr>
              <a:t>split </a:t>
            </a:r>
            <a:r>
              <a:rPr lang="en-US" sz="3200" b="1" dirty="0" smtClean="0">
                <a:solidFill>
                  <a:schemeClr val="bg1"/>
                </a:solidFill>
              </a:rPr>
              <a:t>the store </a:t>
            </a:r>
            <a:r>
              <a:rPr lang="en-US" sz="3200" b="1" dirty="0">
                <a:solidFill>
                  <a:schemeClr val="bg1"/>
                </a:solidFill>
              </a:rPr>
              <a:t>in multiple stores</a:t>
            </a:r>
            <a:r>
              <a:rPr lang="en-US" sz="3200" dirty="0"/>
              <a:t>, but </a:t>
            </a:r>
            <a:r>
              <a:rPr lang="en-US" sz="3200" dirty="0" smtClean="0"/>
              <a:t>allows </a:t>
            </a:r>
            <a:r>
              <a:rPr lang="en-US" sz="3200" dirty="0"/>
              <a:t>them to all </a:t>
            </a:r>
            <a:r>
              <a:rPr lang="en-US" sz="3200" b="1" dirty="0">
                <a:solidFill>
                  <a:schemeClr val="bg1"/>
                </a:solidFill>
              </a:rPr>
              <a:t>remain part of </a:t>
            </a:r>
            <a:r>
              <a:rPr lang="en-US" sz="3200" b="1" dirty="0" smtClean="0">
                <a:solidFill>
                  <a:schemeClr val="bg1"/>
                </a:solidFill>
              </a:rPr>
              <a:t>    the </a:t>
            </a:r>
            <a:r>
              <a:rPr lang="en-US" sz="3200" b="1" dirty="0">
                <a:solidFill>
                  <a:schemeClr val="bg1"/>
                </a:solidFill>
              </a:rPr>
              <a:t>store tree</a:t>
            </a:r>
            <a:r>
              <a:rPr lang="en-US" sz="3200" dirty="0"/>
              <a:t>.</a:t>
            </a: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Modules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3173" y="2710852"/>
            <a:ext cx="3928470" cy="2249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moduleA</a:t>
            </a:r>
            <a:r>
              <a:rPr lang="en-US" sz="2400" dirty="0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state: { ... },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mutations: { ... },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actions: { ... },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29930" y="2733230"/>
            <a:ext cx="3928470" cy="2249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moduleB</a:t>
            </a:r>
            <a:r>
              <a:rPr lang="en-US" sz="2400" dirty="0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state: { ... },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mutations: { ... },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actions: { ... 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63173" y="5277246"/>
            <a:ext cx="8195669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 store = new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Vuex.Store</a:t>
            </a:r>
            <a:r>
              <a:rPr lang="en-US" sz="2400" dirty="0">
                <a:solidFill>
                  <a:schemeClr val="tx1"/>
                </a:solidFill>
                <a:effectLst/>
              </a:rPr>
              <a:t>({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modules</a:t>
            </a:r>
            <a:r>
              <a:rPr lang="en-US" sz="2400" dirty="0">
                <a:solidFill>
                  <a:schemeClr val="tx1"/>
                </a:solidFill>
                <a:effectLst/>
              </a:rPr>
              <a:t>: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a</a:t>
            </a:r>
            <a:r>
              <a:rPr lang="en-US" sz="2400" dirty="0">
                <a:solidFill>
                  <a:schemeClr val="tx1"/>
                </a:solidFill>
                <a:effectLst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effectLst/>
              </a:rPr>
              <a:t>moduleA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b</a:t>
            </a:r>
            <a:r>
              <a:rPr lang="en-US" sz="2400" dirty="0">
                <a:solidFill>
                  <a:schemeClr val="tx1"/>
                </a:solidFill>
                <a:effectLst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effectLst/>
              </a:rPr>
              <a:t>moduleB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   } })</a:t>
            </a:r>
          </a:p>
        </p:txBody>
      </p:sp>
    </p:spTree>
    <p:extLst>
      <p:ext uri="{BB962C8B-B14F-4D97-AF65-F5344CB8AC3E}">
        <p14:creationId xmlns:p14="http://schemas.microsoft.com/office/powerpoint/2010/main" val="396834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Vuex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Initialization, State, Getters…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1" y="1500768"/>
            <a:ext cx="2653937" cy="26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16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Installation</a:t>
            </a:r>
          </a:p>
          <a:p>
            <a:r>
              <a:rPr lang="en-US" sz="3200" dirty="0" smtClean="0"/>
              <a:t>Introduction to </a:t>
            </a:r>
            <a:r>
              <a:rPr lang="en-US" sz="3200" dirty="0" err="1" smtClean="0"/>
              <a:t>Vuex</a:t>
            </a:r>
            <a:endParaRPr lang="en-US" sz="3200" dirty="0" smtClean="0"/>
          </a:p>
          <a:p>
            <a:pPr lvl="1"/>
            <a:r>
              <a:rPr lang="en-US" sz="3000" dirty="0" smtClean="0"/>
              <a:t>State Management Pattern </a:t>
            </a:r>
          </a:p>
          <a:p>
            <a:r>
              <a:rPr lang="en-US" sz="3200" dirty="0" err="1" smtClean="0"/>
              <a:t>Vuex</a:t>
            </a:r>
            <a:r>
              <a:rPr lang="en-US" sz="3200" dirty="0" smtClean="0"/>
              <a:t> Components</a:t>
            </a:r>
          </a:p>
          <a:p>
            <a:pPr lvl="1"/>
            <a:r>
              <a:rPr lang="en-US" sz="3000" dirty="0" smtClean="0"/>
              <a:t>Mutations</a:t>
            </a:r>
          </a:p>
          <a:p>
            <a:pPr lvl="1"/>
            <a:r>
              <a:rPr lang="en-US" sz="3000" dirty="0" smtClean="0"/>
              <a:t>Actions</a:t>
            </a:r>
          </a:p>
          <a:p>
            <a:pPr lvl="1"/>
            <a:r>
              <a:rPr lang="en-US" sz="3000" dirty="0" smtClean="0"/>
              <a:t>Getters</a:t>
            </a:r>
          </a:p>
          <a:p>
            <a:pPr lvl="1"/>
            <a:r>
              <a:rPr lang="en-US" sz="3000" dirty="0" smtClean="0"/>
              <a:t>Modules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862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Vuex</a:t>
            </a:r>
            <a:r>
              <a:rPr lang="en-US" dirty="0" smtClean="0"/>
              <a:t> State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Initialization</a:t>
            </a:r>
          </a:p>
          <a:p>
            <a:pPr lvl="1"/>
            <a:r>
              <a:rPr lang="en-US" sz="3200" dirty="0"/>
              <a:t>The first thing we need to do is to </a:t>
            </a:r>
            <a:r>
              <a:rPr lang="en-US" sz="3200" b="1" dirty="0">
                <a:solidFill>
                  <a:schemeClr val="bg1"/>
                </a:solidFill>
              </a:rPr>
              <a:t>instantiate</a:t>
            </a:r>
            <a:r>
              <a:rPr lang="en-US" sz="3200" dirty="0"/>
              <a:t> our </a:t>
            </a:r>
            <a:r>
              <a:rPr lang="en-US" sz="3200" dirty="0" smtClean="0"/>
              <a:t>                  store using </a:t>
            </a:r>
            <a:r>
              <a:rPr lang="en-US" sz="3200" b="1" dirty="0" err="1">
                <a:solidFill>
                  <a:schemeClr val="bg1"/>
                </a:solidFill>
              </a:rPr>
              <a:t>Vuex</a:t>
            </a:r>
            <a:r>
              <a:rPr lang="en-US" sz="3200" b="1" dirty="0">
                <a:solidFill>
                  <a:schemeClr val="bg1"/>
                </a:solidFill>
              </a:rPr>
              <a:t> Store</a:t>
            </a:r>
            <a:r>
              <a:rPr lang="en-US" sz="3200" dirty="0" smtClean="0"/>
              <a:t>.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In the state, we </a:t>
            </a:r>
            <a:r>
              <a:rPr lang="en-US" sz="3200" b="1" dirty="0" smtClean="0">
                <a:solidFill>
                  <a:schemeClr val="bg1"/>
                </a:solidFill>
              </a:rPr>
              <a:t>declare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initialize</a:t>
            </a:r>
            <a:r>
              <a:rPr lang="en-US" sz="3200" dirty="0" smtClean="0"/>
              <a:t> the properties   of our state.</a:t>
            </a:r>
            <a:endParaRPr lang="en-US" sz="32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921718" y="3042409"/>
            <a:ext cx="8110871" cy="2249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store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new </a:t>
            </a:r>
            <a:r>
              <a:rPr lang="en-US" sz="2400" dirty="0" err="1" smtClean="0">
                <a:solidFill>
                  <a:schemeClr val="bg1"/>
                </a:solidFill>
                <a:effectLst/>
              </a:rPr>
              <a:t>Vuex.Store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({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	state: count: 0,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username: “The”,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userLastName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: “Rock”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4665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Vuex</a:t>
            </a:r>
            <a:r>
              <a:rPr lang="en-US" dirty="0" smtClean="0"/>
              <a:t> Getters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is our computed getter to obtain the reversed </a:t>
            </a:r>
            <a:r>
              <a:rPr lang="en-US" sz="3200" dirty="0" smtClean="0"/>
              <a:t>                       version </a:t>
            </a:r>
            <a:r>
              <a:rPr lang="en-US" sz="3200" dirty="0"/>
              <a:t>of </a:t>
            </a:r>
            <a:r>
              <a:rPr lang="en-US" sz="3200" dirty="0" smtClean="0"/>
              <a:t>username </a:t>
            </a:r>
            <a:r>
              <a:rPr lang="en-US" sz="3200" dirty="0"/>
              <a:t>state property. These </a:t>
            </a:r>
            <a:r>
              <a:rPr lang="en-US" sz="3200" dirty="0" smtClean="0"/>
              <a:t>functions                   </a:t>
            </a:r>
            <a:r>
              <a:rPr lang="en-US" sz="3200" dirty="0"/>
              <a:t>receive the </a:t>
            </a:r>
            <a:r>
              <a:rPr lang="en-US" sz="3200" b="1" dirty="0">
                <a:solidFill>
                  <a:schemeClr val="bg1"/>
                </a:solidFill>
              </a:rPr>
              <a:t>state as the first parameter</a:t>
            </a:r>
            <a:r>
              <a:rPr lang="en-US" sz="3200" dirty="0"/>
              <a:t>.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20538" y="2955324"/>
            <a:ext cx="8913231" cy="26557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etters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: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reverseName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state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	return !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state.username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? 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state.username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state.username.split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(‘’).reverse().join(‘’);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506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Vuex</a:t>
            </a:r>
            <a:r>
              <a:rPr lang="en-US" dirty="0" smtClean="0"/>
              <a:t> Mutations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These are the two mutations that we are going to </a:t>
            </a:r>
            <a:r>
              <a:rPr lang="en-US" sz="3200" dirty="0" smtClean="0"/>
              <a:t>                              provide </a:t>
            </a:r>
            <a:r>
              <a:rPr lang="en-US" sz="3200" dirty="0"/>
              <a:t>in order to change our state. They also receive </a:t>
            </a:r>
            <a:r>
              <a:rPr lang="en-US" sz="3200" dirty="0" smtClean="0"/>
              <a:t>    </a:t>
            </a:r>
            <a:r>
              <a:rPr lang="en-US" sz="3200" b="1" dirty="0" smtClean="0">
                <a:solidFill>
                  <a:schemeClr val="bg1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state as the first parameter</a:t>
            </a:r>
            <a:r>
              <a:rPr lang="en-US" sz="3200" dirty="0"/>
              <a:t>.</a:t>
            </a:r>
            <a:endParaRPr lang="en-US" sz="32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20538" y="2955324"/>
            <a:ext cx="8913231" cy="26557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m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utations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: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increment(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state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 { 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state.</a:t>
            </a:r>
            <a:r>
              <a:rPr lang="en-US" sz="2400" dirty="0" err="1" smtClean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++ },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changeName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(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state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, payload) {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state.</a:t>
            </a:r>
            <a:r>
              <a:rPr lang="en-US" sz="2400" dirty="0" err="1" smtClean="0">
                <a:solidFill>
                  <a:schemeClr val="bg1"/>
                </a:solidFill>
                <a:effectLst/>
              </a:rPr>
              <a:t>username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payload.username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748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Vuex</a:t>
            </a:r>
            <a:r>
              <a:rPr lang="en-US" dirty="0" smtClean="0"/>
              <a:t> Actions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are going to provide only one </a:t>
            </a:r>
            <a:r>
              <a:rPr lang="en-US" sz="3200" dirty="0" err="1"/>
              <a:t>async</a:t>
            </a:r>
            <a:r>
              <a:rPr lang="en-US" sz="3200" dirty="0"/>
              <a:t> action that </a:t>
            </a:r>
            <a:r>
              <a:rPr lang="en-US" sz="3200" dirty="0" smtClean="0"/>
              <a:t>                            </a:t>
            </a:r>
            <a:r>
              <a:rPr lang="en-US" sz="3200" b="1" dirty="0" smtClean="0">
                <a:solidFill>
                  <a:schemeClr val="bg1"/>
                </a:solidFill>
              </a:rPr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a promise</a:t>
            </a:r>
            <a:r>
              <a:rPr lang="en-US" sz="3200" dirty="0"/>
              <a:t>. </a:t>
            </a:r>
            <a:r>
              <a:rPr lang="en-US" sz="3200" dirty="0" smtClean="0"/>
              <a:t>Actions </a:t>
            </a:r>
            <a:r>
              <a:rPr lang="en-US" sz="3200" dirty="0"/>
              <a:t>receive a context that is a </a:t>
            </a:r>
            <a:r>
              <a:rPr lang="en-US" sz="3200" dirty="0" smtClean="0"/>
              <a:t>       representation </a:t>
            </a:r>
            <a:r>
              <a:rPr lang="en-US" sz="3200" dirty="0"/>
              <a:t>of the state. </a:t>
            </a:r>
            <a:r>
              <a:rPr lang="en-US" sz="3200" dirty="0" smtClean="0"/>
              <a:t>They </a:t>
            </a:r>
            <a:r>
              <a:rPr lang="en-US" sz="3200" dirty="0"/>
              <a:t>always end up calling a mutation with the </a:t>
            </a:r>
            <a:r>
              <a:rPr lang="en-US" sz="3200" dirty="0" smtClean="0"/>
              <a:t>store </a:t>
            </a:r>
            <a:r>
              <a:rPr lang="en-US" sz="3200" dirty="0"/>
              <a:t>“commit” function to change </a:t>
            </a:r>
            <a:r>
              <a:rPr lang="en-US" sz="3200" dirty="0" smtClean="0"/>
              <a:t>       the state</a:t>
            </a:r>
            <a:r>
              <a:rPr lang="en-US" sz="3200" dirty="0"/>
              <a:t>.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842756" y="3695397"/>
            <a:ext cx="8095211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actions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increment (context) {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return new Promise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(function (resolve)){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setTimeout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(function(){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effectLst/>
              </a:rPr>
              <a:t>context.commit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(‘increment’);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	resolve(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context.rootState.count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}, 1000)		}) 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}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}  }</a:t>
            </a:r>
            <a:endParaRPr lang="en-US" sz="240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7142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Simple Workshop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793509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65" y="635000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7409" y="1322711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1839" y="1539621"/>
            <a:ext cx="8286317" cy="5570537"/>
          </a:xfrm>
        </p:spPr>
        <p:txBody>
          <a:bodyPr>
            <a:noAutofit/>
          </a:bodyPr>
          <a:lstStyle/>
          <a:p>
            <a:pPr>
              <a:buClr>
                <a:schemeClr val="bg2"/>
              </a:buClr>
            </a:pPr>
            <a:r>
              <a:rPr lang="en-US" sz="2700" b="1" noProof="1">
                <a:solidFill>
                  <a:schemeClr val="bg1"/>
                </a:solidFill>
                <a:latin typeface="+mj-lt"/>
              </a:rPr>
              <a:t>Vuex</a:t>
            </a:r>
            <a:r>
              <a:rPr lang="en-US" sz="2700" noProof="1">
                <a:solidFill>
                  <a:schemeClr val="bg2"/>
                </a:solidFill>
                <a:latin typeface="+mj-lt"/>
              </a:rPr>
              <a:t> is a </a:t>
            </a:r>
            <a:r>
              <a:rPr lang="en-US" sz="2700" b="1" noProof="1">
                <a:solidFill>
                  <a:schemeClr val="bg1"/>
                </a:solidFill>
                <a:latin typeface="+mj-lt"/>
              </a:rPr>
              <a:t>state </a:t>
            </a:r>
            <a:r>
              <a:rPr lang="en-US" sz="2700" b="1" noProof="1">
                <a:solidFill>
                  <a:schemeClr val="bg1"/>
                </a:solidFill>
                <a:latin typeface="+mj-lt"/>
              </a:rPr>
              <a:t>management </a:t>
            </a:r>
            <a:r>
              <a:rPr lang="en-US" sz="2700" b="1" noProof="1" smtClean="0">
                <a:solidFill>
                  <a:schemeClr val="bg1"/>
                </a:solidFill>
                <a:latin typeface="+mj-lt"/>
              </a:rPr>
              <a:t>pattern </a:t>
            </a:r>
            <a:r>
              <a:rPr lang="en-US" sz="2700" noProof="1">
                <a:solidFill>
                  <a:schemeClr val="bg2"/>
                </a:solidFill>
                <a:latin typeface="+mj-lt"/>
              </a:rPr>
              <a:t>+ </a:t>
            </a:r>
            <a:r>
              <a:rPr lang="en-US" sz="2700" noProof="1">
                <a:solidFill>
                  <a:schemeClr val="bg2"/>
                </a:solidFill>
                <a:latin typeface="+mj-lt"/>
              </a:rPr>
              <a:t>library</a:t>
            </a:r>
            <a:r>
              <a:rPr lang="en-US" sz="2700" noProof="1" smtClean="0">
                <a:solidFill>
                  <a:schemeClr val="bg2"/>
                </a:solidFill>
                <a:latin typeface="+mj-lt"/>
              </a:rPr>
              <a:t>.</a:t>
            </a:r>
          </a:p>
          <a:p>
            <a:r>
              <a:rPr lang="en-US" sz="2700" dirty="0">
                <a:solidFill>
                  <a:schemeClr val="bg2"/>
                </a:solidFill>
              </a:rPr>
              <a:t>It is a self-contained app with the following parts:</a:t>
            </a:r>
            <a:endParaRPr lang="en-US" sz="2700" noProof="1" smtClean="0">
              <a:solidFill>
                <a:schemeClr val="bg2"/>
              </a:solidFill>
              <a:latin typeface="+mj-lt"/>
            </a:endParaRPr>
          </a:p>
          <a:p>
            <a:pPr lvl="1"/>
            <a:r>
              <a:rPr lang="en-US" sz="2500" noProof="1" smtClean="0">
                <a:solidFill>
                  <a:schemeClr val="bg2"/>
                </a:solidFill>
                <a:latin typeface="+mj-lt"/>
              </a:rPr>
              <a:t>The </a:t>
            </a:r>
            <a:r>
              <a:rPr lang="en-US" sz="2500" b="1" noProof="1">
                <a:solidFill>
                  <a:schemeClr val="bg1"/>
                </a:solidFill>
                <a:latin typeface="+mj-lt"/>
              </a:rPr>
              <a:t>state</a:t>
            </a:r>
            <a:r>
              <a:rPr lang="en-US" sz="2500" noProof="1">
                <a:solidFill>
                  <a:schemeClr val="bg2"/>
                </a:solidFill>
                <a:latin typeface="+mj-lt"/>
              </a:rPr>
              <a:t>, which is the </a:t>
            </a:r>
            <a:r>
              <a:rPr lang="en-US" sz="2500" b="1" noProof="1">
                <a:solidFill>
                  <a:schemeClr val="bg1"/>
                </a:solidFill>
                <a:latin typeface="+mj-lt"/>
              </a:rPr>
              <a:t>source of truth </a:t>
            </a:r>
            <a:r>
              <a:rPr lang="en-US" sz="2500" noProof="1">
                <a:solidFill>
                  <a:schemeClr val="bg2"/>
                </a:solidFill>
                <a:latin typeface="+mj-lt"/>
              </a:rPr>
              <a:t>that drives </a:t>
            </a:r>
            <a:r>
              <a:rPr lang="en-US" sz="2500" noProof="1">
                <a:solidFill>
                  <a:schemeClr val="bg2"/>
                </a:solidFill>
                <a:latin typeface="+mj-lt"/>
              </a:rPr>
              <a:t>our </a:t>
            </a:r>
            <a:r>
              <a:rPr lang="en-US" sz="2500" noProof="1" smtClean="0">
                <a:solidFill>
                  <a:schemeClr val="bg2"/>
                </a:solidFill>
                <a:latin typeface="+mj-lt"/>
              </a:rPr>
              <a:t> app.</a:t>
            </a:r>
          </a:p>
          <a:p>
            <a:pPr lvl="1"/>
            <a:r>
              <a:rPr lang="en-US" sz="2500" noProof="1">
                <a:solidFill>
                  <a:schemeClr val="bg2"/>
                </a:solidFill>
                <a:latin typeface="+mj-lt"/>
              </a:rPr>
              <a:t>The </a:t>
            </a:r>
            <a:r>
              <a:rPr lang="en-US" sz="2500" b="1" noProof="1">
                <a:solidFill>
                  <a:schemeClr val="bg1"/>
                </a:solidFill>
                <a:latin typeface="+mj-lt"/>
              </a:rPr>
              <a:t>view</a:t>
            </a:r>
            <a:r>
              <a:rPr lang="en-US" sz="2500" noProof="1">
                <a:solidFill>
                  <a:schemeClr val="bg2"/>
                </a:solidFill>
                <a:latin typeface="+mj-lt"/>
              </a:rPr>
              <a:t>, which is just a declarative mapping of </a:t>
            </a:r>
            <a:r>
              <a:rPr lang="en-US" sz="2500" noProof="1">
                <a:solidFill>
                  <a:schemeClr val="bg2"/>
                </a:solidFill>
                <a:latin typeface="+mj-lt"/>
              </a:rPr>
              <a:t>the </a:t>
            </a:r>
            <a:r>
              <a:rPr lang="en-US" sz="2500" noProof="1" smtClean="0">
                <a:solidFill>
                  <a:schemeClr val="bg2"/>
                </a:solidFill>
                <a:latin typeface="+mj-lt"/>
              </a:rPr>
              <a:t>                  state.</a:t>
            </a:r>
          </a:p>
          <a:p>
            <a:pPr lvl="1"/>
            <a:r>
              <a:rPr lang="en-US" sz="2500" noProof="1">
                <a:solidFill>
                  <a:schemeClr val="bg2"/>
                </a:solidFill>
                <a:latin typeface="+mj-lt"/>
              </a:rPr>
              <a:t>The </a:t>
            </a:r>
            <a:r>
              <a:rPr lang="en-US" sz="2500" b="1" noProof="1">
                <a:solidFill>
                  <a:schemeClr val="bg1"/>
                </a:solidFill>
                <a:latin typeface="+mj-lt"/>
              </a:rPr>
              <a:t>actions</a:t>
            </a:r>
            <a:r>
              <a:rPr lang="en-US" sz="2500" noProof="1">
                <a:solidFill>
                  <a:schemeClr val="bg2"/>
                </a:solidFill>
                <a:latin typeface="+mj-lt"/>
              </a:rPr>
              <a:t>, which are the possible ways the </a:t>
            </a:r>
            <a:r>
              <a:rPr lang="en-US" sz="2500" noProof="1">
                <a:solidFill>
                  <a:schemeClr val="bg2"/>
                </a:solidFill>
                <a:latin typeface="+mj-lt"/>
              </a:rPr>
              <a:t>state </a:t>
            </a:r>
            <a:r>
              <a:rPr lang="en-US" sz="2500" noProof="1" smtClean="0">
                <a:solidFill>
                  <a:schemeClr val="bg2"/>
                </a:solidFill>
                <a:latin typeface="+mj-lt"/>
              </a:rPr>
              <a:t>                                                                                               could </a:t>
            </a:r>
            <a:r>
              <a:rPr lang="en-US" sz="2500" noProof="1">
                <a:solidFill>
                  <a:schemeClr val="bg2"/>
                </a:solidFill>
                <a:latin typeface="+mj-lt"/>
              </a:rPr>
              <a:t>change in reaction to user inputs from the view.</a:t>
            </a:r>
          </a:p>
          <a:p>
            <a:r>
              <a:rPr lang="en-US" sz="2500" dirty="0">
                <a:solidFill>
                  <a:schemeClr val="bg2"/>
                </a:solidFill>
                <a:latin typeface="+mj-lt"/>
              </a:rPr>
              <a:t>The </a:t>
            </a:r>
            <a:r>
              <a:rPr lang="en-US" sz="2500" b="1" dirty="0">
                <a:solidFill>
                  <a:schemeClr val="bg1"/>
                </a:solidFill>
                <a:latin typeface="+mj-lt"/>
              </a:rPr>
              <a:t>modules</a:t>
            </a:r>
            <a:r>
              <a:rPr lang="en-US" sz="2500" dirty="0">
                <a:solidFill>
                  <a:schemeClr val="bg2"/>
                </a:solidFill>
                <a:latin typeface="+mj-lt"/>
              </a:rPr>
              <a:t> object provides a way to split the store in </a:t>
            </a:r>
            <a:r>
              <a:rPr lang="en-US" sz="2500" dirty="0" smtClean="0">
                <a:solidFill>
                  <a:schemeClr val="bg2"/>
                </a:solidFill>
                <a:latin typeface="+mj-lt"/>
              </a:rPr>
              <a:t>                     multiple stores.</a:t>
            </a:r>
            <a:endParaRPr lang="en-US" sz="25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0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//TODO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7006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1046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8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noProof="1"/>
              <a:t>#Vue.js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5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</a:t>
            </a:r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58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CDN, NPM, Dev Build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64" y="110326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5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Direct Download / CDN</a:t>
            </a:r>
          </a:p>
          <a:p>
            <a:endParaRPr lang="en-US" sz="3200" dirty="0"/>
          </a:p>
          <a:p>
            <a:r>
              <a:rPr lang="en-US" sz="3200" dirty="0" smtClean="0"/>
              <a:t>NPM</a:t>
            </a:r>
          </a:p>
          <a:p>
            <a:endParaRPr lang="en-US" sz="3200" dirty="0"/>
          </a:p>
          <a:p>
            <a:r>
              <a:rPr lang="en-US" sz="3200" dirty="0" smtClean="0"/>
              <a:t>Dev Build (</a:t>
            </a:r>
            <a:r>
              <a:rPr lang="en-US" sz="3000" dirty="0"/>
              <a:t>i</a:t>
            </a:r>
            <a:r>
              <a:rPr lang="en-US" sz="3000" dirty="0" smtClean="0"/>
              <a:t>f you want to use the latest dev build).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Vuex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21462" y="1791196"/>
            <a:ext cx="11355976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script 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src</a:t>
            </a:r>
            <a:r>
              <a:rPr lang="en-US" sz="2400" dirty="0">
                <a:solidFill>
                  <a:schemeClr val="tx1"/>
                </a:solidFill>
                <a:effectLst/>
              </a:rPr>
              <a:t>="https://unpkg.com/vuex@3.0.1/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dist</a:t>
            </a:r>
            <a:r>
              <a:rPr lang="en-US" sz="2400" dirty="0">
                <a:solidFill>
                  <a:schemeClr val="tx1"/>
                </a:solidFill>
                <a:effectLst/>
              </a:rPr>
              <a:t>/vuex.js"&gt;&lt;/script&gt;</a:t>
            </a:r>
            <a:endParaRPr lang="en-US" sz="24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21462" y="4575749"/>
            <a:ext cx="11355976" cy="1820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git</a:t>
            </a:r>
            <a:r>
              <a:rPr lang="en-US" sz="2400" dirty="0">
                <a:solidFill>
                  <a:schemeClr val="tx1"/>
                </a:solidFill>
                <a:effectLst/>
              </a:rPr>
              <a:t> clone https://github.com/vuejs/vuex.git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node_modules</a:t>
            </a:r>
            <a:r>
              <a:rPr lang="en-US" sz="2400" dirty="0">
                <a:solidFill>
                  <a:schemeClr val="tx1"/>
                </a:solidFill>
                <a:effectLst/>
              </a:rPr>
              <a:t>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vuex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cd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node_modules</a:t>
            </a:r>
            <a:r>
              <a:rPr lang="en-US" sz="2400" dirty="0">
                <a:solidFill>
                  <a:schemeClr val="tx1"/>
                </a:solidFill>
                <a:effectLst/>
              </a:rPr>
              <a:t>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vuex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npm</a:t>
            </a:r>
            <a:r>
              <a:rPr lang="en-US" sz="2400" dirty="0">
                <a:solidFill>
                  <a:schemeClr val="tx1"/>
                </a:solidFill>
                <a:effectLst/>
              </a:rPr>
              <a:t> install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npm</a:t>
            </a:r>
            <a:r>
              <a:rPr lang="en-US" sz="2400" dirty="0">
                <a:solidFill>
                  <a:schemeClr val="tx1"/>
                </a:solidFill>
                <a:effectLst/>
              </a:rPr>
              <a:t> run build</a:t>
            </a:r>
            <a:endParaRPr lang="en-US" sz="24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21462" y="3194661"/>
            <a:ext cx="560280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npm</a:t>
            </a:r>
            <a:r>
              <a:rPr lang="en-US" sz="2400" dirty="0">
                <a:solidFill>
                  <a:schemeClr val="tx1"/>
                </a:solidFill>
                <a:effectLst/>
              </a:rPr>
              <a:t> install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vuex</a:t>
            </a:r>
            <a:r>
              <a:rPr lang="en-US" sz="2400" dirty="0">
                <a:solidFill>
                  <a:schemeClr val="tx1"/>
                </a:solidFill>
                <a:effectLst/>
              </a:rPr>
              <a:t> --save</a:t>
            </a:r>
            <a:endParaRPr lang="en-US" sz="240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424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Vuex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State Management 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1" y="1624167"/>
            <a:ext cx="2653937" cy="26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3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 err="1" smtClean="0"/>
              <a:t>Vuex</a:t>
            </a:r>
            <a:r>
              <a:rPr lang="en-US" sz="3200" dirty="0" smtClean="0"/>
              <a:t> </a:t>
            </a:r>
            <a:r>
              <a:rPr lang="en-US" sz="3200" dirty="0"/>
              <a:t>is the </a:t>
            </a:r>
            <a:r>
              <a:rPr lang="en-US" sz="3200" dirty="0" smtClean="0"/>
              <a:t>official </a:t>
            </a:r>
            <a:r>
              <a:rPr lang="en-US" sz="3200" b="1" dirty="0">
                <a:solidFill>
                  <a:schemeClr val="bg1"/>
                </a:solidFill>
              </a:rPr>
              <a:t>state management library </a:t>
            </a:r>
            <a:r>
              <a:rPr lang="en-US" sz="3200" dirty="0"/>
              <a:t>for Vue.js</a:t>
            </a:r>
            <a:r>
              <a:rPr lang="en-US" sz="3200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It allows creating a centralized </a:t>
            </a:r>
            <a:r>
              <a:rPr lang="en-US" sz="3200" b="1" dirty="0" smtClean="0">
                <a:solidFill>
                  <a:schemeClr val="bg1"/>
                </a:solidFill>
              </a:rPr>
              <a:t>data store </a:t>
            </a:r>
            <a:r>
              <a:rPr lang="en-US" sz="3200" dirty="0" smtClean="0"/>
              <a:t>which can be            </a:t>
            </a:r>
            <a:r>
              <a:rPr lang="en-US" sz="3200" b="1" dirty="0" smtClean="0">
                <a:solidFill>
                  <a:schemeClr val="bg1"/>
                </a:solidFill>
              </a:rPr>
              <a:t>accessed by all components </a:t>
            </a:r>
            <a:r>
              <a:rPr lang="en-US" sz="3200" dirty="0" smtClean="0"/>
              <a:t>in an app.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It helps provide a </a:t>
            </a:r>
            <a:r>
              <a:rPr lang="en-US" sz="3200" b="1" dirty="0">
                <a:solidFill>
                  <a:schemeClr val="bg1"/>
                </a:solidFill>
              </a:rPr>
              <a:t>better structure </a:t>
            </a:r>
            <a:r>
              <a:rPr lang="en-US" sz="3200" dirty="0" smtClean="0"/>
              <a:t>and maintainability </a:t>
            </a:r>
            <a:r>
              <a:rPr lang="en-US" sz="3200" dirty="0"/>
              <a:t>to our code</a:t>
            </a:r>
            <a:r>
              <a:rPr lang="en-US" sz="3200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store</a:t>
            </a:r>
            <a:r>
              <a:rPr lang="en-US" sz="3200" dirty="0" smtClean="0"/>
              <a:t> is known as a “</a:t>
            </a:r>
            <a:r>
              <a:rPr lang="en-US" sz="3200" b="1" dirty="0" smtClean="0">
                <a:solidFill>
                  <a:schemeClr val="bg1"/>
                </a:solidFill>
              </a:rPr>
              <a:t>single source of truth</a:t>
            </a:r>
            <a:r>
              <a:rPr lang="en-US" sz="3200" dirty="0" smtClean="0"/>
              <a:t>” and        every component has direct access to this </a:t>
            </a:r>
            <a:r>
              <a:rPr lang="en-US" sz="3200" b="1" dirty="0" smtClean="0">
                <a:solidFill>
                  <a:schemeClr val="bg1"/>
                </a:solidFill>
              </a:rPr>
              <a:t>global State</a:t>
            </a:r>
            <a:r>
              <a:rPr lang="en-US" sz="3200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Usually, only </a:t>
            </a:r>
            <a:r>
              <a:rPr lang="en-US" sz="3200" b="1" dirty="0" smtClean="0">
                <a:solidFill>
                  <a:schemeClr val="bg1"/>
                </a:solidFill>
              </a:rPr>
              <a:t>one store is used </a:t>
            </a:r>
            <a:r>
              <a:rPr lang="en-US" sz="3200" dirty="0" smtClean="0"/>
              <a:t>for an app as it contains    the current state of the entire application.</a:t>
            </a:r>
          </a:p>
          <a:p>
            <a:pPr>
              <a:buClr>
                <a:schemeClr val="tx1"/>
              </a:buClr>
            </a:pP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Vuex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27" y="983404"/>
            <a:ext cx="9929724" cy="527604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Vuex</a:t>
            </a:r>
            <a:r>
              <a:rPr lang="en-US" sz="3200" dirty="0" smtClean="0"/>
              <a:t> store is created with </a:t>
            </a:r>
            <a:r>
              <a:rPr lang="en-US" sz="3200" b="1" dirty="0" smtClean="0">
                <a:solidFill>
                  <a:schemeClr val="bg1"/>
                </a:solidFill>
              </a:rPr>
              <a:t>new </a:t>
            </a:r>
            <a:r>
              <a:rPr lang="en-US" sz="3200" b="1" dirty="0" err="1">
                <a:solidFill>
                  <a:schemeClr val="bg1"/>
                </a:solidFill>
              </a:rPr>
              <a:t>Vuex.Store</a:t>
            </a:r>
            <a:r>
              <a:rPr lang="en-US" sz="3200" dirty="0" smtClean="0"/>
              <a:t>. It has: </a:t>
            </a:r>
          </a:p>
          <a:p>
            <a:pPr lvl="1"/>
            <a:r>
              <a:rPr lang="en-US" sz="3000" dirty="0" smtClean="0"/>
              <a:t>A reactive </a:t>
            </a:r>
            <a:r>
              <a:rPr lang="en-US" sz="3000" b="1" dirty="0" smtClean="0">
                <a:solidFill>
                  <a:schemeClr val="bg1"/>
                </a:solidFill>
              </a:rPr>
              <a:t>state</a:t>
            </a:r>
            <a:r>
              <a:rPr lang="en-US" sz="3000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Mutations</a:t>
            </a:r>
            <a:r>
              <a:rPr lang="en-US" sz="3000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Actions</a:t>
            </a:r>
            <a:r>
              <a:rPr lang="en-US" sz="3000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Getters</a:t>
            </a:r>
            <a:r>
              <a:rPr lang="en-US" sz="30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 Pattern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584741" y="4359825"/>
            <a:ext cx="5602802" cy="2249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c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onst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store = 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new </a:t>
            </a:r>
            <a:r>
              <a:rPr lang="en-US" sz="2400" dirty="0" err="1" smtClean="0">
                <a:solidFill>
                  <a:schemeClr val="bg1"/>
                </a:solidFill>
                <a:effectLst/>
              </a:rPr>
              <a:t>Vuex.Store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({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state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: {…},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mutations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: {…},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actions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: {…},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getters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: {…}  })</a:t>
            </a:r>
          </a:p>
        </p:txBody>
      </p:sp>
    </p:spTree>
    <p:extLst>
      <p:ext uri="{BB962C8B-B14F-4D97-AF65-F5344CB8AC3E}">
        <p14:creationId xmlns:p14="http://schemas.microsoft.com/office/powerpoint/2010/main" val="68818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Vuex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State, Mutations, Actions, Getters…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28" y="659694"/>
            <a:ext cx="7191344" cy="40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824</TotalTime>
  <Words>1154</Words>
  <Application>Microsoft Office PowerPoint</Application>
  <PresentationFormat>Widescreen</PresentationFormat>
  <Paragraphs>219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Vuex</vt:lpstr>
      <vt:lpstr>Table of Content</vt:lpstr>
      <vt:lpstr>Have a Question?</vt:lpstr>
      <vt:lpstr>PowerPoint Presentation</vt:lpstr>
      <vt:lpstr>Installing Vuex</vt:lpstr>
      <vt:lpstr>PowerPoint Presentation</vt:lpstr>
      <vt:lpstr>What is Vuex?</vt:lpstr>
      <vt:lpstr>State Management Pattern</vt:lpstr>
      <vt:lpstr>PowerPoint Presentation</vt:lpstr>
      <vt:lpstr>Store State</vt:lpstr>
      <vt:lpstr>Store Mutations</vt:lpstr>
      <vt:lpstr>Mutation Handlers / Payload</vt:lpstr>
      <vt:lpstr>Mutation Handlers / Payload</vt:lpstr>
      <vt:lpstr>Store Actions</vt:lpstr>
      <vt:lpstr>Store Actions</vt:lpstr>
      <vt:lpstr>Store Getters</vt:lpstr>
      <vt:lpstr>Store Getters</vt:lpstr>
      <vt:lpstr>Store Modules</vt:lpstr>
      <vt:lpstr>PowerPoint Presentation</vt:lpstr>
      <vt:lpstr>Vuex State Example</vt:lpstr>
      <vt:lpstr>Vuex Getters Example</vt:lpstr>
      <vt:lpstr>Vuex Mutations Example</vt:lpstr>
      <vt:lpstr>Vuex Actions Example 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Vuex</dc:title>
  <dc:creator>happy.bozanko@gmail.com</dc:creator>
  <cp:lastModifiedBy>happy.bozanko@gmail.com</cp:lastModifiedBy>
  <cp:revision>92</cp:revision>
  <dcterms:created xsi:type="dcterms:W3CDTF">2018-12-13T09:26:44Z</dcterms:created>
  <dcterms:modified xsi:type="dcterms:W3CDTF">2018-12-20T18:53:53Z</dcterms:modified>
</cp:coreProperties>
</file>