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76" r:id="rId3"/>
    <p:sldId id="477" r:id="rId4"/>
    <p:sldId id="404" r:id="rId5"/>
    <p:sldId id="478" r:id="rId6"/>
    <p:sldId id="548" r:id="rId7"/>
    <p:sldId id="529" r:id="rId8"/>
    <p:sldId id="516" r:id="rId9"/>
    <p:sldId id="496" r:id="rId10"/>
    <p:sldId id="517" r:id="rId11"/>
    <p:sldId id="530" r:id="rId12"/>
    <p:sldId id="532" r:id="rId13"/>
    <p:sldId id="518" r:id="rId14"/>
    <p:sldId id="543" r:id="rId15"/>
    <p:sldId id="533" r:id="rId16"/>
    <p:sldId id="519" r:id="rId17"/>
    <p:sldId id="520" r:id="rId18"/>
    <p:sldId id="521" r:id="rId19"/>
    <p:sldId id="522" r:id="rId20"/>
    <p:sldId id="544" r:id="rId21"/>
    <p:sldId id="452" r:id="rId22"/>
    <p:sldId id="534" r:id="rId23"/>
    <p:sldId id="453" r:id="rId24"/>
    <p:sldId id="535" r:id="rId25"/>
    <p:sldId id="499" r:id="rId26"/>
    <p:sldId id="545" r:id="rId27"/>
    <p:sldId id="546" r:id="rId28"/>
    <p:sldId id="536" r:id="rId29"/>
    <p:sldId id="537" r:id="rId30"/>
    <p:sldId id="500" r:id="rId31"/>
    <p:sldId id="547" r:id="rId32"/>
    <p:sldId id="539" r:id="rId33"/>
    <p:sldId id="540" r:id="rId34"/>
    <p:sldId id="541" r:id="rId35"/>
    <p:sldId id="487" r:id="rId36"/>
    <p:sldId id="482" r:id="rId37"/>
    <p:sldId id="483" r:id="rId38"/>
    <p:sldId id="484" r:id="rId39"/>
    <p:sldId id="485" r:id="rId40"/>
    <p:sldId id="486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</p14:sldIdLst>
        </p14:section>
        <p14:section name="Components" id="{6A51A91F-BC61-8D45-8875-3405983B4690}">
          <p14:sldIdLst>
            <p14:sldId id="478"/>
            <p14:sldId id="548"/>
            <p14:sldId id="529"/>
            <p14:sldId id="516"/>
            <p14:sldId id="496"/>
            <p14:sldId id="517"/>
            <p14:sldId id="530"/>
            <p14:sldId id="532"/>
            <p14:sldId id="518"/>
            <p14:sldId id="543"/>
          </p14:sldIdLst>
        </p14:section>
        <p14:section name="Props" id="{A6AB9261-918B-0B48-93FC-DBC9E9450CE2}">
          <p14:sldIdLst>
            <p14:sldId id="533"/>
            <p14:sldId id="519"/>
            <p14:sldId id="520"/>
            <p14:sldId id="521"/>
            <p14:sldId id="522"/>
          </p14:sldIdLst>
        </p14:section>
        <p14:section name="Events" id="{3171D5E8-8729-254E-BA3D-9742BB34A5B4}">
          <p14:sldIdLst>
            <p14:sldId id="544"/>
            <p14:sldId id="452"/>
            <p14:sldId id="534"/>
            <p14:sldId id="453"/>
            <p14:sldId id="535"/>
            <p14:sldId id="499"/>
            <p14:sldId id="545"/>
          </p14:sldIdLst>
        </p14:section>
        <p14:section name="Slots" id="{87BE4BE8-4112-EC4D-91C1-8717F3CD3DDF}">
          <p14:sldIdLst>
            <p14:sldId id="546"/>
            <p14:sldId id="536"/>
            <p14:sldId id="537"/>
            <p14:sldId id="500"/>
          </p14:sldIdLst>
        </p14:section>
        <p14:section name="DOM" id="{8E34A62E-59B1-BF4C-8E7B-332DDF1C4A1B}">
          <p14:sldIdLst>
            <p14:sldId id="547"/>
            <p14:sldId id="539"/>
            <p14:sldId id="540"/>
            <p14:sldId id="541"/>
          </p14:sldIdLst>
        </p14:section>
        <p14:section name="Conclusion" id="{10E03AB1-9AA8-4E86-9A64-D741901E50A2}">
          <p14:sldIdLst>
            <p14:sldId id="487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4F5F7"/>
    <a:srgbClr val="000000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7" autoAdjust="0"/>
    <p:restoredTop sz="93979" autoAdjust="0"/>
  </p:normalViewPr>
  <p:slideViewPr>
    <p:cSldViewPr>
      <p:cViewPr varScale="1">
        <p:scale>
          <a:sx n="76" d="100"/>
          <a:sy n="76" d="100"/>
        </p:scale>
        <p:origin x="-504" y="-1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63" Type="http://schemas.microsoft.com/office/2015/10/relationships/revisionInfo" Target="revisionInfo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10.12.18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071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53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8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://creativecommons.org/licenses/by-nc-sa/4.0/" TargetMode="External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foundation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www.facebook.com/SoftwareUniversity" TargetMode="Externa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 xmlns:p14="http://schemas.microsoft.com/office/powerpoint/2010/main"/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 xmlns:p14="http://schemas.microsoft.com/office/powerpoint/2010/main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 xmlns:p14="http://schemas.microsoft.com/office/powerpoint/2010/main"/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 xmlns:p14="http://schemas.microsoft.com/office/powerpoint/2010/main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 xmlns:p14="http://schemas.microsoft.com/office/powerpoint/2010/main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 xmlns:p14="http://schemas.microsoft.com/office/powerpoint/2010/main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 xmlns:p14="http://schemas.microsoft.com/office/powerpoint/2010/main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 xmlns:p14="http://schemas.microsoft.com/office/powerpoint/2010/main"/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10.12.18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xmlns:p14="http://schemas.microsoft.com/office/powerpoint/2010/main"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oftuni.bg/" TargetMode="External"/><Relationship Id="rId3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oftuni.bg/trainings/courses" TargetMode="Externa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liebherr.com/en/deu/start/start-page.html" TargetMode="External"/><Relationship Id="rId20" Type="http://schemas.openxmlformats.org/officeDocument/2006/relationships/image" Target="../media/image45.png"/><Relationship Id="rId21" Type="http://schemas.openxmlformats.org/officeDocument/2006/relationships/hyperlink" Target="https://www.sbtech.com/" TargetMode="External"/><Relationship Id="rId22" Type="http://schemas.openxmlformats.org/officeDocument/2006/relationships/image" Target="../media/image46.png"/><Relationship Id="rId23" Type="http://schemas.openxmlformats.org/officeDocument/2006/relationships/hyperlink" Target="http://www.postbank.bg/" TargetMode="External"/><Relationship Id="rId24" Type="http://schemas.openxmlformats.org/officeDocument/2006/relationships/image" Target="../media/image47.png"/><Relationship Id="rId25" Type="http://schemas.openxmlformats.org/officeDocument/2006/relationships/hyperlink" Target="https://www.superhosting.bg/" TargetMode="External"/><Relationship Id="rId26" Type="http://schemas.openxmlformats.org/officeDocument/2006/relationships/image" Target="../media/image48.png"/><Relationship Id="rId27" Type="http://schemas.openxmlformats.org/officeDocument/2006/relationships/hyperlink" Target="http://smartit.bg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jpeg"/><Relationship Id="rId11" Type="http://schemas.openxmlformats.org/officeDocument/2006/relationships/hyperlink" Target="https://aeternity.com/" TargetMode="External"/><Relationship Id="rId12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4" Type="http://schemas.openxmlformats.org/officeDocument/2006/relationships/image" Target="../media/image42.png"/><Relationship Id="rId15" Type="http://schemas.openxmlformats.org/officeDocument/2006/relationships/hyperlink" Target="https://www.softwaregroup.com/" TargetMode="External"/><Relationship Id="rId16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18" Type="http://schemas.openxmlformats.org/officeDocument/2006/relationships/image" Target="../media/image44.png"/><Relationship Id="rId19" Type="http://schemas.openxmlformats.org/officeDocument/2006/relationships/hyperlink" Target="http://www.xs-software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38.png"/><Relationship Id="rId7" Type="http://schemas.openxmlformats.org/officeDocument/2006/relationships/hyperlink" Target="codexio.bg" TargetMode="External"/><Relationship Id="rId8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4" Type="http://schemas.openxmlformats.org/officeDocument/2006/relationships/hyperlink" Target="codexio.bg" TargetMode="External"/><Relationship Id="rId5" Type="http://schemas.openxmlformats.org/officeDocument/2006/relationships/image" Target="../media/image51.png"/><Relationship Id="rId6" Type="http://schemas.openxmlformats.org/officeDocument/2006/relationships/hyperlink" Target="https://www.onebitsoftware.net/" TargetMode="External"/><Relationship Id="rId7" Type="http://schemas.openxmlformats.org/officeDocument/2006/relationships/image" Target="../media/image52.png"/><Relationship Id="rId8" Type="http://schemas.openxmlformats.org/officeDocument/2006/relationships/hyperlink" Target="http://www.world-of-myths.com/" TargetMode="External"/><Relationship Id="rId9" Type="http://schemas.openxmlformats.org/officeDocument/2006/relationships/image" Target="../media/image53.jpeg"/><Relationship Id="rId10" Type="http://schemas.openxmlformats.org/officeDocument/2006/relationships/hyperlink" Target="https://www.lukanet.com/" TargetMode="External"/><Relationship Id="rId11" Type="http://schemas.openxmlformats.org/officeDocument/2006/relationships/image" Target="../media/image54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foundation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55.png"/><Relationship Id="rId9" Type="http://schemas.openxmlformats.org/officeDocument/2006/relationships/image" Target="../media/image24.png"/><Relationship Id="rId10" Type="http://schemas.openxmlformats.org/officeDocument/2006/relationships/hyperlink" Target="http://www.facebook.com/SoftwareUniversit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Basics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 descr="1*ieROYZuCX-w0p9V7UswJb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524000"/>
            <a:ext cx="489149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data - Must Be a Function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component’s </a:t>
            </a:r>
            <a:r>
              <a:rPr lang="en-US" dirty="0">
                <a:solidFill>
                  <a:schemeClr val="bg1"/>
                </a:solidFill>
              </a:rPr>
              <a:t>data</a:t>
            </a:r>
            <a:r>
              <a:rPr lang="en-US" dirty="0"/>
              <a:t> option must be a function, so </a:t>
            </a:r>
            <a:r>
              <a:rPr lang="en-US" dirty="0" smtClean="0"/>
              <a:t>    that </a:t>
            </a:r>
            <a:r>
              <a:rPr lang="en-US" dirty="0"/>
              <a:t>each instance can maintain an independent </a:t>
            </a:r>
            <a:r>
              <a:rPr lang="en-US" dirty="0" smtClean="0"/>
              <a:t>       copy </a:t>
            </a:r>
            <a:r>
              <a:rPr lang="en-US" dirty="0"/>
              <a:t>of the returned data object: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Текстов контейнер 2"/>
          <p:cNvSpPr txBox="1">
            <a:spLocks/>
          </p:cNvSpPr>
          <p:nvPr/>
        </p:nvSpPr>
        <p:spPr>
          <a:xfrm>
            <a:off x="3960812" y="3352800"/>
            <a:ext cx="5867400" cy="2590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Consolas"/>
                <a:ea typeface="Helvetica"/>
                <a:cs typeface="Consolas"/>
              </a:rPr>
              <a:t>data: </a:t>
            </a:r>
            <a:r>
              <a:rPr lang="en-US" sz="2800" b="1" dirty="0">
                <a:solidFill>
                  <a:schemeClr val="bg1"/>
                </a:solidFill>
                <a:latin typeface="Consolas"/>
                <a:ea typeface="Helvetica"/>
                <a:cs typeface="Consolas"/>
              </a:rPr>
              <a:t>function ()</a:t>
            </a:r>
            <a:r>
              <a:rPr lang="en-US" sz="2800" b="1" dirty="0">
                <a:latin typeface="Consolas"/>
                <a:ea typeface="Helvetica"/>
                <a:cs typeface="Consolas"/>
              </a:rPr>
              <a:t> {</a:t>
            </a:r>
          </a:p>
          <a:p>
            <a:pPr algn="l"/>
            <a:r>
              <a:rPr lang="en-US" sz="2800" b="1" dirty="0">
                <a:latin typeface="Consolas"/>
                <a:ea typeface="Helvetica"/>
                <a:cs typeface="Consolas"/>
              </a:rPr>
              <a:t>  return {</a:t>
            </a:r>
          </a:p>
          <a:p>
            <a:pPr algn="l"/>
            <a:r>
              <a:rPr lang="en-US" sz="2800" b="1" dirty="0">
                <a:latin typeface="Consolas"/>
                <a:ea typeface="Helvetica"/>
                <a:cs typeface="Consolas"/>
              </a:rPr>
              <a:t>    count: 0</a:t>
            </a:r>
          </a:p>
          <a:p>
            <a:pPr algn="l"/>
            <a:r>
              <a:rPr lang="en-US" sz="2800" b="1" dirty="0">
                <a:latin typeface="Consolas"/>
                <a:ea typeface="Helvetica"/>
                <a:cs typeface="Consolas"/>
              </a:rPr>
              <a:t>  }</a:t>
            </a:r>
          </a:p>
          <a:p>
            <a:pPr algn="l"/>
            <a:r>
              <a:rPr lang="en-US" sz="2800" b="1" dirty="0">
                <a:latin typeface="Consolas"/>
                <a:ea typeface="Helvetica"/>
                <a:cs typeface="Consolas"/>
              </a:rPr>
              <a:t>}</a:t>
            </a:r>
            <a:endParaRPr lang="bg-BG" sz="2800" b="1" dirty="0">
              <a:latin typeface="Consolas"/>
              <a:cs typeface="Consolas"/>
            </a:endParaRPr>
          </a:p>
        </p:txBody>
      </p:sp>
      <p:pic>
        <p:nvPicPr>
          <p:cNvPr id="6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505200"/>
            <a:ext cx="473920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010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It’s common for an app to be organized into a </a:t>
            </a:r>
            <a:r>
              <a:rPr lang="en-US" sz="3300" dirty="0" smtClean="0"/>
              <a:t>tree of </a:t>
            </a:r>
            <a:r>
              <a:rPr lang="en-US" sz="3300" dirty="0"/>
              <a:t>nested </a:t>
            </a:r>
            <a:r>
              <a:rPr lang="en-US" sz="3300" dirty="0" smtClean="0"/>
              <a:t>components.</a:t>
            </a:r>
          </a:p>
          <a:p>
            <a:r>
              <a:rPr lang="en-US" sz="3300" dirty="0" smtClean="0"/>
              <a:t>You </a:t>
            </a:r>
            <a:r>
              <a:rPr lang="en-US" sz="3300" dirty="0"/>
              <a:t>might have components for a </a:t>
            </a:r>
            <a:r>
              <a:rPr lang="en-US" sz="3300" dirty="0">
                <a:solidFill>
                  <a:srgbClr val="FFA000"/>
                </a:solidFill>
              </a:rPr>
              <a:t>header</a:t>
            </a:r>
            <a:r>
              <a:rPr lang="en-US" sz="3300" dirty="0"/>
              <a:t>, </a:t>
            </a:r>
            <a:r>
              <a:rPr lang="en-US" sz="3300" dirty="0">
                <a:solidFill>
                  <a:srgbClr val="FFA000"/>
                </a:solidFill>
              </a:rPr>
              <a:t>sidebar</a:t>
            </a:r>
            <a:r>
              <a:rPr lang="en-US" sz="3300" dirty="0" smtClean="0"/>
              <a:t>,     and </a:t>
            </a:r>
            <a:r>
              <a:rPr lang="en-US" sz="3300" dirty="0">
                <a:solidFill>
                  <a:srgbClr val="FFA000"/>
                </a:solidFill>
              </a:rPr>
              <a:t>content area</a:t>
            </a:r>
            <a:r>
              <a:rPr lang="en-US" sz="3300" dirty="0"/>
              <a:t>, each typically containing other  </a:t>
            </a:r>
            <a:r>
              <a:rPr lang="en-US" sz="3300" dirty="0" smtClean="0"/>
              <a:t>      components </a:t>
            </a:r>
            <a:r>
              <a:rPr lang="en-US" sz="3300" dirty="0"/>
              <a:t>for navigation links, blog posts, etc</a:t>
            </a:r>
            <a:r>
              <a:rPr lang="en-US" sz="3300" dirty="0" smtClean="0"/>
              <a:t>.</a:t>
            </a:r>
          </a:p>
          <a:p>
            <a:r>
              <a:rPr lang="en-US" sz="3300" dirty="0"/>
              <a:t>Globally registered components can be used in the </a:t>
            </a:r>
            <a:r>
              <a:rPr lang="en-US" sz="3300" dirty="0" smtClean="0"/>
              <a:t>     template </a:t>
            </a:r>
            <a:r>
              <a:rPr lang="en-US" sz="3300" dirty="0"/>
              <a:t>of </a:t>
            </a:r>
            <a:r>
              <a:rPr lang="en-US" sz="3300" dirty="0">
                <a:solidFill>
                  <a:srgbClr val="FFA000"/>
                </a:solidFill>
              </a:rPr>
              <a:t>any root </a:t>
            </a:r>
            <a:r>
              <a:rPr lang="en-US" sz="3300" dirty="0" err="1">
                <a:solidFill>
                  <a:srgbClr val="FFA000"/>
                </a:solidFill>
              </a:rPr>
              <a:t>Vue</a:t>
            </a:r>
            <a:r>
              <a:rPr lang="en-US" sz="3300" dirty="0">
                <a:solidFill>
                  <a:srgbClr val="FFA000"/>
                </a:solidFill>
              </a:rPr>
              <a:t> instance</a:t>
            </a:r>
            <a:r>
              <a:rPr lang="en-US" sz="3300" dirty="0"/>
              <a:t> (new </a:t>
            </a:r>
            <a:r>
              <a:rPr lang="en-US" sz="3300" dirty="0" err="1"/>
              <a:t>Vue</a:t>
            </a:r>
            <a:r>
              <a:rPr lang="en-US" sz="3300" dirty="0"/>
              <a:t>) created afterwards – and even inside all subcomponents of </a:t>
            </a:r>
            <a:r>
              <a:rPr lang="en-US" sz="3300" dirty="0" smtClean="0"/>
              <a:t>    that </a:t>
            </a:r>
            <a:r>
              <a:rPr lang="en-US" sz="3300" dirty="0" err="1"/>
              <a:t>Vue</a:t>
            </a:r>
            <a:r>
              <a:rPr lang="en-US" sz="3300" dirty="0"/>
              <a:t> instance’s component 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13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/>
              <a:t>To use these components in templates, they must be </a:t>
            </a:r>
            <a:r>
              <a:rPr lang="en-US" sz="3100" dirty="0" smtClean="0"/>
              <a:t>registered </a:t>
            </a:r>
            <a:r>
              <a:rPr lang="en-US" sz="3100" dirty="0"/>
              <a:t>so </a:t>
            </a:r>
            <a:r>
              <a:rPr lang="en-US" sz="3100" dirty="0" smtClean="0"/>
              <a:t>    that </a:t>
            </a:r>
            <a:r>
              <a:rPr lang="en-US" sz="3100" b="1" dirty="0" err="1">
                <a:solidFill>
                  <a:schemeClr val="bg1"/>
                </a:solidFill>
              </a:rPr>
              <a:t>Vue</a:t>
            </a:r>
            <a:r>
              <a:rPr lang="en-US" sz="3100" dirty="0"/>
              <a:t> knows about </a:t>
            </a:r>
            <a:r>
              <a:rPr lang="en-US" sz="3100" dirty="0" smtClean="0"/>
              <a:t>them.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There </a:t>
            </a:r>
            <a:r>
              <a:rPr lang="en-US" sz="3100" dirty="0"/>
              <a:t>are two types of component registration</a:t>
            </a:r>
            <a:r>
              <a:rPr lang="en-US" sz="3100" dirty="0" smtClean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Global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100" dirty="0" smtClean="0"/>
              <a:t>Local</a:t>
            </a:r>
            <a:endParaRPr lang="bg-BG" sz="31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Components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217612" y="4343400"/>
            <a:ext cx="9677400" cy="1633881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RobotoMono-Regular"/>
              </a:rPr>
              <a:t>Vue.component</a:t>
            </a:r>
            <a:r>
              <a:rPr lang="en-US" sz="2400" dirty="0">
                <a:solidFill>
                  <a:schemeClr val="tx1"/>
                </a:solidFill>
                <a:latin typeface="RobotoMono-Regular"/>
              </a:rPr>
              <a:t>('</a:t>
            </a:r>
            <a:r>
              <a:rPr lang="en-US" sz="2400" dirty="0">
                <a:solidFill>
                  <a:schemeClr val="bg1"/>
                </a:solidFill>
                <a:latin typeface="RobotoMono-Regular"/>
              </a:rPr>
              <a:t>my-component-name</a:t>
            </a:r>
            <a:r>
              <a:rPr lang="en-US" sz="2400" dirty="0">
                <a:solidFill>
                  <a:schemeClr val="tx1"/>
                </a:solidFill>
                <a:latin typeface="RobotoMono-Regular"/>
              </a:rPr>
              <a:t>', {</a:t>
            </a:r>
          </a:p>
          <a:p>
            <a:r>
              <a:rPr lang="en-US" sz="2400" dirty="0">
                <a:solidFill>
                  <a:schemeClr val="tx1"/>
                </a:solidFill>
                <a:latin typeface="RobotoMono-Regular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RobotoMono-Regular"/>
              </a:rPr>
              <a:t>// ... options ...</a:t>
            </a:r>
          </a:p>
          <a:p>
            <a:r>
              <a:rPr lang="mr-IN" sz="2400" dirty="0">
                <a:solidFill>
                  <a:schemeClr val="tx1"/>
                </a:solidFill>
                <a:latin typeface="RobotoMono-Regular"/>
              </a:rPr>
              <a:t>})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44196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993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program </a:t>
            </a:r>
            <a:r>
              <a:rPr lang="en-US" dirty="0" smtClean="0"/>
              <a:t>where </a:t>
            </a:r>
            <a:r>
              <a:rPr lang="en-US" dirty="0"/>
              <a:t>each instance can maintain an </a:t>
            </a:r>
            <a:r>
              <a:rPr lang="en-US" dirty="0" smtClean="0"/>
              <a:t>                  independent </a:t>
            </a:r>
            <a:r>
              <a:rPr lang="en-US" dirty="0"/>
              <a:t>copy of the returned data </a:t>
            </a:r>
            <a:r>
              <a:rPr lang="en-US" dirty="0" smtClean="0"/>
              <a:t>object: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Screen Shot 2018-12-10 at 22.0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3581400"/>
            <a:ext cx="6134100" cy="872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4598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Passing Data to Child Components with </a:t>
            </a:r>
            <a:r>
              <a:rPr lang="en-US" dirty="0" smtClean="0"/>
              <a:t>Props</a:t>
            </a:r>
            <a:endParaRPr lang="en-US" dirty="0"/>
          </a:p>
        </p:txBody>
      </p:sp>
      <p:pic>
        <p:nvPicPr>
          <p:cNvPr id="5" name="Picture 4" descr="0*Xzkw0-T4Uea3d5Y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838200"/>
            <a:ext cx="4724400" cy="38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57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A000"/>
                </a:solidFill>
              </a:rPr>
              <a:t>Props</a:t>
            </a:r>
            <a:r>
              <a:rPr lang="en-US" dirty="0"/>
              <a:t> are custom attributes you can register on a </a:t>
            </a:r>
            <a:r>
              <a:rPr lang="en-US" dirty="0" smtClean="0"/>
              <a:t>component.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a value is passed to a prop attribute, it becomes a </a:t>
            </a:r>
            <a:r>
              <a:rPr lang="en-US" dirty="0" smtClean="0"/>
              <a:t>          property </a:t>
            </a:r>
            <a:r>
              <a:rPr lang="en-US" dirty="0"/>
              <a:t>on that component instance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89212" y="3276601"/>
            <a:ext cx="6705600" cy="215587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Vue.component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>
                <a:solidFill>
                  <a:srgbClr val="FFA000"/>
                </a:solidFill>
              </a:rPr>
              <a:t>blog-post</a:t>
            </a:r>
            <a:r>
              <a:rPr lang="en-US" dirty="0">
                <a:solidFill>
                  <a:schemeClr val="tx1"/>
                </a:solidFill>
              </a:rPr>
              <a:t>', {</a:t>
            </a:r>
          </a:p>
          <a:p>
            <a:r>
              <a:rPr lang="en-US" dirty="0">
                <a:solidFill>
                  <a:schemeClr val="tx1"/>
                </a:solidFill>
              </a:rPr>
              <a:t>  props: ['</a:t>
            </a:r>
            <a:r>
              <a:rPr lang="en-US" dirty="0">
                <a:solidFill>
                  <a:srgbClr val="FFA000"/>
                </a:solidFill>
              </a:rPr>
              <a:t>title</a:t>
            </a:r>
            <a:r>
              <a:rPr lang="en-US" dirty="0">
                <a:solidFill>
                  <a:schemeClr val="tx1"/>
                </a:solidFill>
              </a:rPr>
              <a:t>'],</a:t>
            </a:r>
          </a:p>
          <a:p>
            <a:r>
              <a:rPr lang="en-US" dirty="0">
                <a:solidFill>
                  <a:schemeClr val="tx1"/>
                </a:solidFill>
              </a:rPr>
              <a:t>  template: '</a:t>
            </a:r>
            <a:r>
              <a:rPr lang="en-US" dirty="0">
                <a:solidFill>
                  <a:schemeClr val="bg1"/>
                </a:solidFill>
              </a:rPr>
              <a:t>&lt;h3&gt;{{ title }}&lt;/h3&gt;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34290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5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component can have as many props as you’d like and by </a:t>
            </a:r>
            <a:r>
              <a:rPr lang="en-US" dirty="0" smtClean="0"/>
              <a:t>       default</a:t>
            </a:r>
            <a:r>
              <a:rPr lang="en-US" dirty="0"/>
              <a:t>, any value can be passed to any </a:t>
            </a:r>
            <a:r>
              <a:rPr lang="en-US" dirty="0" smtClean="0"/>
              <a:t>prop.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Once a prop is registered, you can pass data to it as a custom </a:t>
            </a:r>
            <a:r>
              <a:rPr lang="en-US" dirty="0" smtClean="0"/>
              <a:t>  attribute</a:t>
            </a:r>
            <a:r>
              <a:rPr lang="en-US" dirty="0"/>
              <a:t>, like this: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8012" y="4038600"/>
            <a:ext cx="10958580" cy="163388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&lt;blog-post title="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My journey with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Vue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"&gt;&lt;/blog-post&gt;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&lt;blog-post title="</a:t>
            </a:r>
            <a:r>
              <a:rPr lang="en-US" sz="2400" dirty="0">
                <a:solidFill>
                  <a:srgbClr val="FFA000"/>
                </a:solidFill>
                <a:latin typeface="Consolas"/>
                <a:cs typeface="Consolas"/>
              </a:rPr>
              <a:t>Blogging with </a:t>
            </a:r>
            <a:r>
              <a:rPr lang="en-US" sz="2400" dirty="0" err="1">
                <a:solidFill>
                  <a:srgbClr val="FFA000"/>
                </a:solidFill>
                <a:latin typeface="Consolas"/>
                <a:cs typeface="Consolas"/>
              </a:rPr>
              <a:t>Vue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"&gt;&lt;/blog-post&gt;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&lt;blog-post title="</a:t>
            </a:r>
            <a:r>
              <a:rPr lang="en-US" sz="2400" dirty="0">
                <a:solidFill>
                  <a:srgbClr val="FFA000"/>
                </a:solidFill>
                <a:latin typeface="Consolas"/>
                <a:cs typeface="Consolas"/>
              </a:rPr>
              <a:t>Why </a:t>
            </a:r>
            <a:r>
              <a:rPr lang="en-US" sz="2400" dirty="0" err="1">
                <a:solidFill>
                  <a:srgbClr val="FFA000"/>
                </a:solidFill>
                <a:latin typeface="Consolas"/>
                <a:cs typeface="Consolas"/>
              </a:rPr>
              <a:t>Vue</a:t>
            </a:r>
            <a:r>
              <a:rPr lang="en-US" sz="2400" dirty="0">
                <a:solidFill>
                  <a:srgbClr val="FFA000"/>
                </a:solidFill>
                <a:latin typeface="Consolas"/>
                <a:cs typeface="Consolas"/>
              </a:rPr>
              <a:t> is so fun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"&gt;&lt;/blog-post&gt;</a:t>
            </a:r>
            <a:endParaRPr lang="bg-BG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12" y="41910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08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455612" y="1371600"/>
            <a:ext cx="6858000" cy="468087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Vue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 el: '#blog-post-demo',</a:t>
            </a:r>
          </a:p>
          <a:p>
            <a:r>
              <a:rPr lang="ro-RO" sz="2000" dirty="0">
                <a:solidFill>
                  <a:schemeClr val="tx1"/>
                </a:solidFill>
                <a:latin typeface="Consolas"/>
                <a:cs typeface="Consolas"/>
              </a:rPr>
              <a:t>  data: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   posts: [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     { id: </a:t>
            </a:r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title: 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'My journey with </a:t>
            </a:r>
            <a:r>
              <a:rPr lang="en-US" sz="2000" dirty="0" err="1">
                <a:solidFill>
                  <a:srgbClr val="FFA000"/>
                </a:solidFill>
                <a:latin typeface="Consolas"/>
                <a:cs typeface="Consolas"/>
              </a:rPr>
              <a:t>Vue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' 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},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     { id: 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title: 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'Blogging with </a:t>
            </a:r>
            <a:r>
              <a:rPr lang="en-US" sz="2000" dirty="0" err="1">
                <a:solidFill>
                  <a:srgbClr val="FFA000"/>
                </a:solidFill>
                <a:latin typeface="Consolas"/>
                <a:cs typeface="Consolas"/>
              </a:rPr>
              <a:t>Vue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' 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},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     { id: 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title: 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'Why </a:t>
            </a:r>
            <a:r>
              <a:rPr lang="en-US" sz="2000" dirty="0" err="1">
                <a:solidFill>
                  <a:srgbClr val="FFA000"/>
                </a:solidFill>
                <a:latin typeface="Consolas"/>
                <a:cs typeface="Consolas"/>
              </a:rPr>
              <a:t>Vue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 is so fun' 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r>
              <a:rPr lang="mr-IN" sz="2000" dirty="0">
                <a:solidFill>
                  <a:schemeClr val="tx1"/>
                </a:solidFill>
                <a:latin typeface="Consolas"/>
                <a:cs typeface="Consolas"/>
              </a:rPr>
              <a:t>    ]</a:t>
            </a:r>
          </a:p>
          <a:p>
            <a:r>
              <a:rPr lang="mr-IN" sz="2000" dirty="0">
                <a:solidFill>
                  <a:schemeClr val="tx1"/>
                </a:solidFill>
                <a:latin typeface="Consolas"/>
                <a:cs typeface="Consolas"/>
              </a:rPr>
              <a:t>  }</a:t>
            </a:r>
          </a:p>
          <a:p>
            <a:r>
              <a:rPr lang="mr-IN" sz="2000" dirty="0">
                <a:solidFill>
                  <a:schemeClr val="tx1"/>
                </a:solidFill>
                <a:latin typeface="Consolas"/>
                <a:cs typeface="Consolas"/>
              </a:rPr>
              <a:t>})</a:t>
            </a:r>
            <a:endParaRPr lang="bg-BG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3048000" y="3105835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bg-BG" dirty="0"/>
          </a:p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812" y="3733800"/>
            <a:ext cx="533400" cy="480161"/>
          </a:xfrm>
          <a:prstGeom prst="rect">
            <a:avLst/>
          </a:prstGeom>
        </p:spPr>
      </p:pic>
      <p:sp>
        <p:nvSpPr>
          <p:cNvPr id="8" name="Текстов контейнер 2"/>
          <p:cNvSpPr txBox="1">
            <a:spLocks/>
          </p:cNvSpPr>
          <p:nvPr/>
        </p:nvSpPr>
        <p:spPr>
          <a:xfrm>
            <a:off x="7694612" y="3657600"/>
            <a:ext cx="4191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&lt;blog-post</a:t>
            </a:r>
          </a:p>
          <a:p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  v-for="</a:t>
            </a:r>
            <a:r>
              <a:rPr lang="en-US" sz="2000" dirty="0">
                <a:solidFill>
                  <a:srgbClr val="FFA000"/>
                </a:solidFill>
                <a:latin typeface="Consolas"/>
                <a:cs typeface="Consolas"/>
              </a:rPr>
              <a:t>post in posts</a:t>
            </a:r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rgbClr val="234465"/>
                </a:solidFill>
                <a:latin typeface="Consolas"/>
                <a:cs typeface="Consolas"/>
              </a:rPr>
              <a:t>v-bind:key</a:t>
            </a:r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="</a:t>
            </a:r>
            <a:r>
              <a:rPr lang="en-US" sz="2000" dirty="0" err="1">
                <a:solidFill>
                  <a:srgbClr val="FFA000"/>
                </a:solidFill>
                <a:latin typeface="Consolas"/>
                <a:cs typeface="Consolas"/>
              </a:rPr>
              <a:t>post.id</a:t>
            </a:r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rgbClr val="234465"/>
                </a:solidFill>
                <a:latin typeface="Consolas"/>
                <a:cs typeface="Consolas"/>
              </a:rPr>
              <a:t>v-bind:title</a:t>
            </a:r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="</a:t>
            </a:r>
            <a:r>
              <a:rPr lang="en-US" sz="2000" dirty="0" err="1">
                <a:solidFill>
                  <a:srgbClr val="FFA000"/>
                </a:solidFill>
                <a:latin typeface="Consolas"/>
                <a:cs typeface="Consolas"/>
              </a:rPr>
              <a:t>post.title</a:t>
            </a:r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2000" dirty="0">
                <a:solidFill>
                  <a:srgbClr val="234465"/>
                </a:solidFill>
                <a:latin typeface="Consolas"/>
                <a:cs typeface="Consolas"/>
              </a:rPr>
              <a:t>&gt;&lt;/blog-post&gt;</a:t>
            </a:r>
            <a:endParaRPr lang="en-US" sz="2000" dirty="0">
              <a:solidFill>
                <a:srgbClr val="234465"/>
              </a:solidFill>
              <a:latin typeface="Consolas"/>
              <a:cs typeface="Consolas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="" xmlns:a16="http://schemas.microsoft.com/office/drawing/2014/main" id="{F1ED18C1-2667-4148-9E69-CE5E61E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2" y="1828800"/>
            <a:ext cx="3048000" cy="1371600"/>
          </a:xfrm>
          <a:prstGeom prst="wedgeRoundRectCallout">
            <a:avLst>
              <a:gd name="adj1" fmla="val 3781"/>
              <a:gd name="adj2" fmla="val 92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use </a:t>
            </a:r>
            <a:r>
              <a:rPr lang="en-US" sz="2400" b="1" dirty="0">
                <a:solidFill>
                  <a:srgbClr val="FFA000"/>
                </a:solidFill>
              </a:rPr>
              <a:t>v-bind </a:t>
            </a:r>
            <a:r>
              <a:rPr lang="en-US" sz="2400" b="1" dirty="0">
                <a:solidFill>
                  <a:srgbClr val="FFFFFF"/>
                </a:solidFill>
              </a:rPr>
              <a:t>to dynamically pass props.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pic>
        <p:nvPicPr>
          <p:cNvPr id="10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447800"/>
            <a:ext cx="473920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86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build="p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Whenever </a:t>
            </a:r>
            <a:r>
              <a:rPr lang="en-US" dirty="0"/>
              <a:t>a new property is added to post objects, it will </a:t>
            </a:r>
            <a:r>
              <a:rPr lang="en-US" dirty="0" smtClean="0"/>
              <a:t>         </a:t>
            </a:r>
            <a:r>
              <a:rPr lang="en-US" b="1" dirty="0" smtClean="0">
                <a:solidFill>
                  <a:schemeClr val="bg1"/>
                </a:solidFill>
              </a:rPr>
              <a:t>automatically</a:t>
            </a:r>
            <a:r>
              <a:rPr lang="en-US" dirty="0" smtClean="0"/>
              <a:t> </a:t>
            </a:r>
            <a:r>
              <a:rPr lang="en-US" dirty="0"/>
              <a:t>be available inside </a:t>
            </a:r>
            <a:r>
              <a:rPr lang="en-US" b="1" dirty="0">
                <a:solidFill>
                  <a:srgbClr val="FFA000"/>
                </a:solidFill>
              </a:rPr>
              <a:t>&lt;blog-post&gt;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50812" y="3048000"/>
            <a:ext cx="4466503" cy="26803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&lt;blog-post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  v-for="</a:t>
            </a:r>
            <a:r>
              <a:rPr lang="en-US" sz="2400" dirty="0">
                <a:solidFill>
                  <a:srgbClr val="FFA000"/>
                </a:solidFill>
                <a:latin typeface="Consolas"/>
                <a:cs typeface="Consolas"/>
              </a:rPr>
              <a:t>post in posts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</a:rPr>
              <a:t>v-bind:key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FFA000"/>
                </a:solidFill>
                <a:latin typeface="Consolas"/>
                <a:cs typeface="Consolas"/>
              </a:rPr>
              <a:t>post.id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</a:rPr>
              <a:t>v-bind:post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="</a:t>
            </a:r>
            <a:r>
              <a:rPr lang="en-US" sz="2400" dirty="0">
                <a:solidFill>
                  <a:srgbClr val="FFA000"/>
                </a:solidFill>
                <a:latin typeface="Consolas"/>
                <a:cs typeface="Consolas"/>
              </a:rPr>
              <a:t>post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&gt;&lt;/blog-post&gt;</a:t>
            </a:r>
            <a:endParaRPr lang="bg-BG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Root Element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3124200"/>
            <a:ext cx="533400" cy="480161"/>
          </a:xfrm>
          <a:prstGeom prst="rect">
            <a:avLst/>
          </a:prstGeom>
        </p:spPr>
      </p:pic>
      <p:sp>
        <p:nvSpPr>
          <p:cNvPr id="7" name="Текстов контейнер 2"/>
          <p:cNvSpPr txBox="1">
            <a:spLocks/>
          </p:cNvSpPr>
          <p:nvPr/>
        </p:nvSpPr>
        <p:spPr>
          <a:xfrm>
            <a:off x="4875212" y="2438400"/>
            <a:ext cx="71628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Vue.component('</a:t>
            </a:r>
            <a:r>
              <a:rPr lang="mr-IN" sz="2400" dirty="0">
                <a:solidFill>
                  <a:srgbClr val="FFA000"/>
                </a:solidFill>
                <a:latin typeface="Consolas"/>
                <a:cs typeface="Consolas"/>
              </a:rPr>
              <a:t>blog-post</a:t>
            </a:r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', {</a:t>
            </a:r>
          </a:p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  props: ['</a:t>
            </a:r>
            <a:r>
              <a:rPr lang="mr-IN" sz="2400" dirty="0">
                <a:solidFill>
                  <a:srgbClr val="FFA000"/>
                </a:solidFill>
                <a:latin typeface="Consolas"/>
                <a:cs typeface="Consolas"/>
              </a:rPr>
              <a:t>post</a:t>
            </a:r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'],</a:t>
            </a:r>
          </a:p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  template: `</a:t>
            </a:r>
          </a:p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    &lt;div class="blog-post"&gt;</a:t>
            </a:r>
          </a:p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      &lt;h3&gt;{{ post.title }}&lt;/h3&gt;</a:t>
            </a:r>
          </a:p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      &lt;div v-html="post.content"&gt;&lt;/div&gt;</a:t>
            </a:r>
          </a:p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    &lt;/div&gt;</a:t>
            </a:r>
          </a:p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mr-IN" sz="2400" dirty="0" smtClean="0">
                <a:solidFill>
                  <a:schemeClr val="tx1"/>
                </a:solidFill>
                <a:latin typeface="Consolas"/>
                <a:cs typeface="Consolas"/>
              </a:rPr>
              <a:t>`}</a:t>
            </a:r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pic>
        <p:nvPicPr>
          <p:cNvPr id="8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612" y="2514600"/>
            <a:ext cx="473920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7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Sending Messages to Parents with Events</a:t>
            </a:r>
          </a:p>
        </p:txBody>
      </p:sp>
      <p:pic>
        <p:nvPicPr>
          <p:cNvPr id="5" name="Picture 4" descr="0*Xzkw0-T4Uea3d5Y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838200"/>
            <a:ext cx="4724400" cy="38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2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8336097" cy="3200397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Components Basics</a:t>
            </a:r>
          </a:p>
          <a:p>
            <a:r>
              <a:rPr lang="en-US" sz="3200" dirty="0" smtClean="0"/>
              <a:t>Passing Data with Props</a:t>
            </a:r>
          </a:p>
          <a:p>
            <a:r>
              <a:rPr lang="en-US" sz="3200" dirty="0" smtClean="0"/>
              <a:t>Sending </a:t>
            </a:r>
            <a:r>
              <a:rPr lang="en-US" sz="3200" dirty="0"/>
              <a:t>M</a:t>
            </a:r>
            <a:r>
              <a:rPr lang="en-US" sz="3200" dirty="0" smtClean="0"/>
              <a:t>essages with Events</a:t>
            </a:r>
          </a:p>
          <a:p>
            <a:r>
              <a:rPr lang="en-US" sz="3200" dirty="0" smtClean="0"/>
              <a:t>Content Distribution</a:t>
            </a:r>
          </a:p>
          <a:p>
            <a:r>
              <a:rPr lang="en-US" sz="3200" dirty="0" smtClean="0"/>
              <a:t>DOM </a:t>
            </a:r>
            <a:r>
              <a:rPr lang="en-US" sz="3200" dirty="0" err="1" smtClean="0"/>
              <a:t>Templating</a:t>
            </a:r>
            <a:r>
              <a:rPr lang="en-US" sz="3200" dirty="0" smtClean="0"/>
              <a:t> Parsing Caveats</a:t>
            </a:r>
          </a:p>
          <a:p>
            <a:endParaRPr lang="en-US" sz="3200" dirty="0" smtClean="0"/>
          </a:p>
          <a:p>
            <a:endParaRPr lang="bg-BG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998374" cy="5433274"/>
          </a:xfrm>
        </p:spPr>
        <p:txBody>
          <a:bodyPr>
            <a:no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000" dirty="0" smtClean="0"/>
              <a:t>Include </a:t>
            </a:r>
            <a:r>
              <a:rPr lang="en-US" sz="3000" dirty="0"/>
              <a:t>an accessibility feature to enlarge the text of blog </a:t>
            </a:r>
            <a:r>
              <a:rPr lang="en-US" sz="3000" dirty="0" smtClean="0"/>
              <a:t>posts </a:t>
            </a:r>
            <a:r>
              <a:rPr lang="en-US" sz="3000" dirty="0"/>
              <a:t>while  </a:t>
            </a:r>
            <a:r>
              <a:rPr lang="en-US" sz="3000" dirty="0" smtClean="0"/>
              <a:t>     leaving </a:t>
            </a:r>
            <a:r>
              <a:rPr lang="en-US" sz="3000" dirty="0"/>
              <a:t>the rest of the page its default </a:t>
            </a:r>
            <a:r>
              <a:rPr lang="en-US" sz="3000" dirty="0" smtClean="0"/>
              <a:t>size:</a:t>
            </a:r>
          </a:p>
          <a:p>
            <a:pPr marL="457200" indent="-457200">
              <a:buFont typeface="Wingdings" charset="2"/>
              <a:buChar char="§"/>
            </a:pPr>
            <a:endParaRPr lang="en-US" sz="3000" dirty="0"/>
          </a:p>
          <a:p>
            <a:pPr marL="457200" indent="-457200">
              <a:buFont typeface="Wingdings" charset="2"/>
              <a:buChar char="§"/>
            </a:pPr>
            <a:endParaRPr lang="en-US" sz="3000" dirty="0" smtClean="0"/>
          </a:p>
          <a:p>
            <a:pPr marL="457200" indent="-457200">
              <a:lnSpc>
                <a:spcPct val="140000"/>
              </a:lnSpc>
              <a:buFont typeface="Wingdings" charset="2"/>
              <a:buChar char="§"/>
            </a:pPr>
            <a:endParaRPr lang="en-US" sz="3000" dirty="0" smtClean="0"/>
          </a:p>
          <a:p>
            <a:pPr marL="457200" indent="-457200">
              <a:buFont typeface="Wingdings" charset="2"/>
              <a:buChar char="§"/>
            </a:pPr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charset="2"/>
              <a:buChar char="§"/>
            </a:pPr>
            <a:r>
              <a:rPr lang="en-US" sz="3000" dirty="0" smtClean="0"/>
              <a:t>This </a:t>
            </a:r>
            <a:r>
              <a:rPr lang="en-US" sz="3000" dirty="0"/>
              <a:t>can be used in the template to control the font size of all blog </a:t>
            </a:r>
            <a:r>
              <a:rPr lang="en-US" sz="3000" dirty="0" smtClean="0"/>
              <a:t>posts.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17812" y="2286000"/>
            <a:ext cx="5715000" cy="3429000"/>
          </a:xfrm>
        </p:spPr>
        <p:txBody>
          <a:bodyPr/>
          <a:lstStyle/>
          <a:p>
            <a:r>
              <a:rPr lang="mr-IN" sz="2200" dirty="0">
                <a:solidFill>
                  <a:schemeClr val="bg1"/>
                </a:solidFill>
              </a:rPr>
              <a:t>new Vue</a:t>
            </a:r>
            <a:r>
              <a:rPr lang="mr-IN" sz="2200" dirty="0">
                <a:solidFill>
                  <a:schemeClr val="tx1"/>
                </a:solidFill>
              </a:rPr>
              <a:t>({</a:t>
            </a:r>
          </a:p>
          <a:p>
            <a:r>
              <a:rPr lang="mr-IN" sz="2200" dirty="0">
                <a:solidFill>
                  <a:schemeClr val="tx1"/>
                </a:solidFill>
              </a:rPr>
              <a:t>  el: '#blog-posts-events-demo',</a:t>
            </a:r>
          </a:p>
          <a:p>
            <a:r>
              <a:rPr lang="mr-IN" sz="2200" dirty="0">
                <a:solidFill>
                  <a:schemeClr val="tx1"/>
                </a:solidFill>
              </a:rPr>
              <a:t>  data: {</a:t>
            </a:r>
          </a:p>
          <a:p>
            <a:r>
              <a:rPr lang="mr-IN" sz="2200" dirty="0">
                <a:solidFill>
                  <a:schemeClr val="tx1"/>
                </a:solidFill>
              </a:rPr>
              <a:t>    posts: [/* ... */],</a:t>
            </a:r>
          </a:p>
          <a:p>
            <a:r>
              <a:rPr lang="mr-IN" sz="2200" dirty="0">
                <a:solidFill>
                  <a:schemeClr val="tx1"/>
                </a:solidFill>
              </a:rPr>
              <a:t>    postFontSize: 1</a:t>
            </a:r>
          </a:p>
          <a:p>
            <a:r>
              <a:rPr lang="mr-IN" sz="2200" dirty="0">
                <a:solidFill>
                  <a:schemeClr val="tx1"/>
                </a:solidFill>
              </a:rPr>
              <a:t>  }</a:t>
            </a:r>
          </a:p>
          <a:p>
            <a:r>
              <a:rPr lang="mr-IN" sz="2200" dirty="0">
                <a:solidFill>
                  <a:schemeClr val="tx1"/>
                </a:solidFill>
              </a:rPr>
              <a:t>})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 to Parents with Events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2362200"/>
            <a:ext cx="473920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31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/>
              <a:t>Add </a:t>
            </a:r>
            <a:r>
              <a:rPr lang="en-US" sz="3200" dirty="0"/>
              <a:t>a button to enlarge the text right before the content of </a:t>
            </a:r>
            <a:r>
              <a:rPr lang="en-US" sz="3200" dirty="0" smtClean="0"/>
              <a:t>every </a:t>
            </a:r>
            <a:r>
              <a:rPr lang="en-US" sz="3200" dirty="0"/>
              <a:t>post</a:t>
            </a:r>
            <a:r>
              <a:rPr lang="en-US" sz="3200" dirty="0" smtClean="0"/>
              <a:t>:</a:t>
            </a:r>
          </a:p>
          <a:p>
            <a:pPr marL="457200" indent="-457200">
              <a:buFont typeface="Wingdings" charset="2"/>
              <a:buChar char="§"/>
            </a:pPr>
            <a:endParaRPr lang="en-US" sz="3200" dirty="0"/>
          </a:p>
          <a:p>
            <a:endParaRPr lang="en-US" sz="3200" dirty="0"/>
          </a:p>
          <a:p>
            <a:pPr marL="457200" indent="-457200">
              <a:buFont typeface="Wingdings" charset="2"/>
              <a:buChar char="§"/>
            </a:pPr>
            <a:r>
              <a:rPr lang="en-US" sz="3200" dirty="0"/>
              <a:t>Then </a:t>
            </a:r>
            <a:r>
              <a:rPr lang="en-US" sz="3200" dirty="0" smtClean="0"/>
              <a:t>we </a:t>
            </a:r>
            <a:r>
              <a:rPr lang="en-US" sz="3200" dirty="0"/>
              <a:t>can listen for this event with </a:t>
            </a:r>
            <a:r>
              <a:rPr lang="en-US" sz="3200" b="1" dirty="0">
                <a:solidFill>
                  <a:srgbClr val="FFA000"/>
                </a:solidFill>
              </a:rPr>
              <a:t>v-on</a:t>
            </a:r>
            <a:r>
              <a:rPr lang="en-US" sz="3200" dirty="0"/>
              <a:t>, just as we </a:t>
            </a:r>
            <a:r>
              <a:rPr lang="en-US" sz="3200" dirty="0" smtClean="0"/>
              <a:t>would with  </a:t>
            </a:r>
            <a:r>
              <a:rPr lang="en-US" sz="3200" dirty="0"/>
              <a:t>a native DOM event: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 to Parents with 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9612" y="2209800"/>
            <a:ext cx="80772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&lt;button </a:t>
            </a:r>
            <a:r>
              <a:rPr lang="en-US" sz="2200" dirty="0" err="1">
                <a:solidFill>
                  <a:schemeClr val="tx1"/>
                </a:solidFill>
              </a:rPr>
              <a:t>v-on:click</a:t>
            </a:r>
            <a:r>
              <a:rPr lang="en-US" sz="2200" dirty="0">
                <a:solidFill>
                  <a:schemeClr val="tx1"/>
                </a:solidFill>
              </a:rPr>
              <a:t>="$emit('enlarge-text')"&gt;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Enlarge text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&lt;/button&gt;</a:t>
            </a:r>
            <a:endParaRPr lang="mr-IN" sz="2200" dirty="0">
              <a:solidFill>
                <a:schemeClr val="tx1"/>
              </a:solidFill>
            </a:endParaRPr>
          </a:p>
        </p:txBody>
      </p:sp>
      <p:pic>
        <p:nvPicPr>
          <p:cNvPr id="8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2362200"/>
            <a:ext cx="533400" cy="480161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979612" y="4794973"/>
            <a:ext cx="80772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&lt;blog-post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...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v-on:enlarge-text</a:t>
            </a:r>
            <a:r>
              <a:rPr lang="en-US" sz="2200" dirty="0">
                <a:solidFill>
                  <a:schemeClr val="tx1"/>
                </a:solidFill>
              </a:rPr>
              <a:t>="</a:t>
            </a:r>
            <a:r>
              <a:rPr lang="en-US" sz="2200" dirty="0" err="1">
                <a:solidFill>
                  <a:schemeClr val="tx1"/>
                </a:solidFill>
              </a:rPr>
              <a:t>postFontSize</a:t>
            </a:r>
            <a:r>
              <a:rPr lang="en-US" sz="2200" dirty="0">
                <a:solidFill>
                  <a:schemeClr val="tx1"/>
                </a:solidFill>
              </a:rPr>
              <a:t> += 0.1"</a:t>
            </a:r>
          </a:p>
          <a:p>
            <a:r>
              <a:rPr lang="en-US" sz="2200" dirty="0">
                <a:solidFill>
                  <a:schemeClr val="tx1"/>
                </a:solidFill>
              </a:rPr>
              <a:t>&gt;&lt;/blog-post&gt;</a:t>
            </a:r>
            <a:endParaRPr lang="mr-IN" sz="2200" dirty="0">
              <a:solidFill>
                <a:schemeClr val="tx1"/>
              </a:solidFill>
            </a:endParaRPr>
          </a:p>
        </p:txBody>
      </p:sp>
      <p:pic>
        <p:nvPicPr>
          <p:cNvPr id="10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9530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36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3570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/>
              <a:t>It’s sometimes useful to emit a specific value with an event</a:t>
            </a:r>
            <a:r>
              <a:rPr lang="en-US" sz="32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 smtClean="0"/>
              <a:t>Use </a:t>
            </a:r>
            <a:r>
              <a:rPr lang="en-US" sz="3200" b="1" dirty="0">
                <a:solidFill>
                  <a:srgbClr val="FFA000"/>
                </a:solidFill>
              </a:rPr>
              <a:t>$</a:t>
            </a:r>
            <a:r>
              <a:rPr lang="en-US" sz="3200" b="1" dirty="0" err="1">
                <a:solidFill>
                  <a:srgbClr val="FFA000"/>
                </a:solidFill>
              </a:rPr>
              <a:t>emit‘s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2nd parameter to provide this </a:t>
            </a:r>
            <a:r>
              <a:rPr lang="en-US" sz="3200" dirty="0" smtClean="0"/>
              <a:t>value:</a:t>
            </a:r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endParaRPr lang="en-US" sz="3200" dirty="0"/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endParaRPr lang="en-US" sz="3200" dirty="0" smtClean="0"/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/>
              <a:t>Then when we listen to the event in the parent, we can access the emitted event’s value with $event:</a:t>
            </a:r>
            <a:endParaRPr lang="en-US" sz="3200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Emitting a Value With an Event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17612" y="2514600"/>
            <a:ext cx="8991600" cy="1200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v-on:click="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$emit('enlarge-text', 0.1)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Enlarge 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&lt;/button&gt;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7612" y="4953000"/>
            <a:ext cx="8991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&lt;blog-post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v-on:enlarge-text="</a:t>
            </a:r>
            <a:r>
              <a:rPr lang="nn-NO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postFontSize += $event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&gt;&lt;/blog-post&gt;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5029200"/>
            <a:ext cx="473920" cy="51287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5908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7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998374" cy="53570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 smtClean="0"/>
              <a:t>If </a:t>
            </a:r>
            <a:r>
              <a:rPr lang="en-US" sz="3200" dirty="0"/>
              <a:t>the event handler is a method</a:t>
            </a:r>
            <a:r>
              <a:rPr lang="en-US" sz="3200" dirty="0" smtClean="0"/>
              <a:t>:</a:t>
            </a:r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endParaRPr lang="en-US" sz="3200" dirty="0"/>
          </a:p>
          <a:p>
            <a:pPr>
              <a:lnSpc>
                <a:spcPct val="120000"/>
              </a:lnSpc>
            </a:pPr>
            <a:endParaRPr lang="en-US" sz="3200" dirty="0" smtClean="0"/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endParaRPr lang="en-US" sz="3200" dirty="0"/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r>
              <a:rPr lang="en-US" sz="3200" dirty="0"/>
              <a:t>Then the value will be passed as the first parameter of that </a:t>
            </a:r>
            <a:r>
              <a:rPr lang="en-US" sz="3200" dirty="0" smtClean="0"/>
              <a:t>method:</a:t>
            </a:r>
            <a:endParaRPr lang="en-US" sz="3200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Emitting a Value With an Event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17612" y="1981200"/>
            <a:ext cx="8991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&lt;blog-post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v-on:enlarge-text="onEnlargeText"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&gt;&lt;/blog-post&gt;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7612" y="4648200"/>
            <a:ext cx="8991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methods: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onEnlargeText: function (enlargeAmount)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this.postFontSize += enlargeAmount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724400"/>
            <a:ext cx="473920" cy="51287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0574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9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227012" y="1066800"/>
            <a:ext cx="11961813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Custom events can also be used to create custom inputs that </a:t>
            </a:r>
            <a:r>
              <a:rPr lang="en-US" sz="2900" dirty="0" smtClean="0"/>
              <a:t> work with     </a:t>
            </a:r>
            <a:r>
              <a:rPr lang="en-US" sz="2900" b="1" dirty="0">
                <a:solidFill>
                  <a:srgbClr val="FFA000"/>
                </a:solidFill>
              </a:rPr>
              <a:t>v-</a:t>
            </a:r>
            <a:r>
              <a:rPr lang="en-US" sz="2900" b="1" dirty="0" smtClean="0">
                <a:solidFill>
                  <a:srgbClr val="FFA000"/>
                </a:solidFill>
              </a:rPr>
              <a:t>model</a:t>
            </a:r>
            <a:r>
              <a:rPr lang="en-US" sz="2900" b="1" dirty="0" smtClean="0">
                <a:solidFill>
                  <a:srgbClr val="234465"/>
                </a:solidFill>
              </a:rPr>
              <a:t>: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sz="2900" b="1" dirty="0">
              <a:solidFill>
                <a:srgbClr val="FFA000"/>
              </a:solidFill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900" dirty="0" smtClean="0"/>
              <a:t>The </a:t>
            </a:r>
            <a:r>
              <a:rPr lang="en-US" sz="2900" b="1" dirty="0">
                <a:solidFill>
                  <a:srgbClr val="FFA000"/>
                </a:solidFill>
              </a:rPr>
              <a:t>&lt;input&gt; </a:t>
            </a:r>
            <a:r>
              <a:rPr lang="en-US" sz="2900" dirty="0"/>
              <a:t>inside the component must:</a:t>
            </a:r>
          </a:p>
          <a:p>
            <a:pPr marL="1066419" lvl="1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Bind the value attribute to a value prop</a:t>
            </a:r>
          </a:p>
          <a:p>
            <a:pPr marL="1066419" lvl="1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On input, emit its own custom input event with the new value</a:t>
            </a:r>
            <a:endParaRPr lang="en-US" sz="29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674812" y="1828800"/>
            <a:ext cx="8686800" cy="60208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&lt;custom-input v-model="</a:t>
            </a:r>
            <a:r>
              <a:rPr lang="en-US" sz="2000" dirty="0" err="1">
                <a:solidFill>
                  <a:schemeClr val="tx1"/>
                </a:solidFill>
              </a:rPr>
              <a:t>searchText</a:t>
            </a:r>
            <a:r>
              <a:rPr lang="en-US" sz="2000" dirty="0">
                <a:solidFill>
                  <a:schemeClr val="tx1"/>
                </a:solidFill>
              </a:rPr>
              <a:t>"&gt;&lt;/custom-input&gt;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1905000"/>
            <a:ext cx="533400" cy="480161"/>
          </a:xfrm>
          <a:prstGeom prst="rect">
            <a:avLst/>
          </a:prstGeom>
        </p:spPr>
      </p:pic>
      <p:sp>
        <p:nvSpPr>
          <p:cNvPr id="12" name="Текстов контейнер 2"/>
          <p:cNvSpPr txBox="1">
            <a:spLocks/>
          </p:cNvSpPr>
          <p:nvPr/>
        </p:nvSpPr>
        <p:spPr>
          <a:xfrm>
            <a:off x="1674812" y="3886200"/>
            <a:ext cx="8763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Vue.component</a:t>
            </a:r>
            <a:r>
              <a:rPr lang="en-US" sz="2000" dirty="0">
                <a:solidFill>
                  <a:schemeClr val="tx1"/>
                </a:solidFill>
              </a:rPr>
              <a:t>('custom-input',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props: ['value'],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template: `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&lt;input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v-bind:value</a:t>
            </a:r>
            <a:r>
              <a:rPr lang="en-US" sz="2000" dirty="0">
                <a:solidFill>
                  <a:schemeClr val="tx1"/>
                </a:solidFill>
              </a:rPr>
              <a:t>="value"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v-on:input</a:t>
            </a:r>
            <a:r>
              <a:rPr lang="en-US" sz="2000" dirty="0">
                <a:solidFill>
                  <a:schemeClr val="tx1"/>
                </a:solidFill>
              </a:rPr>
              <a:t>="$emit('input', $</a:t>
            </a:r>
            <a:r>
              <a:rPr lang="en-US" sz="2000" dirty="0" err="1">
                <a:solidFill>
                  <a:schemeClr val="tx1"/>
                </a:solidFill>
              </a:rPr>
              <a:t>event.target.value</a:t>
            </a:r>
            <a:r>
              <a:rPr lang="en-US" sz="2000" dirty="0" smtClean="0">
                <a:solidFill>
                  <a:schemeClr val="tx1"/>
                </a:solidFill>
              </a:rPr>
              <a:t>)”&gt;`}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3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3962400"/>
            <a:ext cx="473920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8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 animBg="1"/>
      <p:bldP spid="12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100" dirty="0"/>
              <a:t>Write </a:t>
            </a:r>
            <a:r>
              <a:rPr lang="en-US" sz="3100" dirty="0" smtClean="0"/>
              <a:t>a </a:t>
            </a:r>
            <a:r>
              <a:rPr lang="en-US" sz="3100" dirty="0"/>
              <a:t>program which has an accessibility feature to enlarge </a:t>
            </a:r>
            <a:r>
              <a:rPr lang="en-US" sz="3100" dirty="0" smtClean="0"/>
              <a:t>the </a:t>
            </a:r>
            <a:r>
              <a:rPr lang="en-US" sz="3100" dirty="0"/>
              <a:t>text of blog posts, while leaving the rest of the page </a:t>
            </a:r>
            <a:r>
              <a:rPr lang="en-US" sz="3100" dirty="0" smtClean="0"/>
              <a:t>its default size: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 descr="Screen Shot 2018-12-10 at 22.24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514600"/>
            <a:ext cx="2667000" cy="4052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900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 Distribution with Slots</a:t>
            </a:r>
          </a:p>
        </p:txBody>
      </p:sp>
      <p:pic>
        <p:nvPicPr>
          <p:cNvPr id="4" name="Picture 3" descr="1*ddZKdtWTZkfh3vg0FumQ2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-1130" r="29940" b="-506"/>
          <a:stretch/>
        </p:blipFill>
        <p:spPr>
          <a:xfrm>
            <a:off x="3427412" y="533400"/>
            <a:ext cx="5577541" cy="39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62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Use </a:t>
            </a:r>
            <a:r>
              <a:rPr lang="en-US" sz="3200" dirty="0" err="1"/>
              <a:t>Vue’s</a:t>
            </a:r>
            <a:r>
              <a:rPr lang="en-US" sz="3200" dirty="0"/>
              <a:t> custom </a:t>
            </a:r>
            <a:r>
              <a:rPr lang="en-US" sz="3200" b="1" dirty="0">
                <a:solidFill>
                  <a:srgbClr val="FFA000"/>
                </a:solidFill>
              </a:rPr>
              <a:t>&lt;slot&gt; </a:t>
            </a:r>
            <a:r>
              <a:rPr lang="en-US" sz="3200" dirty="0" smtClean="0"/>
              <a:t>element to </a:t>
            </a:r>
            <a:r>
              <a:rPr lang="en-US" sz="3200" dirty="0"/>
              <a:t>pass content to a </a:t>
            </a:r>
            <a:r>
              <a:rPr lang="en-US" sz="3200" dirty="0" smtClean="0"/>
              <a:t>component: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Текстов контейнер 2"/>
          <p:cNvSpPr txBox="1">
            <a:spLocks/>
          </p:cNvSpPr>
          <p:nvPr/>
        </p:nvSpPr>
        <p:spPr>
          <a:xfrm>
            <a:off x="1674812" y="2590800"/>
            <a:ext cx="8763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Vue.component</a:t>
            </a:r>
            <a:r>
              <a:rPr lang="en-US" sz="2000" dirty="0">
                <a:solidFill>
                  <a:schemeClr val="tx1"/>
                </a:solidFill>
              </a:rPr>
              <a:t>('custom-input',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props: ['value'],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template: `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&lt;input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v-bind:value</a:t>
            </a:r>
            <a:r>
              <a:rPr lang="en-US" sz="2000" dirty="0">
                <a:solidFill>
                  <a:schemeClr val="tx1"/>
                </a:solidFill>
              </a:rPr>
              <a:t>="value"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v-on:input</a:t>
            </a:r>
            <a:r>
              <a:rPr lang="en-US" sz="2000" dirty="0">
                <a:solidFill>
                  <a:schemeClr val="tx1"/>
                </a:solidFill>
              </a:rPr>
              <a:t>="$emit('input', $</a:t>
            </a:r>
            <a:r>
              <a:rPr lang="en-US" sz="2000" dirty="0" err="1">
                <a:solidFill>
                  <a:schemeClr val="tx1"/>
                </a:solidFill>
              </a:rPr>
              <a:t>event.target.value</a:t>
            </a:r>
            <a:r>
              <a:rPr lang="en-US" sz="2000" dirty="0" smtClean="0">
                <a:solidFill>
                  <a:schemeClr val="tx1"/>
                </a:solidFill>
              </a:rPr>
              <a:t>)”&gt;`}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3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2743200"/>
            <a:ext cx="473920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charset="2"/>
              <a:buChar char="§"/>
            </a:pPr>
            <a:r>
              <a:rPr lang="en-US" dirty="0" smtClean="0"/>
              <a:t>We can dynamically </a:t>
            </a:r>
            <a:r>
              <a:rPr lang="en-US" dirty="0"/>
              <a:t>switch between </a:t>
            </a:r>
            <a:r>
              <a:rPr lang="en-US" dirty="0" smtClean="0"/>
              <a:t>components by using       </a:t>
            </a:r>
            <a:r>
              <a:rPr lang="en-US" dirty="0" err="1"/>
              <a:t>Vue’s</a:t>
            </a:r>
            <a:r>
              <a:rPr lang="en-US" dirty="0"/>
              <a:t> </a:t>
            </a:r>
            <a:r>
              <a:rPr lang="en-US" b="1" dirty="0">
                <a:solidFill>
                  <a:srgbClr val="FFA000"/>
                </a:solidFill>
              </a:rPr>
              <a:t>&lt;component&gt; </a:t>
            </a:r>
            <a:r>
              <a:rPr lang="en-US" dirty="0"/>
              <a:t>element with the </a:t>
            </a:r>
            <a:r>
              <a:rPr lang="en-US" b="1" dirty="0">
                <a:solidFill>
                  <a:srgbClr val="FFA000"/>
                </a:solidFill>
              </a:rPr>
              <a:t>is</a:t>
            </a:r>
            <a:r>
              <a:rPr lang="en-US" dirty="0"/>
              <a:t> special attribute: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8012" y="2667000"/>
            <a:ext cx="10958580" cy="111004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&lt;!-- Component changes when </a:t>
            </a:r>
            <a:r>
              <a:rPr lang="en-US" dirty="0" err="1">
                <a:solidFill>
                  <a:schemeClr val="accent2"/>
                </a:solidFill>
              </a:rPr>
              <a:t>currentTabComponent</a:t>
            </a:r>
            <a:r>
              <a:rPr lang="en-US" dirty="0">
                <a:solidFill>
                  <a:schemeClr val="accent2"/>
                </a:solidFill>
              </a:rPr>
              <a:t> changes --&gt;</a:t>
            </a:r>
          </a:p>
          <a:p>
            <a:r>
              <a:rPr lang="en-US" dirty="0">
                <a:solidFill>
                  <a:schemeClr val="tx1"/>
                </a:solidFill>
              </a:rPr>
              <a:t>&lt;component </a:t>
            </a:r>
            <a:r>
              <a:rPr lang="en-US" dirty="0" err="1">
                <a:solidFill>
                  <a:schemeClr val="tx1"/>
                </a:solidFill>
              </a:rPr>
              <a:t>v-bind:is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currentTabComponent</a:t>
            </a:r>
            <a:r>
              <a:rPr lang="en-US" dirty="0">
                <a:solidFill>
                  <a:schemeClr val="tx1"/>
                </a:solidFill>
              </a:rPr>
              <a:t>"&gt;&lt;/component&gt;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27432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346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program that </a:t>
            </a:r>
            <a:r>
              <a:rPr lang="en-US" dirty="0"/>
              <a:t>dynamically switch between </a:t>
            </a:r>
            <a:r>
              <a:rPr lang="en-US" dirty="0" smtClean="0"/>
              <a:t>components: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Problem 3: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 descr="Screen Shot 2018-12-10 at 21.4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743200"/>
            <a:ext cx="6490730" cy="1357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0625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#Vue.js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Template Parsing </a:t>
            </a:r>
            <a:r>
              <a:rPr lang="en-US" dirty="0" smtClean="0"/>
              <a:t>Caveats</a:t>
            </a:r>
            <a:endParaRPr lang="en-US" dirty="0"/>
          </a:p>
        </p:txBody>
      </p:sp>
      <p:pic>
        <p:nvPicPr>
          <p:cNvPr id="4" name="Picture 3" descr="dom-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457200"/>
            <a:ext cx="6856412" cy="436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8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5812" y="1981200"/>
            <a:ext cx="9927138" cy="5276048"/>
          </a:xfrm>
        </p:spPr>
        <p:txBody>
          <a:bodyPr/>
          <a:lstStyle/>
          <a:p>
            <a:r>
              <a:rPr lang="en-US" dirty="0"/>
              <a:t>Some HTML elements, such as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, </a:t>
            </a:r>
            <a:r>
              <a:rPr lang="en-US" dirty="0">
                <a:solidFill>
                  <a:srgbClr val="FFA000"/>
                </a:solidFill>
              </a:rPr>
              <a:t>&lt;</a:t>
            </a:r>
            <a:r>
              <a:rPr lang="en-US" dirty="0" err="1">
                <a:solidFill>
                  <a:srgbClr val="FFA000"/>
                </a:solidFill>
              </a:rPr>
              <a:t>ol</a:t>
            </a:r>
            <a:r>
              <a:rPr lang="en-US" dirty="0">
                <a:solidFill>
                  <a:srgbClr val="FFA000"/>
                </a:solidFill>
              </a:rPr>
              <a:t>&gt;</a:t>
            </a:r>
            <a:r>
              <a:rPr lang="en-US" dirty="0"/>
              <a:t>, </a:t>
            </a:r>
            <a:r>
              <a:rPr lang="en-US" dirty="0">
                <a:solidFill>
                  <a:srgbClr val="FFA000"/>
                </a:solidFill>
              </a:rPr>
              <a:t>&lt;table&gt; </a:t>
            </a:r>
            <a:r>
              <a:rPr lang="en-US" dirty="0" smtClean="0">
                <a:solidFill>
                  <a:srgbClr val="FFA000"/>
                </a:solidFill>
              </a:rPr>
              <a:t>   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A000"/>
                </a:solidFill>
              </a:rPr>
              <a:t>&lt;select&gt; </a:t>
            </a:r>
            <a:r>
              <a:rPr lang="en-US" dirty="0"/>
              <a:t>have restrictions on what elements can appear inside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elements such as </a:t>
            </a:r>
            <a:r>
              <a:rPr lang="en-US" dirty="0">
                <a:solidFill>
                  <a:srgbClr val="FFA000"/>
                </a:solidFill>
              </a:rPr>
              <a:t>&lt;li&gt;</a:t>
            </a:r>
            <a:r>
              <a:rPr lang="en-US" dirty="0"/>
              <a:t>, </a:t>
            </a:r>
            <a:r>
              <a:rPr lang="en-US" dirty="0">
                <a:solidFill>
                  <a:srgbClr val="FFA000"/>
                </a:solidFill>
              </a:rPr>
              <a:t>&lt;</a:t>
            </a:r>
            <a:r>
              <a:rPr lang="en-US" dirty="0" err="1">
                <a:solidFill>
                  <a:srgbClr val="FFA000"/>
                </a:solidFill>
              </a:rPr>
              <a:t>tr</a:t>
            </a:r>
            <a:r>
              <a:rPr lang="en-US" dirty="0">
                <a:solidFill>
                  <a:srgbClr val="FFA000"/>
                </a:solidFill>
              </a:rPr>
              <a:t>&gt;</a:t>
            </a:r>
            <a:r>
              <a:rPr lang="en-US" dirty="0"/>
              <a:t>, and </a:t>
            </a:r>
            <a:r>
              <a:rPr lang="en-US" dirty="0">
                <a:solidFill>
                  <a:srgbClr val="FFA000"/>
                </a:solidFill>
              </a:rPr>
              <a:t>&lt;option&gt; </a:t>
            </a:r>
            <a:r>
              <a:rPr lang="en-US" dirty="0"/>
              <a:t>can only appear inside certain other elements.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8397308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DOM Template Parsing Caveats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en-US" dirty="0" smtClean="0"/>
              <a:t>We use </a:t>
            </a:r>
            <a:r>
              <a:rPr lang="en-US" dirty="0"/>
              <a:t>the is special </a:t>
            </a:r>
            <a:r>
              <a:rPr lang="en-US" dirty="0" smtClean="0"/>
              <a:t>attribute to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custom component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A000"/>
                </a:solidFill>
              </a:rPr>
              <a:t>&lt;</a:t>
            </a:r>
            <a:r>
              <a:rPr lang="en-US" dirty="0">
                <a:solidFill>
                  <a:srgbClr val="FFA000"/>
                </a:solidFill>
              </a:rPr>
              <a:t>blog-post-row</a:t>
            </a:r>
            <a:r>
              <a:rPr lang="en-US" dirty="0" smtClean="0">
                <a:solidFill>
                  <a:srgbClr val="FFA000"/>
                </a:solidFill>
              </a:rPr>
              <a:t>&gt; </a:t>
            </a:r>
            <a:r>
              <a:rPr lang="en-US" dirty="0" smtClean="0"/>
              <a:t>so it won’t be </a:t>
            </a:r>
            <a:r>
              <a:rPr lang="en-US" dirty="0"/>
              <a:t>hoisted out as invalid </a:t>
            </a:r>
            <a:r>
              <a:rPr lang="en-US" dirty="0" smtClean="0"/>
              <a:t>content and </a:t>
            </a:r>
            <a:r>
              <a:rPr lang="en-US" dirty="0"/>
              <a:t>causing errors in the eventual rendered </a:t>
            </a: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8012" y="3124200"/>
            <a:ext cx="10958580" cy="16334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</a:p>
          <a:p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="blog-post-row"&gt;&lt;/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12" y="32004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93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should be noted that </a:t>
            </a:r>
            <a:r>
              <a:rPr lang="en-US" dirty="0" smtClean="0"/>
              <a:t>the </a:t>
            </a:r>
            <a:r>
              <a:rPr lang="en-US" dirty="0"/>
              <a:t>limitation </a:t>
            </a:r>
            <a:r>
              <a:rPr lang="en-US" b="1" dirty="0">
                <a:solidFill>
                  <a:srgbClr val="FFA000"/>
                </a:solidFill>
              </a:rPr>
              <a:t>does not apply </a:t>
            </a:r>
            <a:r>
              <a:rPr lang="en-US" dirty="0"/>
              <a:t>if you are using string templates from one of the following sources:</a:t>
            </a:r>
          </a:p>
          <a:p>
            <a:pPr lvl="1"/>
            <a:r>
              <a:rPr lang="en-US" dirty="0"/>
              <a:t>String templates (e.g. </a:t>
            </a:r>
            <a:r>
              <a:rPr lang="en-US" b="1" dirty="0">
                <a:solidFill>
                  <a:srgbClr val="FFA000"/>
                </a:solidFill>
              </a:rPr>
              <a:t>template: '...'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Single-file (</a:t>
            </a:r>
            <a:r>
              <a:rPr lang="en-US" b="1" dirty="0">
                <a:solidFill>
                  <a:srgbClr val="FFA000"/>
                </a:solidFill>
              </a:rPr>
              <a:t>.</a:t>
            </a:r>
            <a:r>
              <a:rPr lang="en-US" b="1" dirty="0" err="1">
                <a:solidFill>
                  <a:srgbClr val="FFA000"/>
                </a:solidFill>
              </a:rPr>
              <a:t>vue</a:t>
            </a:r>
            <a:r>
              <a:rPr lang="en-US" dirty="0"/>
              <a:t>)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&lt;script type="text/x-template"&gt;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Template Parsing Caveats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569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2" name="Текстово поле 1"/>
          <p:cNvSpPr txBox="1"/>
          <p:nvPr/>
        </p:nvSpPr>
        <p:spPr>
          <a:xfrm>
            <a:off x="989012" y="1676400"/>
            <a:ext cx="68580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42900" indent="-342900" eaLnBrk="0" hangingPunct="0">
              <a:lnSpc>
                <a:spcPct val="110000"/>
              </a:lnSpc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Components are reusable </a:t>
            </a:r>
            <a:r>
              <a:rPr lang="en-US" sz="2400" b="1" dirty="0" err="1">
                <a:solidFill>
                  <a:schemeClr val="bg2"/>
                </a:solidFill>
                <a:latin typeface="Calibri"/>
                <a:cs typeface="Calibri"/>
              </a:rPr>
              <a:t>Vue</a:t>
            </a: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 instances with a name</a:t>
            </a:r>
            <a:endParaRPr lang="en-US" sz="2400" b="1" dirty="0" smtClean="0">
              <a:solidFill>
                <a:schemeClr val="bg2"/>
              </a:solidFill>
              <a:latin typeface="Calibri"/>
              <a:cs typeface="Calibri"/>
            </a:endParaRPr>
          </a:p>
          <a:p>
            <a:pPr marL="342900" indent="-342900" eaLnBrk="0" hangingPunct="0">
              <a:lnSpc>
                <a:spcPct val="110000"/>
              </a:lnSpc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Props are custom attributes you can register on a </a:t>
            </a:r>
            <a:r>
              <a:rPr lang="en-US" sz="2400" b="1" dirty="0" smtClean="0">
                <a:solidFill>
                  <a:schemeClr val="bg2"/>
                </a:solidFill>
                <a:latin typeface="Calibri"/>
                <a:cs typeface="Calibri"/>
              </a:rPr>
              <a:t>component. </a:t>
            </a:r>
          </a:p>
          <a:p>
            <a:pPr marL="800100" lvl="2" indent="-342900" eaLnBrk="0" hangingPunct="0">
              <a:lnSpc>
                <a:spcPct val="110000"/>
              </a:lnSpc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use v-bind to dynamically pass </a:t>
            </a:r>
            <a:r>
              <a:rPr lang="en-US" sz="2400" b="1" dirty="0" smtClean="0">
                <a:solidFill>
                  <a:schemeClr val="bg2"/>
                </a:solidFill>
                <a:latin typeface="Calibri"/>
                <a:cs typeface="Calibri"/>
              </a:rPr>
              <a:t>props</a:t>
            </a:r>
          </a:p>
          <a:p>
            <a:pPr marL="342900" indent="-342900" eaLnBrk="0" hangingPunct="0">
              <a:lnSpc>
                <a:spcPct val="110000"/>
              </a:lnSpc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2400" b="1" dirty="0" smtClean="0">
                <a:solidFill>
                  <a:schemeClr val="bg2"/>
                </a:solidFill>
                <a:latin typeface="Calibri"/>
                <a:cs typeface="Calibri"/>
              </a:rPr>
              <a:t>To </a:t>
            </a: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emit an event to the </a:t>
            </a:r>
            <a:r>
              <a:rPr lang="en-US" sz="2400" b="1" dirty="0" smtClean="0">
                <a:solidFill>
                  <a:schemeClr val="bg2"/>
                </a:solidFill>
                <a:latin typeface="Calibri"/>
                <a:cs typeface="Calibri"/>
              </a:rPr>
              <a:t>parent use </a:t>
            </a: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the built-in $emit </a:t>
            </a:r>
            <a:r>
              <a:rPr lang="en-US" sz="2400" b="1" dirty="0" smtClean="0">
                <a:solidFill>
                  <a:schemeClr val="bg2"/>
                </a:solidFill>
                <a:latin typeface="Calibri"/>
                <a:cs typeface="Calibri"/>
              </a:rPr>
              <a:t>method</a:t>
            </a:r>
          </a:p>
          <a:p>
            <a:pPr marL="342900" indent="-342900" eaLnBrk="0" hangingPunct="0">
              <a:lnSpc>
                <a:spcPct val="110000"/>
              </a:lnSpc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U</a:t>
            </a:r>
            <a:r>
              <a:rPr lang="en-US" sz="2400" b="1" dirty="0" smtClean="0">
                <a:solidFill>
                  <a:schemeClr val="bg2"/>
                </a:solidFill>
                <a:latin typeface="Calibri"/>
                <a:cs typeface="Calibri"/>
              </a:rPr>
              <a:t>se </a:t>
            </a:r>
            <a:r>
              <a:rPr lang="en-US" sz="2400" b="1" dirty="0" err="1">
                <a:solidFill>
                  <a:schemeClr val="bg2"/>
                </a:solidFill>
                <a:latin typeface="Calibri"/>
                <a:cs typeface="Calibri"/>
              </a:rPr>
              <a:t>Vue’s</a:t>
            </a: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 custom &lt;slot&gt; element to pass content to a </a:t>
            </a:r>
            <a:r>
              <a:rPr lang="en-US" sz="2400" b="1" dirty="0" smtClean="0">
                <a:solidFill>
                  <a:schemeClr val="bg2"/>
                </a:solidFill>
                <a:latin typeface="Calibri"/>
                <a:cs typeface="Calibri"/>
              </a:rPr>
              <a:t>component</a:t>
            </a:r>
          </a:p>
          <a:p>
            <a:pPr marL="342900" indent="-342900" eaLnBrk="0" hangingPunct="0">
              <a:lnSpc>
                <a:spcPct val="110000"/>
              </a:lnSpc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 &lt;component&gt; </a:t>
            </a:r>
            <a:r>
              <a:rPr lang="en-US" sz="2400" b="1" dirty="0" smtClean="0">
                <a:solidFill>
                  <a:schemeClr val="bg2"/>
                </a:solidFill>
                <a:latin typeface="Calibri"/>
                <a:cs typeface="Calibri"/>
              </a:rPr>
              <a:t>element </a:t>
            </a:r>
            <a:r>
              <a:rPr lang="en-US" sz="2400" b="1" dirty="0">
                <a:solidFill>
                  <a:schemeClr val="bg2"/>
                </a:solidFill>
                <a:latin typeface="Calibri"/>
                <a:cs typeface="Calibri"/>
              </a:rPr>
              <a:t>helps you to dynamically switch between components</a:t>
            </a:r>
            <a:endParaRPr lang="en-US" sz="2400" b="1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3455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70034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8776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4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28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Components Basics</a:t>
            </a:r>
            <a:endParaRPr lang="en-US" dirty="0"/>
          </a:p>
        </p:txBody>
      </p:sp>
      <p:pic>
        <p:nvPicPr>
          <p:cNvPr id="9" name="Picture 8" descr="compon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838200"/>
            <a:ext cx="94532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Components are one of the most powerful features of </a:t>
            </a:r>
            <a:r>
              <a:rPr lang="en-US" sz="3200" dirty="0" err="1" smtClean="0"/>
              <a:t>Vue.js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They </a:t>
            </a:r>
            <a:r>
              <a:rPr lang="en-US" sz="3200" dirty="0"/>
              <a:t>help you extend basic HTML elements to </a:t>
            </a:r>
            <a:r>
              <a:rPr lang="en-US" sz="3200" dirty="0" smtClean="0"/>
              <a:t>               encapsulate </a:t>
            </a:r>
            <a:r>
              <a:rPr lang="en-US" sz="3200" dirty="0"/>
              <a:t>reusable </a:t>
            </a:r>
            <a:r>
              <a:rPr lang="en-US" sz="3200" dirty="0" smtClean="0"/>
              <a:t>code.</a:t>
            </a:r>
          </a:p>
          <a:p>
            <a:r>
              <a:rPr lang="en-US" sz="3200" dirty="0" smtClean="0"/>
              <a:t>At </a:t>
            </a:r>
            <a:r>
              <a:rPr lang="en-US" sz="3200" dirty="0"/>
              <a:t>a high level, Components are custom elements that </a:t>
            </a:r>
            <a:r>
              <a:rPr lang="en-US" sz="3200" dirty="0" err="1"/>
              <a:t>Vue.js</a:t>
            </a:r>
            <a:r>
              <a:rPr lang="en-US" sz="3200" dirty="0"/>
              <a:t>’ compiler would attach specified behavior </a:t>
            </a:r>
            <a:r>
              <a:rPr lang="en-US" sz="3200" dirty="0" smtClean="0"/>
              <a:t>to.</a:t>
            </a:r>
          </a:p>
          <a:p>
            <a:r>
              <a:rPr lang="en-US" sz="3200" dirty="0" smtClean="0"/>
              <a:t>In </a:t>
            </a:r>
            <a:r>
              <a:rPr lang="en-US" sz="3200" dirty="0"/>
              <a:t>some cases, they may also appear as a native HTML </a:t>
            </a:r>
            <a:r>
              <a:rPr lang="en-US" sz="3200" dirty="0" smtClean="0"/>
              <a:t> element </a:t>
            </a:r>
            <a:r>
              <a:rPr lang="en-US" sz="3200" dirty="0"/>
              <a:t>extended with the special is attribute.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Components?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67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can accept </a:t>
            </a:r>
            <a:r>
              <a:rPr lang="en-US" dirty="0"/>
              <a:t>the same options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rgbClr val="234465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data</a:t>
            </a:r>
            <a:r>
              <a:rPr lang="en-US" dirty="0" smtClean="0">
                <a:solidFill>
                  <a:srgbClr val="234465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computed</a:t>
            </a:r>
            <a:r>
              <a:rPr lang="en-US" dirty="0" smtClean="0">
                <a:solidFill>
                  <a:srgbClr val="234465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watch</a:t>
            </a:r>
            <a:r>
              <a:rPr lang="en-US" dirty="0" smtClean="0">
                <a:solidFill>
                  <a:srgbClr val="234465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methods</a:t>
            </a:r>
            <a:r>
              <a:rPr lang="en-US" dirty="0" smtClean="0">
                <a:solidFill>
                  <a:srgbClr val="234465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lifecycle hooks</a:t>
            </a:r>
          </a:p>
          <a:p>
            <a:pPr marL="456915" lvl="1" indent="-456915"/>
            <a:r>
              <a:rPr lang="en-US" sz="3400" dirty="0"/>
              <a:t>The only exceptions are a few root-specific options </a:t>
            </a:r>
            <a:r>
              <a:rPr lang="en-US" sz="3400" dirty="0" smtClean="0"/>
              <a:t>  like </a:t>
            </a:r>
            <a:r>
              <a:rPr lang="en-US" sz="3400" dirty="0">
                <a:solidFill>
                  <a:srgbClr val="FFA000"/>
                </a:solidFill>
              </a:rPr>
              <a:t>el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500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Components are </a:t>
            </a:r>
            <a:r>
              <a:rPr lang="en-US" b="1" dirty="0">
                <a:solidFill>
                  <a:srgbClr val="FFA000"/>
                </a:solidFill>
              </a:rPr>
              <a:t>reusable </a:t>
            </a:r>
            <a:r>
              <a:rPr lang="en-US" b="1" dirty="0" err="1">
                <a:solidFill>
                  <a:srgbClr val="FFA000"/>
                </a:solidFill>
              </a:rPr>
              <a:t>Vue</a:t>
            </a:r>
            <a:r>
              <a:rPr lang="en-US" b="1" dirty="0">
                <a:solidFill>
                  <a:srgbClr val="FFA000"/>
                </a:solidFill>
              </a:rPr>
              <a:t> instances </a:t>
            </a:r>
            <a:r>
              <a:rPr lang="en-US" dirty="0"/>
              <a:t>with a </a:t>
            </a:r>
            <a:r>
              <a:rPr lang="en-US" dirty="0" smtClean="0"/>
              <a:t>name.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can use this component as a custom element inside a root </a:t>
            </a:r>
            <a:r>
              <a:rPr lang="en-US" b="1" dirty="0" err="1">
                <a:solidFill>
                  <a:srgbClr val="FFA000"/>
                </a:solidFill>
              </a:rPr>
              <a:t>Vue</a:t>
            </a:r>
            <a:r>
              <a:rPr lang="en-US" dirty="0"/>
              <a:t> </a:t>
            </a:r>
            <a:r>
              <a:rPr lang="en-US" b="1" dirty="0">
                <a:solidFill>
                  <a:srgbClr val="FFA000"/>
                </a:solidFill>
              </a:rPr>
              <a:t>instance</a:t>
            </a:r>
            <a:r>
              <a:rPr lang="en-US" dirty="0"/>
              <a:t> created with </a:t>
            </a:r>
            <a:r>
              <a:rPr lang="en-US" b="1" dirty="0">
                <a:solidFill>
                  <a:srgbClr val="FFA000"/>
                </a:solidFill>
              </a:rPr>
              <a:t>new </a:t>
            </a:r>
            <a:r>
              <a:rPr lang="en-US" b="1" dirty="0" err="1">
                <a:solidFill>
                  <a:srgbClr val="FFA000"/>
                </a:solidFill>
              </a:rPr>
              <a:t>Vue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2894012" y="1981200"/>
            <a:ext cx="6248400" cy="163388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&lt;div id="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components-demo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  &lt;button-counter&gt;&lt;/button-counter&gt;</a:t>
            </a:r>
          </a:p>
          <a:p>
            <a:r>
              <a:rPr lang="mr-IN" sz="2400" dirty="0">
                <a:solidFill>
                  <a:schemeClr val="tx1"/>
                </a:solidFill>
                <a:latin typeface="Consolas"/>
                <a:cs typeface="Consolas"/>
              </a:rPr>
              <a:t>&lt;/div&gt;	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048000"/>
            <a:ext cx="533400" cy="480161"/>
          </a:xfrm>
          <a:prstGeom prst="rect">
            <a:avLst/>
          </a:prstGeom>
        </p:spPr>
      </p:pic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F1ED18C1-2667-4148-9E69-CE5E61E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612" y="1905000"/>
            <a:ext cx="2438400" cy="664251"/>
          </a:xfrm>
          <a:prstGeom prst="wedgeRoundRectCallout">
            <a:avLst>
              <a:gd name="adj1" fmla="val -114372"/>
              <a:gd name="adj2" fmla="val 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Vue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insance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Текстов контейнер 6"/>
          <p:cNvSpPr txBox="1">
            <a:spLocks/>
          </p:cNvSpPr>
          <p:nvPr/>
        </p:nvSpPr>
        <p:spPr>
          <a:xfrm>
            <a:off x="2589212" y="5486400"/>
            <a:ext cx="6781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new 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</a:rPr>
              <a:t>Vue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({ el: '#components-demo' })</a:t>
            </a:r>
          </a:p>
        </p:txBody>
      </p:sp>
      <p:pic>
        <p:nvPicPr>
          <p:cNvPr id="1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5562600"/>
            <a:ext cx="473920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8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2" grpId="0" animBg="1"/>
      <p:bldP spid="1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7012" y="1676400"/>
            <a:ext cx="11734800" cy="43228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234465"/>
                </a:solidFill>
                <a:latin typeface="Consolas"/>
                <a:cs typeface="Consolas"/>
              </a:rPr>
              <a:t>// Define a new component called button-counter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>
                <a:solidFill>
                  <a:schemeClr val="bg1"/>
                </a:solidFill>
                <a:latin typeface="Consolas"/>
                <a:cs typeface="Consolas"/>
              </a:rPr>
              <a:t>Vue</a:t>
            </a:r>
            <a:r>
              <a:rPr lang="en-US" sz="2200" dirty="0" err="1" smtClean="0">
                <a:solidFill>
                  <a:srgbClr val="234465"/>
                </a:solidFill>
                <a:latin typeface="Consolas"/>
                <a:cs typeface="Consolas"/>
              </a:rPr>
              <a:t>.component</a:t>
            </a:r>
            <a:r>
              <a:rPr lang="en-US" sz="2200" dirty="0" smtClean="0">
                <a:solidFill>
                  <a:srgbClr val="234465"/>
                </a:solidFill>
                <a:latin typeface="Consolas"/>
                <a:cs typeface="Consolas"/>
              </a:rPr>
              <a:t>('button-counter', {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234465"/>
                </a:solidFill>
                <a:latin typeface="Consolas"/>
                <a:cs typeface="Consolas"/>
              </a:rPr>
              <a:t>  data: function () {</a:t>
            </a:r>
          </a:p>
          <a:p>
            <a:pPr>
              <a:lnSpc>
                <a:spcPct val="80000"/>
              </a:lnSpc>
            </a:pPr>
            <a:r>
              <a:rPr lang="mr-IN" sz="2200" dirty="0" smtClean="0">
                <a:solidFill>
                  <a:srgbClr val="234465"/>
                </a:solidFill>
                <a:latin typeface="Consolas"/>
                <a:cs typeface="Consolas"/>
              </a:rPr>
              <a:t>    return {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234465"/>
                </a:solidFill>
                <a:latin typeface="Consolas"/>
                <a:cs typeface="Consolas"/>
              </a:rPr>
              <a:t>      count: 0</a:t>
            </a:r>
          </a:p>
          <a:p>
            <a:pPr>
              <a:lnSpc>
                <a:spcPct val="80000"/>
              </a:lnSpc>
            </a:pPr>
            <a:r>
              <a:rPr lang="mr-IN" sz="2200" dirty="0" smtClean="0">
                <a:solidFill>
                  <a:srgbClr val="234465"/>
                </a:solidFill>
                <a:latin typeface="Consolas"/>
                <a:cs typeface="Consolas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mr-IN" sz="2200" dirty="0" smtClean="0">
                <a:solidFill>
                  <a:srgbClr val="234465"/>
                </a:solidFill>
                <a:latin typeface="Consolas"/>
                <a:cs typeface="Consolas"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234465"/>
                </a:solidFill>
                <a:latin typeface="Consolas"/>
                <a:cs typeface="Consolas"/>
              </a:rPr>
              <a:t>  template:'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234465"/>
                </a:solidFill>
                <a:latin typeface="Consolas"/>
                <a:cs typeface="Consolas"/>
              </a:rPr>
              <a:t>  &lt;button </a:t>
            </a:r>
            <a:r>
              <a:rPr lang="en-US" sz="2200" dirty="0" err="1" smtClean="0">
                <a:solidFill>
                  <a:srgbClr val="234465"/>
                </a:solidFill>
                <a:latin typeface="Consolas"/>
                <a:cs typeface="Consolas"/>
              </a:rPr>
              <a:t>v-on:click</a:t>
            </a:r>
            <a:r>
              <a:rPr lang="en-US" sz="2200" dirty="0" smtClean="0">
                <a:solidFill>
                  <a:srgbClr val="234465"/>
                </a:solidFill>
                <a:latin typeface="Consolas"/>
                <a:cs typeface="Consolas"/>
              </a:rPr>
              <a:t>="count++"&gt;You clicked me {{ count }} times.&lt;/button&gt;'</a:t>
            </a:r>
          </a:p>
          <a:p>
            <a:pPr>
              <a:lnSpc>
                <a:spcPct val="80000"/>
              </a:lnSpc>
            </a:pPr>
            <a:r>
              <a:rPr lang="mr-IN" sz="2200" dirty="0" smtClean="0">
                <a:solidFill>
                  <a:srgbClr val="234465"/>
                </a:solidFill>
                <a:latin typeface="Consolas"/>
                <a:cs typeface="Consolas"/>
              </a:rPr>
              <a:t>})</a:t>
            </a:r>
            <a:endParaRPr lang="en-US" sz="2200" dirty="0">
              <a:solidFill>
                <a:srgbClr val="234465"/>
              </a:solidFill>
              <a:latin typeface="Consolas"/>
              <a:cs typeface="Consolas"/>
            </a:endParaRP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212" y="1752600"/>
            <a:ext cx="473920" cy="512872"/>
          </a:xfrm>
          <a:prstGeom prst="rect">
            <a:avLst/>
          </a:prstGeom>
        </p:spPr>
      </p:pic>
      <p:pic>
        <p:nvPicPr>
          <p:cNvPr id="8" name="Picture 7" descr="Screen Shot 2018-12-10 at 22.06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124200"/>
            <a:ext cx="3271334" cy="74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0321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Calibri"/>
                <a:cs typeface="Calibri"/>
              </a:rPr>
              <a:t>Components can be reused as many times as </a:t>
            </a:r>
            <a:r>
              <a:rPr lang="en-US" sz="3200" dirty="0" smtClean="0">
                <a:latin typeface="Calibri"/>
                <a:cs typeface="Calibri"/>
              </a:rPr>
              <a:t>you want:</a:t>
            </a:r>
          </a:p>
          <a:p>
            <a:pPr marL="457200" indent="-457200">
              <a:buFont typeface="Wingdings" charset="2"/>
              <a:buChar char="§"/>
            </a:pPr>
            <a:endParaRPr lang="en-US" sz="3200" dirty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dirty="0" smtClean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dirty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dirty="0" smtClean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dirty="0" smtClean="0">
              <a:latin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dirty="0">
                <a:latin typeface="Calibri"/>
                <a:cs typeface="Calibri"/>
              </a:rPr>
              <a:t>Notice that when clicking on the buttons, each one maintains its </a:t>
            </a:r>
            <a:r>
              <a:rPr lang="en-US" sz="3200" dirty="0" smtClean="0">
                <a:latin typeface="Calibri"/>
                <a:cs typeface="Calibri"/>
              </a:rPr>
              <a:t>   own</a:t>
            </a:r>
            <a:r>
              <a:rPr lang="en-US" sz="3200" dirty="0">
                <a:latin typeface="Calibri"/>
                <a:cs typeface="Calibri"/>
              </a:rPr>
              <a:t>, separate count. That’s because each time you use a </a:t>
            </a:r>
            <a:r>
              <a:rPr lang="en-US" sz="3200" dirty="0" smtClean="0">
                <a:latin typeface="Calibri"/>
                <a:cs typeface="Calibri"/>
              </a:rPr>
              <a:t>                component</a:t>
            </a:r>
            <a:r>
              <a:rPr lang="en-US" sz="3200" dirty="0">
                <a:latin typeface="Calibri"/>
                <a:cs typeface="Calibri"/>
              </a:rPr>
              <a:t>, a new </a:t>
            </a: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</a:rPr>
              <a:t>instance</a:t>
            </a:r>
            <a:r>
              <a:rPr lang="en-US" sz="3200" dirty="0">
                <a:latin typeface="Calibri"/>
                <a:cs typeface="Calibri"/>
              </a:rPr>
              <a:t> of it is created.</a:t>
            </a:r>
            <a:endParaRPr lang="bg-BG" sz="3200" dirty="0">
              <a:latin typeface="Calibri"/>
              <a:cs typeface="Calibri"/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03213" y="2057400"/>
            <a:ext cx="4724399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&lt;div id="</a:t>
            </a:r>
            <a:r>
              <a:rPr lang="en-US" sz="2000" dirty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components-demo</a:t>
            </a:r>
            <a:r>
              <a:rPr lang="en-US" sz="2000" dirty="0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  &lt;button-counter&gt;&lt;/button-counter&gt;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  &lt;button-counter&gt;&lt;/button-counter&gt;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  &lt;button-counter&gt;&lt;/button-counter&gt;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&lt;/div&gt;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Components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133600"/>
            <a:ext cx="533400" cy="480161"/>
          </a:xfrm>
          <a:prstGeom prst="rect">
            <a:avLst/>
          </a:prstGeom>
        </p:spPr>
      </p:pic>
      <p:pic>
        <p:nvPicPr>
          <p:cNvPr id="9" name="Picture 8" descr="Screen Shot 2018-12-10 at 22.0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667000"/>
            <a:ext cx="6134100" cy="872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4878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</TotalTime>
  <Words>2129</Words>
  <Application>Microsoft Macintosh PowerPoint</Application>
  <PresentationFormat>Custom</PresentationFormat>
  <Paragraphs>298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SoftUni3_1</vt:lpstr>
      <vt:lpstr>Components Basics</vt:lpstr>
      <vt:lpstr>Table of Content</vt:lpstr>
      <vt:lpstr>Have a Question?</vt:lpstr>
      <vt:lpstr>PowerPoint Presentation</vt:lpstr>
      <vt:lpstr>What are Components?</vt:lpstr>
      <vt:lpstr>Components</vt:lpstr>
      <vt:lpstr>Components</vt:lpstr>
      <vt:lpstr>A Simple Example</vt:lpstr>
      <vt:lpstr>Reusing Components</vt:lpstr>
      <vt:lpstr>data - Must Be a Function</vt:lpstr>
      <vt:lpstr>Organizing Components</vt:lpstr>
      <vt:lpstr>Organizing Components</vt:lpstr>
      <vt:lpstr>Problem 1:</vt:lpstr>
      <vt:lpstr>PowerPoint Presentation</vt:lpstr>
      <vt:lpstr>Props</vt:lpstr>
      <vt:lpstr>Props</vt:lpstr>
      <vt:lpstr>Props</vt:lpstr>
      <vt:lpstr>A Single Root Element</vt:lpstr>
      <vt:lpstr>PowerPoint Presentation</vt:lpstr>
      <vt:lpstr>Sending Messages to Parents with Events</vt:lpstr>
      <vt:lpstr>Sending Messages to Parents with Events</vt:lpstr>
      <vt:lpstr>Emitting a Value With an Event</vt:lpstr>
      <vt:lpstr>Emitting a Value With an Event</vt:lpstr>
      <vt:lpstr>v-model</vt:lpstr>
      <vt:lpstr>Problem 2:</vt:lpstr>
      <vt:lpstr>PowerPoint Presentation</vt:lpstr>
      <vt:lpstr>Slots</vt:lpstr>
      <vt:lpstr>Dynamic Components</vt:lpstr>
      <vt:lpstr>Problem 3:</vt:lpstr>
      <vt:lpstr>PowerPoint Presentation</vt:lpstr>
      <vt:lpstr>DOM Template Parsing Caveats</vt:lpstr>
      <vt:lpstr>is</vt:lpstr>
      <vt:lpstr>DOM Template Parsing Caveats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Data Rendering</dc:title>
  <dc:subject>Software Development Course</dc:subject>
  <dc:creator>Software University Foundation</dc:creator>
  <cp:keywords/>
  <dc:description>Software University Foundation - http://softuni.foundation/</dc:description>
  <cp:lastModifiedBy>e</cp:lastModifiedBy>
  <cp:revision>422</cp:revision>
  <dcterms:created xsi:type="dcterms:W3CDTF">2014-01-02T17:00:34Z</dcterms:created>
  <dcterms:modified xsi:type="dcterms:W3CDTF">2018-12-12T12:38:37Z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