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76" r:id="rId3"/>
    <p:sldId id="477" r:id="rId4"/>
    <p:sldId id="404" r:id="rId5"/>
    <p:sldId id="478" r:id="rId6"/>
    <p:sldId id="496" r:id="rId7"/>
    <p:sldId id="516" r:id="rId8"/>
    <p:sldId id="498" r:id="rId9"/>
    <p:sldId id="529" r:id="rId10"/>
    <p:sldId id="499" r:id="rId11"/>
    <p:sldId id="479" r:id="rId12"/>
    <p:sldId id="534" r:id="rId13"/>
    <p:sldId id="530" r:id="rId14"/>
    <p:sldId id="531" r:id="rId15"/>
    <p:sldId id="532" r:id="rId16"/>
    <p:sldId id="533" r:id="rId17"/>
    <p:sldId id="506" r:id="rId18"/>
    <p:sldId id="536" r:id="rId19"/>
    <p:sldId id="537" r:id="rId20"/>
    <p:sldId id="508" r:id="rId21"/>
    <p:sldId id="538" r:id="rId22"/>
    <p:sldId id="544" r:id="rId23"/>
    <p:sldId id="545" r:id="rId24"/>
    <p:sldId id="540" r:id="rId25"/>
    <p:sldId id="539" r:id="rId26"/>
    <p:sldId id="487" r:id="rId27"/>
    <p:sldId id="482" r:id="rId28"/>
    <p:sldId id="483" r:id="rId29"/>
    <p:sldId id="484" r:id="rId30"/>
    <p:sldId id="485" r:id="rId31"/>
    <p:sldId id="486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6"/>
            <p14:sldId id="498"/>
            <p14:sldId id="529"/>
            <p14:sldId id="499"/>
            <p14:sldId id="479"/>
            <p14:sldId id="534"/>
            <p14:sldId id="530"/>
            <p14:sldId id="531"/>
            <p14:sldId id="532"/>
            <p14:sldId id="533"/>
            <p14:sldId id="506"/>
            <p14:sldId id="536"/>
            <p14:sldId id="537"/>
            <p14:sldId id="508"/>
            <p14:sldId id="538"/>
            <p14:sldId id="544"/>
            <p14:sldId id="545"/>
            <p14:sldId id="540"/>
            <p14:sldId id="539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2A"/>
    <a:srgbClr val="F4F5F7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9" autoAdjust="0"/>
    <p:restoredTop sz="93979" autoAdjust="0"/>
  </p:normalViewPr>
  <p:slideViewPr>
    <p:cSldViewPr>
      <p:cViewPr varScale="1">
        <p:scale>
          <a:sx n="69" d="100"/>
          <a:sy n="69" d="100"/>
        </p:scale>
        <p:origin x="10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7.gif"/><Relationship Id="rId5" Type="http://schemas.openxmlformats.org/officeDocument/2006/relationships/image" Target="../media/image5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696184"/>
            <a:ext cx="3413988" cy="38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/>
                </a:solidFill>
              </a:rPr>
              <a:t>Relying on browser validation could be </a:t>
            </a:r>
            <a:r>
              <a:rPr lang="en-US" b="1" dirty="0" smtClean="0">
                <a:solidFill>
                  <a:schemeClr val="bg1"/>
                </a:solidFill>
              </a:rPr>
              <a:t>tricky</a:t>
            </a:r>
          </a:p>
          <a:p>
            <a:pPr>
              <a:buClr>
                <a:schemeClr val="tx1"/>
              </a:buClr>
            </a:pP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b="1" dirty="0">
                <a:solidFill>
                  <a:schemeClr val="bg1"/>
                </a:solidFill>
              </a:rPr>
              <a:t>browsers</a:t>
            </a:r>
            <a:r>
              <a:rPr lang="en-US" dirty="0"/>
              <a:t> will handle things </a:t>
            </a:r>
            <a:r>
              <a:rPr lang="en-US" b="1" dirty="0" smtClean="0">
                <a:solidFill>
                  <a:schemeClr val="bg1"/>
                </a:solidFill>
              </a:rPr>
              <a:t>differently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You have better control over the feedback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You can match  any kind of case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Data can be easily validated to match business logic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5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 on Submit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@submit </a:t>
            </a:r>
            <a:r>
              <a:rPr lang="en-US" dirty="0" smtClean="0"/>
              <a:t>will invoke </a:t>
            </a:r>
            <a:r>
              <a:rPr lang="en-US" b="1" dirty="0" smtClean="0">
                <a:solidFill>
                  <a:schemeClr val="bg1"/>
                </a:solidFill>
              </a:rPr>
              <a:t>submitForm</a:t>
            </a:r>
            <a:r>
              <a:rPr lang="en-US" dirty="0" smtClean="0"/>
              <a:t>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So the validation is fired up on submit</a:t>
            </a:r>
            <a:endParaRPr lang="bg-BG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379412" y="2498721"/>
            <a:ext cx="982980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="submitForm" </a:t>
            </a:r>
            <a:r>
              <a:rPr lang="en-US" sz="2400" dirty="0"/>
              <a:t>autocomplete="off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&lt;div class="form-group"&gt;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label for="name"&gt;Name:&lt;/label&gt;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input </a:t>
            </a:r>
            <a:r>
              <a:rPr lang="en-US" sz="2400" dirty="0">
                <a:solidFill>
                  <a:schemeClr val="bg1"/>
                </a:solidFill>
              </a:rPr>
              <a:t>v-model="form.name" </a:t>
            </a:r>
            <a:r>
              <a:rPr lang="en-US" sz="2400" dirty="0"/>
              <a:t>id="name"&gt;</a:t>
            </a:r>
          </a:p>
          <a:p>
            <a:r>
              <a:rPr lang="en-US" sz="2400" dirty="0" smtClean="0"/>
              <a:t> &lt;/</a:t>
            </a:r>
            <a:r>
              <a:rPr lang="en-US" sz="2400" dirty="0"/>
              <a:t>div&gt;</a:t>
            </a:r>
            <a:endParaRPr lang="en-US" sz="2400" dirty="0" smtClean="0"/>
          </a:p>
          <a:p>
            <a:r>
              <a:rPr lang="en-US" sz="2400" dirty="0" smtClean="0"/>
              <a:t>&lt;/form&gt;</a:t>
            </a:r>
          </a:p>
        </p:txBody>
      </p:sp>
      <p:pic>
        <p:nvPicPr>
          <p:cNvPr id="24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823" y="25908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4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 on Submit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function will check if the </a:t>
            </a:r>
            <a:r>
              <a:rPr lang="en-US" dirty="0" smtClean="0"/>
              <a:t>input field is filled</a:t>
            </a:r>
            <a:endParaRPr lang="en-US" dirty="0" smtClean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98298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methods</a:t>
            </a:r>
            <a:r>
              <a:rPr lang="en-US" sz="2400" dirty="0" smtClean="0"/>
              <a:t>:{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submitForm</a:t>
            </a:r>
            <a:r>
              <a:rPr lang="en-US" sz="2400" dirty="0" smtClean="0"/>
              <a:t> 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(this.</a:t>
            </a:r>
            <a:r>
              <a:rPr lang="en-US" sz="2400" dirty="0" smtClean="0">
                <a:solidFill>
                  <a:schemeClr val="bg1"/>
                </a:solidFill>
              </a:rPr>
              <a:t>form.name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    return </a:t>
            </a:r>
            <a:r>
              <a:rPr lang="en-US" sz="2400" dirty="0">
                <a:solidFill>
                  <a:schemeClr val="bg1"/>
                </a:solidFill>
              </a:rPr>
              <a:t>true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i="1" dirty="0" smtClean="0">
                <a:solidFill>
                  <a:schemeClr val="accent2"/>
                </a:solidFill>
              </a:rPr>
              <a:t>// You can decide how to handle the error</a:t>
            </a:r>
          </a:p>
          <a:p>
            <a:r>
              <a:rPr lang="en-US" sz="2400" dirty="0" smtClean="0"/>
              <a:t>      }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  <p:pic>
        <p:nvPicPr>
          <p:cNvPr id="17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209800"/>
            <a:ext cx="918263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on selected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bg1"/>
                </a:solidFill>
              </a:rPr>
              <a:t>@blur </a:t>
            </a:r>
            <a:r>
              <a:rPr lang="en-US" sz="2800" dirty="0" smtClean="0"/>
              <a:t>on input tag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will invoke </a:t>
            </a:r>
            <a:r>
              <a:rPr lang="en-US" sz="2800" b="1" dirty="0" smtClean="0">
                <a:solidFill>
                  <a:schemeClr val="bg1"/>
                </a:solidFill>
              </a:rPr>
              <a:t>isNameValid</a:t>
            </a:r>
            <a:r>
              <a:rPr lang="en-US" sz="2800" dirty="0" smtClean="0"/>
              <a:t>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validation is fired up when the text box is selected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paragraph will be rendered when the input is empty</a:t>
            </a:r>
            <a:endParaRPr lang="bg-BG" sz="28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443913" y="2948328"/>
            <a:ext cx="10865927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</a:t>
            </a:r>
            <a:r>
              <a:rPr lang="en-US" sz="2400" dirty="0" smtClean="0">
                <a:solidFill>
                  <a:schemeClr val="bg1"/>
                </a:solidFill>
              </a:rPr>
              <a:t>="submitForm " </a:t>
            </a:r>
            <a:r>
              <a:rPr lang="en-US" sz="2400" dirty="0"/>
              <a:t>autocomplete="off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&lt;div class="form-group"&gt;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label for="name"&gt;Name:&lt;/label&gt;</a:t>
            </a:r>
          </a:p>
          <a:p>
            <a:r>
              <a:rPr lang="en-US" sz="2400" dirty="0"/>
              <a:t>    &lt;</a:t>
            </a:r>
            <a:r>
              <a:rPr lang="en-US" sz="2400" dirty="0" smtClean="0"/>
              <a:t>input </a:t>
            </a:r>
            <a:r>
              <a:rPr lang="en-US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>
                <a:solidFill>
                  <a:schemeClr val="bg1"/>
                </a:solidFill>
              </a:rPr>
              <a:t>blur</a:t>
            </a:r>
            <a:r>
              <a:rPr lang="en-US" sz="2400" dirty="0" smtClean="0">
                <a:solidFill>
                  <a:schemeClr val="bg1"/>
                </a:solidFill>
              </a:rPr>
              <a:t>="isNameValid" </a:t>
            </a:r>
            <a:r>
              <a:rPr lang="en-US" sz="2400" dirty="0">
                <a:solidFill>
                  <a:schemeClr val="tx1"/>
                </a:solidFill>
              </a:rPr>
              <a:t>v-model="form.name" </a:t>
            </a:r>
            <a:r>
              <a:rPr lang="en-US" sz="2400" dirty="0"/>
              <a:t>id="name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&lt;p </a:t>
            </a:r>
            <a:r>
              <a:rPr lang="en-US" sz="2400" dirty="0">
                <a:solidFill>
                  <a:schemeClr val="bg1"/>
                </a:solidFill>
              </a:rPr>
              <a:t>v-if="form.error</a:t>
            </a:r>
            <a:r>
              <a:rPr lang="en-US" sz="2400" dirty="0" smtClean="0">
                <a:solidFill>
                  <a:schemeClr val="bg1"/>
                </a:solidFill>
              </a:rPr>
              <a:t>"</a:t>
            </a:r>
            <a:r>
              <a:rPr lang="en-US" sz="2400" dirty="0" smtClean="0"/>
              <a:t>&gt;Name is required&lt;/</a:t>
            </a:r>
            <a:r>
              <a:rPr lang="en-US" sz="2400" dirty="0"/>
              <a:t>p&gt; 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/>
              <a:t>div&gt;</a:t>
            </a:r>
            <a:endParaRPr lang="en-US" sz="2400" dirty="0" smtClean="0"/>
          </a:p>
          <a:p>
            <a:r>
              <a:rPr lang="en-US" sz="2400" dirty="0" smtClean="0"/>
              <a:t>&lt;/form&gt;</a:t>
            </a:r>
          </a:p>
        </p:txBody>
      </p:sp>
      <p:pic>
        <p:nvPicPr>
          <p:cNvPr id="24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22" y="31242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9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on selected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2076259" cy="520107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method  will check if the input is filled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If it’s not, </a:t>
            </a:r>
            <a:r>
              <a:rPr lang="en-US" sz="2800" b="1" dirty="0" smtClean="0">
                <a:solidFill>
                  <a:schemeClr val="bg1"/>
                </a:solidFill>
              </a:rPr>
              <a:t>error</a:t>
            </a:r>
            <a:r>
              <a:rPr lang="en-US" sz="2800" dirty="0" smtClean="0"/>
              <a:t> property will be set to true and the paragraph will be displayed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455612" y="2483767"/>
            <a:ext cx="76200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isNameValid</a:t>
            </a:r>
            <a:r>
              <a:rPr lang="en-US" sz="2400" dirty="0" smtClean="0"/>
              <a:t> 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(this.</a:t>
            </a:r>
            <a:r>
              <a:rPr lang="en-US" sz="2400" dirty="0" smtClean="0">
                <a:solidFill>
                  <a:schemeClr val="bg1"/>
                </a:solidFill>
              </a:rPr>
              <a:t>form.name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this.form.error </a:t>
            </a:r>
            <a:r>
              <a:rPr lang="en-US" sz="2400" dirty="0" smtClean="0"/>
              <a:t>= true  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400" dirty="0" smtClean="0"/>
              <a:t> return</a:t>
            </a:r>
            <a:endParaRPr lang="en-US" sz="2400" dirty="0"/>
          </a:p>
          <a:p>
            <a:r>
              <a:rPr lang="en-US" sz="2400" dirty="0" smtClean="0"/>
              <a:t>		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this.form.error </a:t>
            </a:r>
            <a:r>
              <a:rPr lang="en-US" sz="2400" dirty="0"/>
              <a:t>= </a:t>
            </a:r>
            <a:r>
              <a:rPr lang="en-US" sz="2400" dirty="0" smtClean="0"/>
              <a:t>false</a:t>
            </a:r>
          </a:p>
          <a:p>
            <a:r>
              <a:rPr lang="en-US" sz="2400" dirty="0" smtClean="0"/>
              <a:t>	}</a:t>
            </a:r>
          </a:p>
          <a:p>
            <a:endParaRPr lang="en-US" sz="2400" dirty="0" smtClean="0"/>
          </a:p>
        </p:txBody>
      </p:sp>
      <p:pic>
        <p:nvPicPr>
          <p:cNvPr id="17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75696"/>
            <a:ext cx="918263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3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Email address input field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you use </a:t>
            </a:r>
            <a:r>
              <a:rPr lang="en-US" sz="3200" b="1" dirty="0" smtClean="0">
                <a:solidFill>
                  <a:schemeClr val="bg1"/>
                </a:solidFill>
              </a:rPr>
              <a:t>type="email" </a:t>
            </a:r>
            <a:r>
              <a:rPr lang="en-US" sz="3200" dirty="0" smtClean="0"/>
              <a:t>you must </a:t>
            </a:r>
            <a:r>
              <a:rPr lang="en-US" sz="3200" dirty="0"/>
              <a:t>include </a:t>
            </a:r>
            <a:r>
              <a:rPr lang="en-US" sz="3200" b="1" dirty="0">
                <a:solidFill>
                  <a:schemeClr val="bg1"/>
                </a:solidFill>
              </a:rPr>
              <a:t>novalidate="true"</a:t>
            </a:r>
            <a:r>
              <a:rPr lang="en-US" sz="3200" dirty="0" smtClean="0"/>
              <a:t>	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This will prevent browser to validate field of type email</a:t>
            </a:r>
            <a:endParaRPr lang="bg-BG" sz="3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email address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31812" y="1828800"/>
            <a:ext cx="108659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</a:t>
            </a:r>
            <a:r>
              <a:rPr lang="en-US" sz="2400" dirty="0" smtClean="0"/>
              <a:t>input id</a:t>
            </a:r>
            <a:r>
              <a:rPr lang="en-US" sz="2400" dirty="0"/>
              <a:t>="</a:t>
            </a:r>
            <a:r>
              <a:rPr lang="en-US" sz="2400" dirty="0" smtClean="0"/>
              <a:t>email" v-model</a:t>
            </a:r>
            <a:r>
              <a:rPr lang="en-US" sz="2400" dirty="0"/>
              <a:t>="</a:t>
            </a:r>
            <a:r>
              <a:rPr lang="en-US" sz="2400" dirty="0" smtClean="0"/>
              <a:t>email" type</a:t>
            </a:r>
            <a:r>
              <a:rPr lang="en-US" sz="2400" dirty="0"/>
              <a:t>="</a:t>
            </a:r>
            <a:r>
              <a:rPr lang="en-US" sz="2400" dirty="0" smtClean="0"/>
              <a:t>email" name</a:t>
            </a:r>
            <a:r>
              <a:rPr lang="en-US" sz="2400" dirty="0"/>
              <a:t>="email</a:t>
            </a:r>
            <a:r>
              <a:rPr lang="en-US" sz="2400" dirty="0" smtClean="0"/>
              <a:t>"&gt;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509313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</a:t>
            </a:r>
            <a:r>
              <a:rPr lang="en-US" sz="2400" dirty="0" smtClean="0">
                <a:solidFill>
                  <a:schemeClr val="bg1"/>
                </a:solidFill>
              </a:rPr>
              <a:t>="submitForm "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novalidate</a:t>
            </a:r>
            <a:r>
              <a:rPr lang="en-US" sz="2400" dirty="0">
                <a:solidFill>
                  <a:schemeClr val="tx2"/>
                </a:solidFill>
              </a:rPr>
              <a:t>="true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  <a:endParaRPr lang="en-US" sz="2400" dirty="0" smtClean="0"/>
          </a:p>
          <a:p>
            <a:r>
              <a:rPr lang="en-US" sz="2400" dirty="0" smtClean="0"/>
              <a:t>autocomplete</a:t>
            </a:r>
            <a:r>
              <a:rPr lang="en-US" sz="2400" dirty="0"/>
              <a:t>="off"&gt;</a:t>
            </a:r>
            <a:endParaRPr lang="en-US" sz="2400" dirty="0" smtClean="0"/>
          </a:p>
        </p:txBody>
      </p:sp>
      <p:pic>
        <p:nvPicPr>
          <p:cNvPr id="15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806" y="18939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090968"/>
            <a:ext cx="616056" cy="6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0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the function that our validation method will use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email address function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73362" y="1905000"/>
            <a:ext cx="11049000" cy="2895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validEmail</a:t>
            </a:r>
            <a:r>
              <a:rPr lang="en-US" sz="2400" dirty="0">
                <a:solidFill>
                  <a:schemeClr val="tx2"/>
                </a:solidFill>
              </a:rPr>
              <a:t>: function (email)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smtClean="0">
                <a:solidFill>
                  <a:schemeClr val="tx2"/>
                </a:solidFill>
              </a:rPr>
              <a:t>let </a:t>
            </a:r>
            <a:r>
              <a:rPr lang="en-US" sz="2400" dirty="0">
                <a:solidFill>
                  <a:schemeClr val="tx2"/>
                </a:solidFill>
              </a:rPr>
              <a:t>re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/^(([^&lt;&gt;()\[\]\\.,;:\s@"]+(\.[^&lt;&gt;()\[\]\\.,;:\s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@"]+)*)|(".+"))@((\[[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0-9]{1,3}\.[0-9]{1,3}\.[0-9]{1,3}\.[0-9]{1,3}\])|(([a-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zA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-Z\-0-9]+\.)+[a-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zA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-Z]{2,}))$/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return </a:t>
            </a:r>
            <a:r>
              <a:rPr lang="en-US" sz="2400" dirty="0" err="1">
                <a:solidFill>
                  <a:schemeClr val="tx2"/>
                </a:solidFill>
              </a:rPr>
              <a:t>re.test</a:t>
            </a:r>
            <a:r>
              <a:rPr lang="en-US" sz="2400" dirty="0">
                <a:solidFill>
                  <a:schemeClr val="tx2"/>
                </a:solidFill>
              </a:rPr>
              <a:t>(email);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}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11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91" y="3657600"/>
            <a:ext cx="846909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0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the actual method which will </a:t>
            </a:r>
            <a:r>
              <a:rPr lang="en-US" dirty="0" smtClean="0"/>
              <a:t>check: </a:t>
            </a:r>
            <a:endParaRPr lang="en-US" dirty="0" smtClean="0"/>
          </a:p>
          <a:p>
            <a:pPr lvl="1"/>
            <a:r>
              <a:rPr lang="en-US" dirty="0" smtClean="0"/>
              <a:t>That email is </a:t>
            </a:r>
            <a:r>
              <a:rPr lang="en-US" b="1" dirty="0" smtClean="0">
                <a:solidFill>
                  <a:schemeClr val="bg1"/>
                </a:solidFill>
              </a:rPr>
              <a:t>required</a:t>
            </a:r>
          </a:p>
          <a:p>
            <a:pPr lvl="1"/>
            <a:r>
              <a:rPr lang="en-US" dirty="0" smtClean="0"/>
              <a:t>The email is </a:t>
            </a:r>
            <a:r>
              <a:rPr lang="en-US" b="1" dirty="0" smtClean="0">
                <a:solidFill>
                  <a:schemeClr val="bg1"/>
                </a:solidFill>
              </a:rPr>
              <a:t>valid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email address function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28755" y="3122968"/>
            <a:ext cx="11049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if </a:t>
            </a:r>
            <a:r>
              <a:rPr lang="en-US" sz="2400" dirty="0" smtClean="0">
                <a:solidFill>
                  <a:schemeClr val="tx2"/>
                </a:solidFill>
              </a:rPr>
              <a:t>(!this.</a:t>
            </a:r>
            <a:r>
              <a:rPr lang="en-US" sz="2400" dirty="0" smtClean="0">
                <a:solidFill>
                  <a:schemeClr val="bg1"/>
                </a:solidFill>
              </a:rPr>
              <a:t>email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this.errors.push('Email required.');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} else if (!this.</a:t>
            </a:r>
            <a:r>
              <a:rPr lang="en-US" sz="2400" dirty="0">
                <a:solidFill>
                  <a:schemeClr val="bg1"/>
                </a:solidFill>
              </a:rPr>
              <a:t>validEmail</a:t>
            </a:r>
            <a:r>
              <a:rPr lang="en-US" sz="2400" dirty="0">
                <a:solidFill>
                  <a:schemeClr val="tx2"/>
                </a:solidFill>
              </a:rPr>
              <a:t>(this.email))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this.errors.push('Valid email required.');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f(!this.errors.length) return true;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return false;</a:t>
            </a:r>
          </a:p>
        </p:txBody>
      </p:sp>
      <p:pic>
        <p:nvPicPr>
          <p:cNvPr id="11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392" y="3336176"/>
            <a:ext cx="846909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Vuelidate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40" y="1752600"/>
            <a:ext cx="2206146" cy="22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040697" cy="3200397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Validation</a:t>
            </a:r>
          </a:p>
          <a:p>
            <a:r>
              <a:rPr lang="en-US" sz="3600" dirty="0" smtClean="0"/>
              <a:t>Client Side Validation</a:t>
            </a:r>
          </a:p>
          <a:p>
            <a:r>
              <a:rPr lang="en-US" sz="3600" dirty="0" smtClean="0"/>
              <a:t>Custom Validation</a:t>
            </a:r>
          </a:p>
          <a:p>
            <a:r>
              <a:rPr lang="en-US" sz="3600" dirty="0" smtClean="0"/>
              <a:t>Vuelidate</a:t>
            </a: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Simple, </a:t>
            </a:r>
            <a:r>
              <a:rPr lang="en-US" b="1" dirty="0">
                <a:solidFill>
                  <a:schemeClr val="bg1"/>
                </a:solidFill>
              </a:rPr>
              <a:t>lightweight model-based </a:t>
            </a:r>
            <a:r>
              <a:rPr lang="en-US" dirty="0" smtClean="0"/>
              <a:t>validation plugin</a:t>
            </a:r>
            <a:endParaRPr lang="en-US" dirty="0"/>
          </a:p>
          <a:p>
            <a:r>
              <a:rPr lang="en-US" dirty="0" smtClean="0"/>
              <a:t>Flexible,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ecoupled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free</a:t>
            </a:r>
            <a:r>
              <a:rPr lang="en-US" dirty="0"/>
              <a:t>, minimalistic </a:t>
            </a:r>
            <a:r>
              <a:rPr lang="en-US" dirty="0" smtClean="0"/>
              <a:t>library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Many built-in validators</a:t>
            </a:r>
          </a:p>
          <a:p>
            <a:r>
              <a:rPr lang="en-US" dirty="0"/>
              <a:t>Easy to use with custom validators </a:t>
            </a:r>
            <a:endParaRPr lang="en-US" dirty="0" smtClean="0"/>
          </a:p>
          <a:p>
            <a:r>
              <a:rPr lang="en-US" dirty="0"/>
              <a:t>High test coverage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54" y="1196121"/>
            <a:ext cx="2232879" cy="22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$invalid</a:t>
            </a:r>
            <a:r>
              <a:rPr lang="en-US" sz="2800" dirty="0"/>
              <a:t> - Indicates the state of validation for given </a:t>
            </a:r>
            <a:r>
              <a:rPr lang="en-US" sz="2800" dirty="0" smtClean="0"/>
              <a:t>model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$dirty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/>
              <a:t>– A flag representing if the field under validation was </a:t>
            </a:r>
            <a:r>
              <a:rPr lang="en-US" sz="2800" dirty="0" smtClean="0"/>
              <a:t>touched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$model </a:t>
            </a:r>
            <a:r>
              <a:rPr lang="en-US" sz="2800" dirty="0" smtClean="0"/>
              <a:t>- </a:t>
            </a:r>
            <a:r>
              <a:rPr lang="en-US" sz="2800" dirty="0"/>
              <a:t>A reference to the original validated </a:t>
            </a:r>
            <a:r>
              <a:rPr lang="en-US" sz="2800" dirty="0" smtClean="0"/>
              <a:t>model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$error </a:t>
            </a:r>
            <a:r>
              <a:rPr lang="en-US" sz="2800" dirty="0"/>
              <a:t>-  Convenience flag to easily decide if a message should be </a:t>
            </a:r>
            <a:r>
              <a:rPr lang="en-US" sz="2800" dirty="0" smtClean="0"/>
              <a:t>displayed</a:t>
            </a:r>
            <a:endParaRPr lang="en-US" sz="2800" dirty="0"/>
          </a:p>
          <a:p>
            <a:pPr marL="0" indent="0">
              <a:buNone/>
            </a:pPr>
            <a:r>
              <a:rPr lang="en-US" sz="3200" dirty="0" smtClean="0"/>
              <a:t>    </a:t>
            </a:r>
            <a:endParaRPr lang="en-US" sz="3200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$v values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20240" y="1676400"/>
            <a:ext cx="941277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if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!this.$</a:t>
            </a:r>
            <a:r>
              <a:rPr lang="en-US" sz="2400" dirty="0" smtClean="0">
                <a:solidFill>
                  <a:schemeClr val="bg1"/>
                </a:solidFill>
              </a:rPr>
              <a:t>v.$</a:t>
            </a:r>
            <a:r>
              <a:rPr lang="en-US" sz="2400" dirty="0">
                <a:solidFill>
                  <a:schemeClr val="bg1"/>
                </a:solidFill>
              </a:rPr>
              <a:t>invalid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 smtClean="0">
                <a:solidFill>
                  <a:schemeClr val="tx2"/>
                </a:solidFill>
              </a:rPr>
              <a:t>console.log('Form </a:t>
            </a:r>
            <a:r>
              <a:rPr lang="en-US" sz="2400" dirty="0">
                <a:solidFill>
                  <a:schemeClr val="tx2"/>
                </a:solidFill>
              </a:rPr>
              <a:t>Submitted</a:t>
            </a:r>
            <a:r>
              <a:rPr lang="en-US" sz="2400" dirty="0" smtClean="0">
                <a:solidFill>
                  <a:schemeClr val="tx2"/>
                </a:solidFill>
              </a:rPr>
              <a:t>')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20240" y="2971800"/>
            <a:ext cx="112718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if (</a:t>
            </a:r>
            <a:r>
              <a:rPr lang="en-US" sz="2400" dirty="0" smtClean="0">
                <a:solidFill>
                  <a:schemeClr val="bg1"/>
                </a:solidFill>
              </a:rPr>
              <a:t>!$v.$dirty &amp;&amp; $</a:t>
            </a:r>
            <a:r>
              <a:rPr lang="en-US" sz="2400" dirty="0" err="1" smtClean="0">
                <a:solidFill>
                  <a:schemeClr val="bg1"/>
                </a:solidFill>
              </a:rPr>
              <a:t>v.$invalid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</a:rPr>
              <a:t>console.log</a:t>
            </a:r>
            <a:r>
              <a:rPr lang="en-US" sz="2400" dirty="0" smtClean="0">
                <a:solidFill>
                  <a:schemeClr val="tx2"/>
                </a:solidFill>
              </a:rPr>
              <a:t>('The form is invalid')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20240" y="4117836"/>
            <a:ext cx="112718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if (</a:t>
            </a:r>
            <a:r>
              <a:rPr lang="en-US" sz="2400" dirty="0" smtClean="0">
                <a:solidFill>
                  <a:schemeClr val="bg1"/>
                </a:solidFill>
              </a:rPr>
              <a:t>!$v.$dirty &amp;&amp; $v.$model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</a:rPr>
              <a:t>console.log</a:t>
            </a:r>
            <a:r>
              <a:rPr lang="en-US" sz="2400" dirty="0" smtClean="0">
                <a:solidFill>
                  <a:schemeClr val="tx2"/>
                </a:solidFill>
              </a:rPr>
              <a:t>('The field is required')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20240" y="5495250"/>
            <a:ext cx="112718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&lt;p v-if="</a:t>
            </a:r>
            <a:r>
              <a:rPr lang="en-US" sz="2400" dirty="0" smtClean="0">
                <a:solidFill>
                  <a:schemeClr val="bg1"/>
                </a:solidFill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</a:rPr>
              <a:t>v.$error</a:t>
            </a:r>
            <a:r>
              <a:rPr lang="en-US" sz="2400" dirty="0" smtClean="0">
                <a:solidFill>
                  <a:schemeClr val="tx2"/>
                </a:solidFill>
              </a:rPr>
              <a:t>" class="error"</a:t>
            </a:r>
            <a:r>
              <a:rPr lang="en-US" sz="2400" dirty="0" smtClean="0">
                <a:solidFill>
                  <a:schemeClr val="tx2"/>
                </a:solidFill>
              </a:rPr>
              <a:t>&gt;The form is invalid&lt;/p&gt;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6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$</a:t>
            </a:r>
            <a:r>
              <a:rPr lang="en-US" sz="2800" b="1" dirty="0" smtClean="0">
                <a:solidFill>
                  <a:schemeClr val="bg1"/>
                </a:solidFill>
              </a:rPr>
              <a:t>touch </a:t>
            </a:r>
            <a:r>
              <a:rPr lang="en-US" sz="2800" dirty="0" smtClean="0"/>
              <a:t>- </a:t>
            </a:r>
            <a:r>
              <a:rPr lang="en-US" sz="2800" dirty="0"/>
              <a:t>Sets the $dirty flag of the </a:t>
            </a:r>
            <a:r>
              <a:rPr lang="en-US" sz="2800" dirty="0" smtClean="0"/>
              <a:t>model to true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5600" dirty="0" smtClean="0"/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$reset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Sets the $dirty flag of the model to false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    </a:t>
            </a:r>
            <a:endParaRPr lang="en-US" sz="3200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$v methods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96479" y="1827251"/>
            <a:ext cx="941277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setName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this.name = value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this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$v.name.$touch()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}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96479" y="4724400"/>
            <a:ext cx="9829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&lt;button class="button" @click="$</a:t>
            </a:r>
            <a:r>
              <a:rPr lang="en-US" sz="2400" dirty="0" err="1">
                <a:solidFill>
                  <a:schemeClr val="bg1"/>
                </a:solidFill>
              </a:rPr>
              <a:t>v.$reset</a:t>
            </a:r>
            <a:r>
              <a:rPr lang="en-US" sz="2400" dirty="0" smtClean="0">
                <a:solidFill>
                  <a:schemeClr val="tx2"/>
                </a:solidFill>
              </a:rPr>
              <a:t>"&gt;Reset</a:t>
            </a:r>
            <a:r>
              <a:rPr lang="en-US" sz="2400" dirty="0">
                <a:solidFill>
                  <a:schemeClr val="tx2"/>
                </a:solidFill>
              </a:rPr>
              <a:t>&lt;/button&gt;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56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numeric</a:t>
            </a:r>
            <a:r>
              <a:rPr lang="en-US" dirty="0" smtClean="0"/>
              <a:t> - </a:t>
            </a:r>
            <a:r>
              <a:rPr lang="en-US" dirty="0"/>
              <a:t>Accepts only </a:t>
            </a:r>
            <a:r>
              <a:rPr lang="en-US" dirty="0" smtClean="0"/>
              <a:t>numerics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aplhaNum</a:t>
            </a:r>
            <a:r>
              <a:rPr lang="en-US" dirty="0" smtClean="0"/>
              <a:t> - </a:t>
            </a:r>
            <a:r>
              <a:rPr lang="en-US" dirty="0"/>
              <a:t>Accepts only </a:t>
            </a:r>
            <a:r>
              <a:rPr lang="en-US" dirty="0" smtClean="0"/>
              <a:t>alphanumerics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nteger</a:t>
            </a:r>
            <a:r>
              <a:rPr lang="en-US" dirty="0" smtClean="0"/>
              <a:t> - </a:t>
            </a:r>
            <a:r>
              <a:rPr lang="en-US" dirty="0"/>
              <a:t>Accepts positive and negative </a:t>
            </a:r>
            <a:r>
              <a:rPr lang="en-US" dirty="0" smtClean="0"/>
              <a:t>integers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ecimal</a:t>
            </a:r>
            <a:r>
              <a:rPr lang="en-US" dirty="0" smtClean="0"/>
              <a:t> -  </a:t>
            </a:r>
            <a:r>
              <a:rPr lang="en-US" dirty="0"/>
              <a:t>Accepts positive and negative decimal numbers.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sameAs</a:t>
            </a:r>
            <a:r>
              <a:rPr lang="en-US" dirty="0" smtClean="0"/>
              <a:t> - </a:t>
            </a:r>
            <a:r>
              <a:rPr lang="en-US" dirty="0"/>
              <a:t>Checks for equality with a given </a:t>
            </a:r>
            <a:r>
              <a:rPr lang="en-US" dirty="0" smtClean="0"/>
              <a:t>property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maxLength</a:t>
            </a:r>
            <a:r>
              <a:rPr lang="en-US" dirty="0" smtClean="0"/>
              <a:t> - </a:t>
            </a:r>
            <a:r>
              <a:rPr lang="en-US" dirty="0"/>
              <a:t>Requires the input </a:t>
            </a:r>
            <a:r>
              <a:rPr lang="en-US" dirty="0" smtClean="0"/>
              <a:t>to </a:t>
            </a:r>
            <a:r>
              <a:rPr lang="en-US" dirty="0"/>
              <a:t>have a </a:t>
            </a:r>
            <a:r>
              <a:rPr lang="en-US" dirty="0" smtClean="0"/>
              <a:t>max </a:t>
            </a:r>
            <a:r>
              <a:rPr lang="en-US" dirty="0"/>
              <a:t>specified </a:t>
            </a:r>
            <a:r>
              <a:rPr lang="en-US" dirty="0" smtClean="0"/>
              <a:t>length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minLength</a:t>
            </a:r>
            <a:r>
              <a:rPr lang="en-US" dirty="0" smtClean="0"/>
              <a:t> - </a:t>
            </a:r>
            <a:r>
              <a:rPr lang="en-US" dirty="0"/>
              <a:t>Requires the input to have a </a:t>
            </a:r>
            <a:r>
              <a:rPr lang="en-US" dirty="0" smtClean="0"/>
              <a:t>min </a:t>
            </a:r>
            <a:r>
              <a:rPr lang="en-US" dirty="0"/>
              <a:t>specified length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validators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6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b="1" dirty="0" smtClean="0">
                <a:solidFill>
                  <a:schemeClr val="bg1"/>
                </a:solidFill>
              </a:rPr>
              <a:t>npm</a:t>
            </a:r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the library and use as a </a:t>
            </a:r>
            <a:r>
              <a:rPr lang="en-US" b="1" dirty="0">
                <a:solidFill>
                  <a:schemeClr val="bg1"/>
                </a:solidFill>
              </a:rPr>
              <a:t>Vue plugin</a:t>
            </a:r>
            <a:r>
              <a:rPr lang="en-US" b="1" dirty="0"/>
              <a:t> </a:t>
            </a:r>
            <a:r>
              <a:rPr lang="en-US" dirty="0"/>
              <a:t>to enable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functionality globally 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 Installation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9753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npm install 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 --save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09874" y="3762022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Vue from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</a:p>
          <a:p>
            <a:r>
              <a:rPr lang="en-US" sz="2400" dirty="0">
                <a:solidFill>
                  <a:schemeClr val="tx2"/>
                </a:solidFill>
              </a:rPr>
              <a:t>import Vuelidate from </a:t>
            </a:r>
            <a:r>
              <a:rPr lang="en-US" sz="2400" dirty="0">
                <a:solidFill>
                  <a:schemeClr val="bg1"/>
                </a:solidFill>
              </a:rPr>
              <a:t>'vuelidate'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Vue.use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89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971662" y="1989306"/>
            <a:ext cx="6858000" cy="3025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</a:rPr>
              <a:t>Data validation is a must client and server side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</a:rPr>
              <a:t>Client side validation gives better user experience and better feedback, but lack of security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</a:rPr>
              <a:t>Creating own validation with own rules using Vue methods and directives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</a:rPr>
              <a:t>Creating validation using Vulidate Api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#Vue.js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bg-BG" dirty="0"/>
          </a:p>
        </p:txBody>
      </p:sp>
      <p:pic>
        <p:nvPicPr>
          <p:cNvPr id="3078" name="Picture 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524000"/>
            <a:ext cx="253147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common web application </a:t>
            </a:r>
            <a:r>
              <a:rPr lang="en-US" b="1" dirty="0">
                <a:solidFill>
                  <a:schemeClr val="bg1"/>
                </a:solidFill>
              </a:rPr>
              <a:t>security </a:t>
            </a:r>
            <a:r>
              <a:rPr lang="en-US" b="1" dirty="0" smtClean="0">
                <a:solidFill>
                  <a:schemeClr val="bg1"/>
                </a:solidFill>
              </a:rPr>
              <a:t>weakness</a:t>
            </a:r>
          </a:p>
          <a:p>
            <a:r>
              <a:rPr lang="en-US" dirty="0" smtClean="0"/>
              <a:t>Ensure that the application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robust</a:t>
            </a:r>
            <a:r>
              <a:rPr lang="en-US" dirty="0"/>
              <a:t> against all forms of input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that the data is </a:t>
            </a:r>
            <a:r>
              <a:rPr lang="en-US" b="1" dirty="0">
                <a:solidFill>
                  <a:schemeClr val="bg1"/>
                </a:solidFill>
              </a:rPr>
              <a:t>strongly </a:t>
            </a:r>
            <a:r>
              <a:rPr lang="en-US" b="1" dirty="0" smtClean="0">
                <a:solidFill>
                  <a:schemeClr val="bg1"/>
                </a:solidFill>
              </a:rPr>
              <a:t>typed</a:t>
            </a:r>
          </a:p>
          <a:p>
            <a:r>
              <a:rPr lang="en-US" dirty="0"/>
              <a:t>Ensure that data is not only validated,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chemeClr val="bg1"/>
                </a:solidFill>
              </a:rPr>
              <a:t>business rule correct</a:t>
            </a:r>
          </a:p>
          <a:p>
            <a:r>
              <a:rPr lang="en-US" dirty="0"/>
              <a:t>Data from the client should </a:t>
            </a: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 trusted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do Data Validation?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1080" y="1143000"/>
            <a:ext cx="11552132" cy="31051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Using validation we can: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b="1" dirty="0">
                <a:solidFill>
                  <a:schemeClr val="bg1"/>
                </a:solidFill>
              </a:rPr>
              <a:t>length </a:t>
            </a:r>
            <a:r>
              <a:rPr lang="en-US" sz="2800" b="1" dirty="0" smtClean="0">
                <a:solidFill>
                  <a:schemeClr val="bg1"/>
                </a:solidFill>
              </a:rPr>
              <a:t>boundaries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dirty="0"/>
              <a:t>if input contains only </a:t>
            </a:r>
            <a:r>
              <a:rPr lang="en-US" sz="2800" b="1" dirty="0">
                <a:solidFill>
                  <a:schemeClr val="bg1"/>
                </a:solidFill>
              </a:rPr>
              <a:t>permitted characters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39" y="3581401"/>
            <a:ext cx="3135023" cy="30035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581401"/>
            <a:ext cx="3168066" cy="300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056187" y="471307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62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Client Side Validation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data validat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1676400"/>
            <a:ext cx="22288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Fast</a:t>
            </a:r>
            <a:r>
              <a:rPr lang="en-US" dirty="0" smtClean="0"/>
              <a:t> form of validation</a:t>
            </a:r>
          </a:p>
          <a:p>
            <a:pPr>
              <a:buClr>
                <a:schemeClr val="tx1"/>
              </a:buClr>
            </a:pPr>
            <a:r>
              <a:rPr lang="en-US" dirty="0"/>
              <a:t>Form validation is </a:t>
            </a:r>
            <a:r>
              <a:rPr lang="en-US" b="1" dirty="0">
                <a:solidFill>
                  <a:schemeClr val="bg1"/>
                </a:solidFill>
              </a:rPr>
              <a:t>natively</a:t>
            </a:r>
            <a:r>
              <a:rPr lang="en-US" dirty="0"/>
              <a:t> supported by the browser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Error </a:t>
            </a:r>
            <a:r>
              <a:rPr lang="en-US" dirty="0"/>
              <a:t>messages are shown </a:t>
            </a:r>
            <a:r>
              <a:rPr lang="en-US" dirty="0" smtClean="0"/>
              <a:t>upon </a:t>
            </a:r>
            <a:r>
              <a:rPr lang="en-US" b="1" dirty="0" smtClean="0">
                <a:solidFill>
                  <a:schemeClr val="bg1"/>
                </a:solidFill>
              </a:rPr>
              <a:t>filling</a:t>
            </a:r>
            <a:r>
              <a:rPr lang="en-US" dirty="0" smtClean="0"/>
              <a:t> the form</a:t>
            </a:r>
          </a:p>
          <a:p>
            <a:r>
              <a:rPr lang="en-US" dirty="0" smtClean="0"/>
              <a:t>Gives </a:t>
            </a:r>
            <a:r>
              <a:rPr lang="en-US" b="1" dirty="0">
                <a:solidFill>
                  <a:schemeClr val="bg1"/>
                </a:solidFill>
              </a:rPr>
              <a:t>better feedback </a:t>
            </a:r>
            <a:r>
              <a:rPr lang="en-US" dirty="0"/>
              <a:t>to the average </a:t>
            </a:r>
            <a:r>
              <a:rPr lang="en-US" dirty="0" smtClean="0"/>
              <a:t>user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Saves </a:t>
            </a:r>
            <a:r>
              <a:rPr lang="en-US" b="1" dirty="0">
                <a:solidFill>
                  <a:schemeClr val="bg1"/>
                </a:solidFill>
              </a:rPr>
              <a:t>time </a:t>
            </a:r>
            <a:r>
              <a:rPr lang="en-US" dirty="0"/>
              <a:t>and </a:t>
            </a:r>
            <a:r>
              <a:rPr lang="en-US" dirty="0" smtClean="0"/>
              <a:t>bandwidth </a:t>
            </a:r>
          </a:p>
          <a:p>
            <a:r>
              <a:rPr lang="en-US" dirty="0" smtClean="0"/>
              <a:t>Not secure, can be </a:t>
            </a:r>
            <a:r>
              <a:rPr lang="en-US" b="1" dirty="0" smtClean="0">
                <a:solidFill>
                  <a:schemeClr val="bg1"/>
                </a:solidFill>
              </a:rPr>
              <a:t>easily disabled </a:t>
            </a:r>
            <a:r>
              <a:rPr lang="en-US" dirty="0" smtClean="0"/>
              <a:t>by the user</a:t>
            </a:r>
          </a:p>
          <a:p>
            <a:r>
              <a:rPr lang="en-US" dirty="0" smtClean="0"/>
              <a:t>Shouldn’t  be used </a:t>
            </a:r>
            <a:r>
              <a:rPr lang="en-US" b="1" dirty="0" smtClean="0">
                <a:solidFill>
                  <a:schemeClr val="bg1"/>
                </a:solidFill>
              </a:rPr>
              <a:t>independently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Validation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20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24000"/>
            <a:ext cx="3868225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60" y="1524000"/>
            <a:ext cx="3550027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105748" y="301704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003654" y="2560634"/>
            <a:ext cx="2696865" cy="1375196"/>
          </a:xfrm>
          <a:prstGeom prst="wedgeRoundRectCallout">
            <a:avLst>
              <a:gd name="adj1" fmla="val -44903"/>
              <a:gd name="adj2" fmla="val 5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displayed immediately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5105748" y="5251046"/>
            <a:ext cx="2912012" cy="1454994"/>
          </a:xfrm>
          <a:prstGeom prst="wedgeRoundRectCallout">
            <a:avLst>
              <a:gd name="adj1" fmla="val 31511"/>
              <a:gd name="adj2" fmla="val -6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submit button as well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6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1086</Words>
  <Application>Microsoft Office PowerPoint</Application>
  <PresentationFormat>Custom</PresentationFormat>
  <Paragraphs>222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Validators</vt:lpstr>
      <vt:lpstr>Table of Content</vt:lpstr>
      <vt:lpstr>Have a Question?</vt:lpstr>
      <vt:lpstr>PowerPoint Presentation</vt:lpstr>
      <vt:lpstr>Why we do Data Validation?</vt:lpstr>
      <vt:lpstr>Base Example</vt:lpstr>
      <vt:lpstr>PowerPoint Presentation</vt:lpstr>
      <vt:lpstr>Client Side Validation</vt:lpstr>
      <vt:lpstr>Base Example</vt:lpstr>
      <vt:lpstr>PowerPoint Presentation</vt:lpstr>
      <vt:lpstr>Custom Validation</vt:lpstr>
      <vt:lpstr>Form Validation on Submit</vt:lpstr>
      <vt:lpstr>Form Validation on Submit</vt:lpstr>
      <vt:lpstr>Form Validation on selected</vt:lpstr>
      <vt:lpstr>Form Validation on selected</vt:lpstr>
      <vt:lpstr>Validating email address</vt:lpstr>
      <vt:lpstr>Validating email address function</vt:lpstr>
      <vt:lpstr>Validating email address function</vt:lpstr>
      <vt:lpstr>PowerPoint Presentation</vt:lpstr>
      <vt:lpstr>Vuelidate</vt:lpstr>
      <vt:lpstr>Api $v values</vt:lpstr>
      <vt:lpstr>Api $v methods</vt:lpstr>
      <vt:lpstr>Builtin validators</vt:lpstr>
      <vt:lpstr>Vuelidate Installation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Validators</dc:title>
  <dc:subject/>
  <dc:creator>StoyanSl</dc:creator>
  <cp:keywords/>
  <dc:description/>
  <cp:lastModifiedBy>StoyanSl</cp:lastModifiedBy>
  <cp:revision>446</cp:revision>
  <dcterms:created xsi:type="dcterms:W3CDTF">2014-01-02T17:00:34Z</dcterms:created>
  <dcterms:modified xsi:type="dcterms:W3CDTF">2019-01-02T00:14:37Z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