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2"/>
  </p:notesMasterIdLst>
  <p:handoutMasterIdLst>
    <p:handoutMasterId r:id="rId43"/>
  </p:handoutMasterIdLst>
  <p:sldIdLst>
    <p:sldId id="476" r:id="rId3"/>
    <p:sldId id="477" r:id="rId4"/>
    <p:sldId id="404" r:id="rId5"/>
    <p:sldId id="478" r:id="rId6"/>
    <p:sldId id="496" r:id="rId7"/>
    <p:sldId id="517" r:id="rId8"/>
    <p:sldId id="531" r:id="rId9"/>
    <p:sldId id="533" r:id="rId10"/>
    <p:sldId id="518" r:id="rId11"/>
    <p:sldId id="534" r:id="rId12"/>
    <p:sldId id="535" r:id="rId13"/>
    <p:sldId id="536" r:id="rId14"/>
    <p:sldId id="538" r:id="rId15"/>
    <p:sldId id="539" r:id="rId16"/>
    <p:sldId id="540" r:id="rId17"/>
    <p:sldId id="498" r:id="rId18"/>
    <p:sldId id="542" r:id="rId19"/>
    <p:sldId id="543" r:id="rId20"/>
    <p:sldId id="545" r:id="rId21"/>
    <p:sldId id="546" r:id="rId22"/>
    <p:sldId id="547" r:id="rId23"/>
    <p:sldId id="548" r:id="rId24"/>
    <p:sldId id="549" r:id="rId25"/>
    <p:sldId id="550" r:id="rId26"/>
    <p:sldId id="479" r:id="rId27"/>
    <p:sldId id="551" r:id="rId28"/>
    <p:sldId id="552" r:id="rId29"/>
    <p:sldId id="553" r:id="rId30"/>
    <p:sldId id="554" r:id="rId31"/>
    <p:sldId id="611" r:id="rId32"/>
    <p:sldId id="555" r:id="rId33"/>
    <p:sldId id="556" r:id="rId34"/>
    <p:sldId id="557" r:id="rId35"/>
    <p:sldId id="610" r:id="rId36"/>
    <p:sldId id="482" r:id="rId37"/>
    <p:sldId id="492" r:id="rId38"/>
    <p:sldId id="607" r:id="rId39"/>
    <p:sldId id="608" r:id="rId40"/>
    <p:sldId id="609" r:id="rId4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6"/>
            <p14:sldId id="477"/>
            <p14:sldId id="404"/>
            <p14:sldId id="478"/>
            <p14:sldId id="496"/>
            <p14:sldId id="517"/>
            <p14:sldId id="531"/>
            <p14:sldId id="533"/>
            <p14:sldId id="518"/>
            <p14:sldId id="534"/>
            <p14:sldId id="535"/>
            <p14:sldId id="536"/>
            <p14:sldId id="538"/>
            <p14:sldId id="539"/>
            <p14:sldId id="540"/>
            <p14:sldId id="498"/>
            <p14:sldId id="542"/>
            <p14:sldId id="543"/>
            <p14:sldId id="545"/>
            <p14:sldId id="546"/>
            <p14:sldId id="547"/>
            <p14:sldId id="548"/>
            <p14:sldId id="549"/>
            <p14:sldId id="550"/>
            <p14:sldId id="479"/>
            <p14:sldId id="551"/>
            <p14:sldId id="552"/>
            <p14:sldId id="553"/>
            <p14:sldId id="554"/>
            <p14:sldId id="611"/>
            <p14:sldId id="555"/>
            <p14:sldId id="556"/>
            <p14:sldId id="557"/>
          </p14:sldIdLst>
        </p14:section>
        <p14:section name="Conclusion" id="{10E03AB1-9AA8-4E86-9A64-D741901E50A2}">
          <p14:sldIdLst>
            <p14:sldId id="610"/>
            <p14:sldId id="482"/>
            <p14:sldId id="492"/>
            <p14:sldId id="607"/>
            <p14:sldId id="608"/>
            <p14:sldId id="6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4F5F7"/>
    <a:srgbClr val="000000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7" autoAdjust="0"/>
    <p:restoredTop sz="94503" autoAdjust="0"/>
  </p:normalViewPr>
  <p:slideViewPr>
    <p:cSldViewPr>
      <p:cViewPr varScale="1">
        <p:scale>
          <a:sx n="99" d="100"/>
          <a:sy n="99" d="100"/>
        </p:scale>
        <p:origin x="102" y="28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19-Dec-18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19-Dec-18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00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98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1676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5438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985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9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531368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19-Dec-18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84194"/>
      </p:ext>
    </p:extLst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19-Dec-18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106948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45908506"/>
      </p:ext>
    </p:extLst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19-Dec-18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0287"/>
      </p:ext>
    </p:extLst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678587"/>
      </p:ext>
    </p:extLst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19-Dec-18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02417"/>
      </p:ext>
    </p:extLst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19-Dec-18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12078"/>
      </p:ext>
    </p:extLst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19-Dec-18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61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6993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19-Dec-18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70378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19-Dec-18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57385"/>
      </p:ext>
    </p:extLst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19-Dec-18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89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/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4.png"/><Relationship Id="rId10" Type="http://schemas.openxmlformats.org/officeDocument/2006/relationships/image" Target="../media/image3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5.jpe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49.gif"/><Relationship Id="rId5" Type="http://schemas.openxmlformats.org/officeDocument/2006/relationships/image" Target="../media/image46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48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 Animations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67791"/>
            <a:ext cx="2950749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E3C802-365C-476F-B09E-0B42FC56F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3" y="1389391"/>
            <a:ext cx="4267198" cy="407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275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90355" y="1258400"/>
            <a:ext cx="11373045" cy="4988646"/>
          </a:xfrm>
        </p:spPr>
        <p:txBody>
          <a:bodyPr/>
          <a:lstStyle/>
          <a:p>
            <a:r>
              <a:rPr lang="en-US" sz="2200" dirty="0">
                <a:solidFill>
                  <a:schemeClr val="bg1"/>
                </a:solidFill>
              </a:rPr>
              <a:t>.slide-fade-enter-active </a:t>
            </a:r>
            <a:r>
              <a:rPr lang="en-US" sz="2200" dirty="0"/>
              <a:t>{</a:t>
            </a:r>
          </a:p>
          <a:p>
            <a:r>
              <a:rPr lang="en-US" sz="2200" dirty="0"/>
              <a:t>  transition: all .3s ease;</a:t>
            </a:r>
          </a:p>
          <a:p>
            <a:r>
              <a:rPr lang="en-US" sz="2200" dirty="0"/>
              <a:t>}</a:t>
            </a:r>
          </a:p>
          <a:p>
            <a:r>
              <a:rPr lang="en-US" sz="2200" dirty="0">
                <a:solidFill>
                  <a:schemeClr val="bg1"/>
                </a:solidFill>
              </a:rPr>
              <a:t>.slide-fade-leave-active </a:t>
            </a:r>
            <a:r>
              <a:rPr lang="en-US" sz="2200" dirty="0"/>
              <a:t>{</a:t>
            </a:r>
          </a:p>
          <a:p>
            <a:r>
              <a:rPr lang="en-US" sz="2200" dirty="0"/>
              <a:t>  transition: all .8s cubic-</a:t>
            </a:r>
            <a:r>
              <a:rPr lang="en-US" sz="2200" dirty="0" err="1"/>
              <a:t>bezier</a:t>
            </a:r>
            <a:r>
              <a:rPr lang="en-US" sz="2200" dirty="0"/>
              <a:t>(1.0, 0.5, 0.8, 1.0);</a:t>
            </a:r>
          </a:p>
          <a:p>
            <a:r>
              <a:rPr lang="en-US" sz="2200" dirty="0"/>
              <a:t>}</a:t>
            </a:r>
          </a:p>
          <a:p>
            <a:r>
              <a:rPr lang="en-US" sz="2200" dirty="0">
                <a:solidFill>
                  <a:schemeClr val="bg1"/>
                </a:solidFill>
              </a:rPr>
              <a:t>.slide-fade-enter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.slide-fade-leave-to </a:t>
            </a:r>
            <a:r>
              <a:rPr lang="en-US" sz="2200" dirty="0"/>
              <a:t>{</a:t>
            </a:r>
          </a:p>
          <a:p>
            <a:r>
              <a:rPr lang="en-US" sz="2200" dirty="0"/>
              <a:t>  transform: </a:t>
            </a:r>
            <a:r>
              <a:rPr lang="en-US" sz="2200" dirty="0" err="1"/>
              <a:t>translateX</a:t>
            </a:r>
            <a:r>
              <a:rPr lang="en-US" sz="2200" dirty="0"/>
              <a:t>(10px);</a:t>
            </a:r>
          </a:p>
          <a:p>
            <a:r>
              <a:rPr lang="en-US" sz="2200" dirty="0"/>
              <a:t>  opacity: 0;</a:t>
            </a:r>
          </a:p>
          <a:p>
            <a:r>
              <a:rPr lang="en-US" sz="2200" dirty="0"/>
              <a:t>}</a:t>
            </a:r>
            <a:endParaRPr lang="bg-BG" sz="22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Transitions - Example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2" descr="https://opencode.us/wp-content/uploads/2013/10/css3_logo.png">
            <a:extLst>
              <a:ext uri="{FF2B5EF4-FFF2-40B4-BE49-F238E27FC236}">
                <a16:creationId xmlns:a16="http://schemas.microsoft.com/office/drawing/2014/main" id="{71BDD8E9-44C4-45CD-9D48-90D1E22AA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053" y="1414280"/>
            <a:ext cx="589802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5960FCF-0289-4CE8-9DB2-40A41C172270}"/>
              </a:ext>
            </a:extLst>
          </p:cNvPr>
          <p:cNvSpPr/>
          <p:nvPr/>
        </p:nvSpPr>
        <p:spPr bwMode="auto">
          <a:xfrm>
            <a:off x="6018212" y="1600200"/>
            <a:ext cx="4392501" cy="1292380"/>
          </a:xfrm>
          <a:prstGeom prst="wedgeRoundRectCallout">
            <a:avLst>
              <a:gd name="adj1" fmla="val -76100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Assigning how the transition will work</a:t>
            </a:r>
          </a:p>
        </p:txBody>
      </p:sp>
    </p:spTree>
    <p:extLst>
      <p:ext uri="{BB962C8B-B14F-4D97-AF65-F5344CB8AC3E}">
        <p14:creationId xmlns:p14="http://schemas.microsoft.com/office/powerpoint/2010/main" val="1275608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606C85-E093-48BD-9897-ADF69EE97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506577"/>
            <a:ext cx="9927138" cy="48906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CSS animations are applied in the same way as CSS </a:t>
            </a:r>
            <a:br>
              <a:rPr lang="en-US" dirty="0"/>
            </a:br>
            <a:r>
              <a:rPr lang="en-US" dirty="0"/>
              <a:t>transitions, the difference being that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v-enter</a:t>
            </a:r>
            <a:r>
              <a:rPr lang="en-US" dirty="0"/>
              <a:t> is not </a:t>
            </a:r>
            <a:br>
              <a:rPr lang="en-US" dirty="0"/>
            </a:br>
            <a:r>
              <a:rPr lang="en-US" dirty="0"/>
              <a:t>removed immediately after the element is inserted, </a:t>
            </a:r>
            <a:br>
              <a:rPr lang="en-US" dirty="0"/>
            </a:br>
            <a:r>
              <a:rPr lang="en-US" dirty="0"/>
              <a:t>but on an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animationend</a:t>
            </a:r>
            <a:r>
              <a:rPr lang="en-US" dirty="0"/>
              <a:t> event.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BABCF3-28AC-459B-B6DA-303B17A3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5E75C-898C-4C87-8CCA-B779CFDFE9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05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E13855-1BAB-44E5-AD43-FE297ADAAA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10958580" cy="3201618"/>
          </a:xfrm>
        </p:spPr>
        <p:txBody>
          <a:bodyPr/>
          <a:lstStyle/>
          <a:p>
            <a:r>
              <a:rPr lang="en-US" dirty="0"/>
              <a:t>&lt;div id="example-2"&gt;</a:t>
            </a:r>
          </a:p>
          <a:p>
            <a:r>
              <a:rPr lang="en-US" dirty="0"/>
              <a:t>  &lt;button @click="show = !show"&gt;Toggle show&lt;/button&gt;</a:t>
            </a:r>
          </a:p>
          <a:p>
            <a:r>
              <a:rPr lang="en-US" dirty="0"/>
              <a:t>  &lt;</a:t>
            </a:r>
            <a:r>
              <a:rPr lang="en-US" dirty="0">
                <a:solidFill>
                  <a:schemeClr val="bg1"/>
                </a:solidFill>
              </a:rPr>
              <a:t>transition</a:t>
            </a:r>
            <a:r>
              <a:rPr lang="en-US" dirty="0"/>
              <a:t> name="bounce"&gt;</a:t>
            </a:r>
          </a:p>
          <a:p>
            <a:r>
              <a:rPr lang="en-US" dirty="0"/>
              <a:t>    &lt;p </a:t>
            </a:r>
            <a:r>
              <a:rPr lang="en-US" dirty="0">
                <a:solidFill>
                  <a:schemeClr val="bg1"/>
                </a:solidFill>
              </a:rPr>
              <a:t>v-if</a:t>
            </a:r>
            <a:r>
              <a:rPr lang="en-US" dirty="0"/>
              <a:t>="show"&gt;hello&lt;/p&gt;</a:t>
            </a:r>
          </a:p>
          <a:p>
            <a:r>
              <a:rPr lang="en-US" dirty="0"/>
              <a:t>  &lt;/</a:t>
            </a:r>
            <a:r>
              <a:rPr lang="en-US" dirty="0">
                <a:solidFill>
                  <a:schemeClr val="bg1"/>
                </a:solidFill>
              </a:rPr>
              <a:t>transition</a:t>
            </a:r>
            <a:r>
              <a:rPr lang="en-US" dirty="0"/>
              <a:t>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B306EA-3B4A-41CC-BFBD-7FDADA15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95DFB-63F2-460A-BB73-B1C4B11C67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2" descr="https://www.w3.org/html/logo/downloads/HTML5_Logo_512.png">
            <a:extLst>
              <a:ext uri="{FF2B5EF4-FFF2-40B4-BE49-F238E27FC236}">
                <a16:creationId xmlns:a16="http://schemas.microsoft.com/office/drawing/2014/main" id="{580150BF-1DAB-4A83-8BC3-1788CBC29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313" y="1905000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39729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E13855-1BAB-44E5-AD43-FE297ADAAA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355" y="1208158"/>
            <a:ext cx="11373045" cy="4927091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.bounce-enter-active </a:t>
            </a: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animation: bounce-in .5s;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>
                <a:solidFill>
                  <a:schemeClr val="bg1"/>
                </a:solidFill>
              </a:rPr>
              <a:t>.bounce-leave-active </a:t>
            </a: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animation: bounce-in .5s reverse;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>
                <a:solidFill>
                  <a:schemeClr val="bg1"/>
                </a:solidFill>
              </a:rPr>
              <a:t>@keyframes bounce-in</a:t>
            </a:r>
            <a:r>
              <a:rPr lang="en-US" sz="1800" dirty="0"/>
              <a:t> {</a:t>
            </a:r>
            <a:br>
              <a:rPr lang="en-US" sz="1800" dirty="0"/>
            </a:br>
            <a:r>
              <a:rPr lang="en-US" sz="1800" dirty="0"/>
              <a:t>  0% {</a:t>
            </a:r>
            <a:br>
              <a:rPr lang="en-US" sz="1800" dirty="0"/>
            </a:br>
            <a:r>
              <a:rPr lang="en-US" sz="1800" dirty="0"/>
              <a:t>    transform: scale(0);</a:t>
            </a:r>
            <a:br>
              <a:rPr lang="en-US" sz="1800" dirty="0"/>
            </a:br>
            <a:r>
              <a:rPr lang="en-US" sz="1800" dirty="0"/>
              <a:t>  }</a:t>
            </a:r>
            <a:br>
              <a:rPr lang="en-US" sz="1800" dirty="0"/>
            </a:br>
            <a:r>
              <a:rPr lang="en-US" sz="1800" dirty="0"/>
              <a:t>  50% {</a:t>
            </a:r>
            <a:br>
              <a:rPr lang="en-US" sz="1800" dirty="0"/>
            </a:br>
            <a:r>
              <a:rPr lang="en-US" sz="1800" dirty="0"/>
              <a:t>    transform: scale(1.5);</a:t>
            </a:r>
            <a:br>
              <a:rPr lang="en-US" sz="1800" dirty="0"/>
            </a:br>
            <a:r>
              <a:rPr lang="en-US" sz="1800" dirty="0"/>
              <a:t>  }</a:t>
            </a:r>
            <a:br>
              <a:rPr lang="en-US" sz="1800" dirty="0"/>
            </a:br>
            <a:r>
              <a:rPr lang="en-US" sz="1800" dirty="0"/>
              <a:t>  100% {</a:t>
            </a:r>
            <a:br>
              <a:rPr lang="en-US" sz="1800" dirty="0"/>
            </a:br>
            <a:r>
              <a:rPr lang="en-US" sz="1800" dirty="0"/>
              <a:t>    transform: scale(1);</a:t>
            </a:r>
            <a:br>
              <a:rPr lang="en-US" sz="1800" dirty="0"/>
            </a:br>
            <a:r>
              <a:rPr lang="en-US" sz="1800" dirty="0"/>
              <a:t>  }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B306EA-3B4A-41CC-BFBD-7FDADA15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95DFB-63F2-460A-BB73-B1C4B11C67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2" descr="https://opencode.us/wp-content/uploads/2013/10/css3_logo.png">
            <a:extLst>
              <a:ext uri="{FF2B5EF4-FFF2-40B4-BE49-F238E27FC236}">
                <a16:creationId xmlns:a16="http://schemas.microsoft.com/office/drawing/2014/main" id="{96A039BF-68D7-4435-9166-1C6B1BE6E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489" y="1295400"/>
            <a:ext cx="589802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4942140" y="3664305"/>
            <a:ext cx="4392501" cy="1591112"/>
          </a:xfrm>
          <a:prstGeom prst="wedgeRoundRectCallout">
            <a:avLst>
              <a:gd name="adj1" fmla="val -68622"/>
              <a:gd name="adj2" fmla="val -188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Choose the scale of the element at key parts of the animation</a:t>
            </a:r>
          </a:p>
        </p:txBody>
      </p:sp>
    </p:spTree>
    <p:extLst>
      <p:ext uri="{BB962C8B-B14F-4D97-AF65-F5344CB8AC3E}">
        <p14:creationId xmlns:p14="http://schemas.microsoft.com/office/powerpoint/2010/main" val="127296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D3C435-D1ED-4296-A2C2-BF141304BD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also specify custom transition classes by </a:t>
            </a:r>
            <a:br>
              <a:rPr lang="en-US" dirty="0"/>
            </a:br>
            <a:r>
              <a:rPr lang="en-US" dirty="0"/>
              <a:t>providing the following 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enter-class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enter-active-class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enter-to-class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leave-class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leave-active-class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leave-to-class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C27AFF-B539-42CD-B93C-AC7E3B6D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Transition Classes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48549-C525-45A8-A700-D8C6DC7AE2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86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51D33A-2E76-49E3-B91D-F35F36A685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10958580" cy="4096094"/>
          </a:xfrm>
        </p:spPr>
        <p:txBody>
          <a:bodyPr/>
          <a:lstStyle/>
          <a:p>
            <a:r>
              <a:rPr lang="en-US" sz="1800" dirty="0"/>
              <a:t>&lt;link </a:t>
            </a:r>
            <a:r>
              <a:rPr lang="en-US" sz="1800" dirty="0" err="1"/>
              <a:t>href</a:t>
            </a:r>
            <a:r>
              <a:rPr lang="en-US" sz="1800" dirty="0"/>
              <a:t>="https://cdn.jsdelivr.net/</a:t>
            </a:r>
            <a:r>
              <a:rPr lang="en-US" sz="1800" dirty="0" err="1"/>
              <a:t>npm</a:t>
            </a:r>
            <a:r>
              <a:rPr lang="en-US" sz="1800" dirty="0"/>
              <a:t>/animate.css@3.5.1" </a:t>
            </a:r>
            <a:r>
              <a:rPr lang="en-US" sz="1800" dirty="0" err="1"/>
              <a:t>rel</a:t>
            </a:r>
            <a:r>
              <a:rPr lang="en-US" sz="1800" dirty="0"/>
              <a:t>="stylesheet" </a:t>
            </a:r>
            <a:br>
              <a:rPr lang="en-US" sz="1800" dirty="0"/>
            </a:br>
            <a:r>
              <a:rPr lang="en-US" sz="1800" dirty="0"/>
              <a:t>type="text/</a:t>
            </a:r>
            <a:r>
              <a:rPr lang="en-US" sz="1800" dirty="0" err="1"/>
              <a:t>css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/>
              <a:t>&lt;div id="example-3"&gt;</a:t>
            </a:r>
            <a:br>
              <a:rPr lang="en-US" sz="1800" dirty="0"/>
            </a:br>
            <a:r>
              <a:rPr lang="en-US" sz="1800" dirty="0"/>
              <a:t>  &lt;button @click="show = !show"&gt;</a:t>
            </a:r>
            <a:br>
              <a:rPr lang="en-US" sz="1800" dirty="0"/>
            </a:br>
            <a:r>
              <a:rPr lang="en-US" sz="1800" dirty="0"/>
              <a:t>    Toggle render</a:t>
            </a:r>
            <a:br>
              <a:rPr lang="en-US" sz="1800" dirty="0"/>
            </a:br>
            <a:r>
              <a:rPr lang="en-US" sz="1800" dirty="0"/>
              <a:t>  &lt;/button&gt;</a:t>
            </a:r>
            <a:br>
              <a:rPr lang="en-US" sz="1800" dirty="0"/>
            </a:br>
            <a:r>
              <a:rPr lang="en-US" sz="1800" dirty="0"/>
              <a:t>  &lt;</a:t>
            </a:r>
            <a:r>
              <a:rPr lang="en-US" sz="1800" dirty="0">
                <a:solidFill>
                  <a:schemeClr val="bg1"/>
                </a:solidFill>
              </a:rPr>
              <a:t>transition</a:t>
            </a:r>
            <a:br>
              <a:rPr lang="en-US" sz="1800" dirty="0"/>
            </a:br>
            <a:r>
              <a:rPr lang="en-US" sz="1800" dirty="0"/>
              <a:t>    name="</a:t>
            </a:r>
            <a:r>
              <a:rPr lang="en-US" sz="1800" dirty="0">
                <a:solidFill>
                  <a:schemeClr val="bg1"/>
                </a:solidFill>
              </a:rPr>
              <a:t>custom-classes-transition</a:t>
            </a:r>
            <a:r>
              <a:rPr lang="en-US" sz="1800" dirty="0"/>
              <a:t>"</a:t>
            </a:r>
            <a:br>
              <a:rPr lang="en-US" sz="1800" dirty="0"/>
            </a:br>
            <a:r>
              <a:rPr lang="en-US" sz="1800" dirty="0"/>
              <a:t>    enter-active-class="</a:t>
            </a:r>
            <a:r>
              <a:rPr lang="en-US" sz="1800" dirty="0">
                <a:solidFill>
                  <a:schemeClr val="bg1"/>
                </a:solidFill>
              </a:rPr>
              <a:t>animated </a:t>
            </a:r>
            <a:r>
              <a:rPr lang="en-US" sz="1800" dirty="0" err="1">
                <a:solidFill>
                  <a:schemeClr val="bg1"/>
                </a:solidFill>
              </a:rPr>
              <a:t>tada</a:t>
            </a:r>
            <a:r>
              <a:rPr lang="en-US" sz="1800" dirty="0"/>
              <a:t>"</a:t>
            </a:r>
            <a:br>
              <a:rPr lang="en-US" sz="1800" dirty="0"/>
            </a:br>
            <a:r>
              <a:rPr lang="en-US" sz="1800" dirty="0"/>
              <a:t>    leave-active-class="</a:t>
            </a:r>
            <a:r>
              <a:rPr lang="en-US" sz="1800" dirty="0">
                <a:solidFill>
                  <a:schemeClr val="bg1"/>
                </a:solidFill>
              </a:rPr>
              <a:t>animated </a:t>
            </a:r>
            <a:r>
              <a:rPr lang="en-US" sz="1800" dirty="0" err="1">
                <a:solidFill>
                  <a:schemeClr val="bg1"/>
                </a:solidFill>
              </a:rPr>
              <a:t>bounceOutRight</a:t>
            </a:r>
            <a:r>
              <a:rPr lang="en-US" sz="1800" dirty="0"/>
              <a:t>"</a:t>
            </a:r>
            <a:br>
              <a:rPr lang="en-US" sz="1800" dirty="0"/>
            </a:br>
            <a:r>
              <a:rPr lang="en-US" sz="1800" dirty="0"/>
              <a:t>  &gt;</a:t>
            </a:r>
            <a:br>
              <a:rPr lang="en-US" sz="1800" dirty="0"/>
            </a:br>
            <a:r>
              <a:rPr lang="en-US" sz="1800" dirty="0"/>
              <a:t>    &lt;p v-if="show"&gt;hello&lt;/p&gt;</a:t>
            </a:r>
            <a:br>
              <a:rPr lang="en-US" sz="1800" dirty="0"/>
            </a:br>
            <a:r>
              <a:rPr lang="en-US" sz="1800" dirty="0"/>
              <a:t>  &lt;/</a:t>
            </a:r>
            <a:r>
              <a:rPr lang="en-US" sz="1800" dirty="0">
                <a:solidFill>
                  <a:schemeClr val="bg1"/>
                </a:solidFill>
              </a:rPr>
              <a:t>transition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&lt;/div&gt;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C27AFF-B539-42CD-B93C-AC7E3B6D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Transition Classes -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48549-C525-45A8-A700-D8C6DC7AE29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2" descr="https://www.w3.org/html/logo/downloads/HTML5_Logo_512.png">
            <a:extLst>
              <a:ext uri="{FF2B5EF4-FFF2-40B4-BE49-F238E27FC236}">
                <a16:creationId xmlns:a16="http://schemas.microsoft.com/office/drawing/2014/main" id="{413E8024-84D4-49D6-B438-03216C6F8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011" y="2057400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EA0F05-CF2D-4E56-977D-F31FD61C09CD}"/>
              </a:ext>
            </a:extLst>
          </p:cNvPr>
          <p:cNvSpPr/>
          <p:nvPr/>
        </p:nvSpPr>
        <p:spPr bwMode="auto">
          <a:xfrm>
            <a:off x="6365035" y="2358736"/>
            <a:ext cx="4392501" cy="613064"/>
          </a:xfrm>
          <a:prstGeom prst="wedgeRoundRectCallout">
            <a:avLst>
              <a:gd name="adj1" fmla="val -55687"/>
              <a:gd name="adj2" fmla="val -502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custom transition class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62C83F6-C7B6-45DA-AF96-E396F3613D6F}"/>
              </a:ext>
            </a:extLst>
          </p:cNvPr>
          <p:cNvSpPr/>
          <p:nvPr/>
        </p:nvSpPr>
        <p:spPr bwMode="auto">
          <a:xfrm>
            <a:off x="6550394" y="3348406"/>
            <a:ext cx="4392501" cy="1062106"/>
          </a:xfrm>
          <a:prstGeom prst="wedgeRoundRectCallout">
            <a:avLst>
              <a:gd name="adj1" fmla="val -70845"/>
              <a:gd name="adj2" fmla="val 347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Calling animations from the custom class</a:t>
            </a:r>
          </a:p>
        </p:txBody>
      </p:sp>
    </p:spTree>
    <p:extLst>
      <p:ext uri="{BB962C8B-B14F-4D97-AF65-F5344CB8AC3E}">
        <p14:creationId xmlns:p14="http://schemas.microsoft.com/office/powerpoint/2010/main" val="564749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Transitioning Between Elements</a:t>
            </a:r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AD927-845D-48FD-974D-BB8F5390DD94}"/>
              </a:ext>
            </a:extLst>
          </p:cNvPr>
          <p:cNvSpPr txBox="1"/>
          <p:nvPr/>
        </p:nvSpPr>
        <p:spPr>
          <a:xfrm>
            <a:off x="4494212" y="2020465"/>
            <a:ext cx="1219200" cy="129739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7F543-D770-4F69-BE38-66B15BF4982F}"/>
              </a:ext>
            </a:extLst>
          </p:cNvPr>
          <p:cNvSpPr txBox="1"/>
          <p:nvPr/>
        </p:nvSpPr>
        <p:spPr>
          <a:xfrm>
            <a:off x="6399212" y="2030523"/>
            <a:ext cx="1219200" cy="129739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dirty="0"/>
              <a:t>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77383A-4989-4210-8EAC-9C7AA097ABA0}"/>
              </a:ext>
            </a:extLst>
          </p:cNvPr>
          <p:cNvSpPr/>
          <p:nvPr/>
        </p:nvSpPr>
        <p:spPr bwMode="auto">
          <a:xfrm>
            <a:off x="5789612" y="2514600"/>
            <a:ext cx="5334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538000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7D0F62-EBA1-483A-94BB-45187E63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Transitioning Between Elements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5B9AF-F39D-4BAB-B6C0-A794CCA19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can transition between raw elements using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v-if</a:t>
            </a:r>
            <a:r>
              <a:rPr lang="en-US" sz="2800" dirty="0"/>
              <a:t>/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v-else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One of the most common two-element transitions is between a list </a:t>
            </a:r>
            <a:br>
              <a:rPr lang="en-US" sz="2800" dirty="0"/>
            </a:br>
            <a:r>
              <a:rPr lang="en-US" sz="2800" dirty="0"/>
              <a:t>container and a message describing an empty list: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A9D2A29-367B-4AB9-AF25-CA95AF370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212" y="3266654"/>
            <a:ext cx="733624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&lt;transition&gt;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&lt;table v-if="items.length &gt; 0"&gt;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&lt;!-- ...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&lt;p v-else&gt;Sorry, no items found.&lt;/p&gt;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&lt;/transition&gt;</a:t>
            </a:r>
          </a:p>
        </p:txBody>
      </p:sp>
      <p:pic>
        <p:nvPicPr>
          <p:cNvPr id="6" name="Picture 2" descr="https://www.w3.org/html/logo/downloads/HTML5_Logo_512.png">
            <a:extLst>
              <a:ext uri="{FF2B5EF4-FFF2-40B4-BE49-F238E27FC236}">
                <a16:creationId xmlns:a16="http://schemas.microsoft.com/office/drawing/2014/main" id="{CDA96E73-840D-442B-88C3-D34566A6B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828" y="3395709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824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B642B0-2993-42CE-9514-6839DC55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Between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060B3A-4C92-4D86-B039-D83FC0C564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Elements with </a:t>
            </a:r>
            <a:r>
              <a:rPr lang="en-US" sz="2400" b="1" dirty="0">
                <a:solidFill>
                  <a:schemeClr val="bg1"/>
                </a:solidFill>
              </a:rPr>
              <a:t>the same tag name</a:t>
            </a:r>
            <a:r>
              <a:rPr lang="en-US" sz="2400" dirty="0"/>
              <a:t> should be made distinct by having unique </a:t>
            </a:r>
            <a:br>
              <a:rPr lang="en-US" sz="2400" dirty="0"/>
            </a:br>
            <a:r>
              <a:rPr lang="en-US" sz="2400" b="1" dirty="0">
                <a:solidFill>
                  <a:schemeClr val="bg1"/>
                </a:solidFill>
              </a:rPr>
              <a:t>key</a:t>
            </a:r>
            <a:r>
              <a:rPr lang="en-US" sz="2400" dirty="0"/>
              <a:t> attributes. Even though it's technically unnecessary, </a:t>
            </a:r>
            <a:r>
              <a:rPr lang="en-US" sz="2400" b="1" dirty="0">
                <a:solidFill>
                  <a:schemeClr val="bg1"/>
                </a:solidFill>
              </a:rPr>
              <a:t>it’s considered good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practice to always key multiple items within 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&lt;transition&gt;</a:t>
            </a:r>
            <a:r>
              <a:rPr lang="en-US" sz="2400" b="1" dirty="0">
                <a:solidFill>
                  <a:schemeClr val="bg1"/>
                </a:solidFill>
              </a:rPr>
              <a:t> component.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089F1-4075-4E98-AE17-1A73BB3CFB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121562-7CA8-4C65-BF35-4EDBCC016BCB}"/>
              </a:ext>
            </a:extLst>
          </p:cNvPr>
          <p:cNvSpPr txBox="1"/>
          <p:nvPr/>
        </p:nvSpPr>
        <p:spPr>
          <a:xfrm>
            <a:off x="3351212" y="2590800"/>
            <a:ext cx="723903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/>
              <a:t>&lt;transition&gt;</a:t>
            </a:r>
          </a:p>
          <a:p>
            <a:r>
              <a:rPr lang="en-US" sz="1800" dirty="0"/>
              <a:t>  &lt;button v-if="</a:t>
            </a:r>
            <a:r>
              <a:rPr lang="en-US" sz="1800" dirty="0" err="1"/>
              <a:t>isOn</a:t>
            </a:r>
            <a:r>
              <a:rPr lang="en-US" sz="1800" dirty="0"/>
              <a:t>" </a:t>
            </a:r>
            <a:r>
              <a:rPr lang="en-US" sz="1800" dirty="0">
                <a:solidFill>
                  <a:schemeClr val="bg1"/>
                </a:solidFill>
              </a:rPr>
              <a:t>key="off"</a:t>
            </a:r>
            <a:r>
              <a:rPr lang="en-US" sz="1800" dirty="0"/>
              <a:t>&gt;</a:t>
            </a:r>
          </a:p>
          <a:p>
            <a:r>
              <a:rPr lang="en-US" sz="1800" dirty="0"/>
              <a:t>    Off</a:t>
            </a:r>
          </a:p>
          <a:p>
            <a:r>
              <a:rPr lang="en-US" sz="1800" dirty="0"/>
              <a:t>  &lt;/button&gt;</a:t>
            </a:r>
          </a:p>
          <a:p>
            <a:r>
              <a:rPr lang="en-US" sz="1800" dirty="0"/>
              <a:t>  &lt;button v-else </a:t>
            </a:r>
            <a:r>
              <a:rPr lang="en-US" sz="1800" dirty="0">
                <a:solidFill>
                  <a:schemeClr val="bg1"/>
                </a:solidFill>
              </a:rPr>
              <a:t>key="on"</a:t>
            </a:r>
            <a:r>
              <a:rPr lang="en-US" sz="1800" dirty="0"/>
              <a:t>&gt;</a:t>
            </a:r>
          </a:p>
          <a:p>
            <a:r>
              <a:rPr lang="en-US" sz="1800" dirty="0"/>
              <a:t>    On</a:t>
            </a:r>
          </a:p>
          <a:p>
            <a:r>
              <a:rPr lang="en-US" sz="1800" dirty="0"/>
              <a:t>  &lt;/button&gt;</a:t>
            </a:r>
          </a:p>
          <a:p>
            <a:r>
              <a:rPr lang="en-US" sz="1800" dirty="0"/>
              <a:t>&lt;/transition&gt;</a:t>
            </a:r>
          </a:p>
        </p:txBody>
      </p:sp>
      <p:pic>
        <p:nvPicPr>
          <p:cNvPr id="7" name="Picture 2" descr="https://www.w3.org/html/logo/downloads/HTML5_Logo_512.png">
            <a:extLst>
              <a:ext uri="{FF2B5EF4-FFF2-40B4-BE49-F238E27FC236}">
                <a16:creationId xmlns:a16="http://schemas.microsoft.com/office/drawing/2014/main" id="{0F2C13DC-1B88-4775-BC8C-950209DA5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853" y="2750902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60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19F3FC-A106-47D5-A7EE-9CE9394E9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Because the default behavior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&lt;transition&gt;</a:t>
            </a:r>
            <a:r>
              <a:rPr lang="en-US" dirty="0"/>
              <a:t> is to make </a:t>
            </a:r>
            <a:br>
              <a:rPr lang="en-US" dirty="0"/>
            </a:br>
            <a:r>
              <a:rPr lang="en-US" dirty="0"/>
              <a:t>entering and leaving simultaneously, sometimes the animations </a:t>
            </a:r>
            <a:br>
              <a:rPr lang="en-US" dirty="0"/>
            </a:br>
            <a:r>
              <a:rPr lang="en-US" dirty="0"/>
              <a:t>do not get the desired effect.</a:t>
            </a:r>
          </a:p>
          <a:p>
            <a:pPr marL="0" indent="0">
              <a:buNone/>
            </a:pPr>
            <a:r>
              <a:rPr lang="en-US" dirty="0"/>
              <a:t>This is why Vue offers some alternative transition modes: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in-out</a:t>
            </a:r>
            <a:r>
              <a:rPr lang="en-US" sz="3200" dirty="0"/>
              <a:t>: New element transitions in first, then when complete, the current element transitions out.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out-in</a:t>
            </a:r>
            <a:r>
              <a:rPr lang="en-US" sz="3200" dirty="0"/>
              <a:t>: Current element transitions out first, then when </a:t>
            </a:r>
            <a:br>
              <a:rPr lang="en-US" sz="3200" dirty="0"/>
            </a:br>
            <a:r>
              <a:rPr lang="en-US" sz="3200" dirty="0"/>
              <a:t>complete, the new element transitions in.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4CC6BBA-3AB5-4F7A-8D75-4B807020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Modes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34D54-38DE-4134-8F96-1ABCB04439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45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15" y="1371603"/>
            <a:ext cx="8793297" cy="5181597"/>
          </a:xfrm>
        </p:spPr>
        <p:txBody>
          <a:bodyPr>
            <a:noAutofit/>
          </a:bodyPr>
          <a:lstStyle/>
          <a:p>
            <a:r>
              <a:rPr lang="en-US" sz="3600" dirty="0"/>
              <a:t>Transitioning Single Elements/Components</a:t>
            </a:r>
          </a:p>
          <a:p>
            <a:r>
              <a:rPr lang="en-US" sz="3600" dirty="0"/>
              <a:t>Transitioning Between Elements</a:t>
            </a:r>
          </a:p>
          <a:p>
            <a:r>
              <a:rPr lang="en-US" sz="3600" dirty="0"/>
              <a:t>Transitioning Between Components</a:t>
            </a:r>
          </a:p>
          <a:p>
            <a:r>
              <a:rPr lang="en-US" sz="3600" dirty="0"/>
              <a:t>List Transitions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  <a:p>
            <a:pPr lvl="1"/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04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479471-7B4E-42AD-A370-C4B0737E44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10958580" cy="2003213"/>
          </a:xfrm>
        </p:spPr>
        <p:txBody>
          <a:bodyPr/>
          <a:lstStyle/>
          <a:p>
            <a:r>
              <a:rPr lang="en-US" sz="3200" dirty="0"/>
              <a:t>&lt;transition name="fade" mode="out-in"&gt;</a:t>
            </a:r>
          </a:p>
          <a:p>
            <a:r>
              <a:rPr lang="en-US" sz="3200" dirty="0"/>
              <a:t>  </a:t>
            </a:r>
            <a:r>
              <a:rPr lang="en-US" sz="3200" i="1" dirty="0">
                <a:solidFill>
                  <a:schemeClr val="accent2"/>
                </a:solidFill>
              </a:rPr>
              <a:t>&lt;!-- ... the buttons ... --&gt;</a:t>
            </a:r>
          </a:p>
          <a:p>
            <a:r>
              <a:rPr lang="en-US" sz="3200" dirty="0"/>
              <a:t>&lt;/transition&gt;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98E0A5-544A-4DE6-9B64-AD84A74E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Modes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28713-E0B6-4B58-8574-17D5D2834B1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2" descr="https://www.w3.org/html/logo/downloads/HTML5_Logo_512.png">
            <a:extLst>
              <a:ext uri="{FF2B5EF4-FFF2-40B4-BE49-F238E27FC236}">
                <a16:creationId xmlns:a16="http://schemas.microsoft.com/office/drawing/2014/main" id="{C1AF77AF-D043-4867-A3C2-6DA0C1ACC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011" y="1999691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D9830FF-5864-4DC1-83CA-4AFBFE2FD3C8}"/>
              </a:ext>
            </a:extLst>
          </p:cNvPr>
          <p:cNvSpPr txBox="1">
            <a:spLocks/>
          </p:cNvSpPr>
          <p:nvPr/>
        </p:nvSpPr>
        <p:spPr>
          <a:xfrm>
            <a:off x="604820" y="4209316"/>
            <a:ext cx="10958580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&lt;transition name="slide-fade" mode="in-out"&gt;</a:t>
            </a:r>
          </a:p>
          <a:p>
            <a:r>
              <a:rPr lang="en-US" sz="3200" dirty="0"/>
              <a:t>  </a:t>
            </a:r>
            <a:r>
              <a:rPr lang="en-US" sz="3200" i="1" dirty="0">
                <a:solidFill>
                  <a:schemeClr val="accent2"/>
                </a:solidFill>
              </a:rPr>
              <a:t>&lt;!-- ... the buttons ... --&gt;</a:t>
            </a:r>
          </a:p>
          <a:p>
            <a:r>
              <a:rPr lang="en-US" sz="3200" dirty="0"/>
              <a:t>&lt;/transition&gt;</a:t>
            </a:r>
          </a:p>
        </p:txBody>
      </p:sp>
      <p:pic>
        <p:nvPicPr>
          <p:cNvPr id="9" name="Picture 2" descr="https://www.w3.org/html/logo/downloads/HTML5_Logo_512.png">
            <a:extLst>
              <a:ext uri="{FF2B5EF4-FFF2-40B4-BE49-F238E27FC236}">
                <a16:creationId xmlns:a16="http://schemas.microsoft.com/office/drawing/2014/main" id="{69D77D50-0BAF-4895-933A-853E04F3B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33" y="4373354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0862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Transitioning Between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AD927-845D-48FD-974D-BB8F5390DD94}"/>
              </a:ext>
            </a:extLst>
          </p:cNvPr>
          <p:cNvSpPr txBox="1"/>
          <p:nvPr/>
        </p:nvSpPr>
        <p:spPr>
          <a:xfrm>
            <a:off x="4494212" y="2590800"/>
            <a:ext cx="1219200" cy="1182989"/>
          </a:xfrm>
          <a:prstGeom prst="rect">
            <a:avLst/>
          </a:prstGeom>
          <a:solidFill>
            <a:schemeClr val="bg2"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7F543-D770-4F69-BE38-66B15BF4982F}"/>
              </a:ext>
            </a:extLst>
          </p:cNvPr>
          <p:cNvSpPr txBox="1"/>
          <p:nvPr/>
        </p:nvSpPr>
        <p:spPr>
          <a:xfrm>
            <a:off x="6399212" y="2600858"/>
            <a:ext cx="1219200" cy="1182989"/>
          </a:xfrm>
          <a:prstGeom prst="rect">
            <a:avLst/>
          </a:prstGeom>
          <a:solidFill>
            <a:schemeClr val="bg2"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77383A-4989-4210-8EAC-9C7AA097ABA0}"/>
              </a:ext>
            </a:extLst>
          </p:cNvPr>
          <p:cNvSpPr/>
          <p:nvPr/>
        </p:nvSpPr>
        <p:spPr bwMode="auto">
          <a:xfrm>
            <a:off x="5789612" y="3027731"/>
            <a:ext cx="5334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20461-43EC-4A4C-958A-6113461EDBA2}"/>
              </a:ext>
            </a:extLst>
          </p:cNvPr>
          <p:cNvSpPr txBox="1"/>
          <p:nvPr/>
        </p:nvSpPr>
        <p:spPr>
          <a:xfrm>
            <a:off x="5178799" y="1413165"/>
            <a:ext cx="1755026" cy="1308839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</a:schemeClr>
            </a:solidFill>
          </a:ln>
          <a:effectLst>
            <a:softEdge rad="0"/>
          </a:effectLst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36227238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09230-0572-41E9-84D9-D6572ABA96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Transitioning between components is even simpler - we don’t </a:t>
            </a:r>
            <a:br>
              <a:rPr lang="en-US" dirty="0"/>
            </a:br>
            <a:r>
              <a:rPr lang="en-US" dirty="0"/>
              <a:t>even need the key attribute. Instead, we wrap a </a:t>
            </a:r>
            <a:r>
              <a:rPr lang="en-US" b="1" dirty="0">
                <a:solidFill>
                  <a:schemeClr val="bg1"/>
                </a:solidFill>
              </a:rPr>
              <a:t>dynamic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DB783B-DB1D-4339-AC35-44F673934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2" y="3788938"/>
            <a:ext cx="10958580" cy="1818548"/>
          </a:xfrm>
        </p:spPr>
        <p:txBody>
          <a:bodyPr/>
          <a:lstStyle/>
          <a:p>
            <a:r>
              <a:rPr lang="en-US" sz="2800" dirty="0"/>
              <a:t>&lt;transition name="component-fade" mode="out-in"&gt;</a:t>
            </a:r>
          </a:p>
          <a:p>
            <a:r>
              <a:rPr lang="en-US" sz="2800" dirty="0"/>
              <a:t>  &lt;component </a:t>
            </a:r>
            <a:r>
              <a:rPr lang="en-US" sz="2800" dirty="0" err="1">
                <a:solidFill>
                  <a:schemeClr val="bg1"/>
                </a:solidFill>
              </a:rPr>
              <a:t>v-bind:is</a:t>
            </a:r>
            <a:r>
              <a:rPr lang="en-US" sz="2800" dirty="0">
                <a:solidFill>
                  <a:schemeClr val="bg1"/>
                </a:solidFill>
              </a:rPr>
              <a:t>="view"</a:t>
            </a:r>
            <a:r>
              <a:rPr lang="en-US" sz="2800" dirty="0"/>
              <a:t>&gt;&lt;/component&gt;</a:t>
            </a:r>
          </a:p>
          <a:p>
            <a:r>
              <a:rPr lang="en-US" sz="2800" dirty="0"/>
              <a:t>&lt;/transition&gt;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690DC-0565-4312-AECA-27EFDCB1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Transitioning Between Components - Example</a:t>
            </a:r>
          </a:p>
        </p:txBody>
      </p:sp>
      <p:pic>
        <p:nvPicPr>
          <p:cNvPr id="7" name="Picture 2" descr="https://www.w3.org/html/logo/downloads/HTML5_Logo_512.png">
            <a:extLst>
              <a:ext uri="{FF2B5EF4-FFF2-40B4-BE49-F238E27FC236}">
                <a16:creationId xmlns:a16="http://schemas.microsoft.com/office/drawing/2014/main" id="{968F6E56-181C-4C39-A9FA-C83AF6782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313" y="3962400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024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DB783B-DB1D-4339-AC35-44F673934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4067" y="1600200"/>
            <a:ext cx="9060690" cy="4526981"/>
          </a:xfrm>
        </p:spPr>
        <p:txBody>
          <a:bodyPr/>
          <a:lstStyle/>
          <a:p>
            <a:r>
              <a:rPr lang="en-US" sz="2000" dirty="0"/>
              <a:t>new Vue({</a:t>
            </a:r>
            <a:br>
              <a:rPr lang="en-US" sz="2000" dirty="0"/>
            </a:br>
            <a:r>
              <a:rPr lang="en-US" sz="2000" dirty="0"/>
              <a:t>  el: '#transition-components-demo',</a:t>
            </a:r>
            <a:br>
              <a:rPr lang="en-US" sz="2000" dirty="0"/>
            </a:br>
            <a:r>
              <a:rPr lang="en-US" sz="2000" dirty="0"/>
              <a:t>  data: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view: 'v-a'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>  },</a:t>
            </a:r>
            <a:br>
              <a:rPr lang="en-US" sz="2000" dirty="0"/>
            </a:br>
            <a:r>
              <a:rPr lang="en-US" sz="2000" dirty="0"/>
              <a:t>  components: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'v-a'</a:t>
            </a:r>
            <a:r>
              <a:rPr lang="en-US" sz="2000" dirty="0"/>
              <a:t>: {</a:t>
            </a:r>
            <a:br>
              <a:rPr lang="en-US" sz="2000" dirty="0"/>
            </a:br>
            <a:r>
              <a:rPr lang="en-US" sz="2000" dirty="0"/>
              <a:t>      template: '&lt;div&gt;Component A&lt;/div&gt;'</a:t>
            </a:r>
            <a:br>
              <a:rPr lang="en-US" sz="2000" dirty="0"/>
            </a:br>
            <a:r>
              <a:rPr lang="en-US" sz="2000" dirty="0"/>
              <a:t>    },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'v-b'</a:t>
            </a:r>
            <a:r>
              <a:rPr lang="en-US" sz="2000" dirty="0"/>
              <a:t>: {</a:t>
            </a:r>
            <a:br>
              <a:rPr lang="en-US" sz="2000" dirty="0"/>
            </a:br>
            <a:r>
              <a:rPr lang="en-US" sz="2000" dirty="0"/>
              <a:t>      template: '&lt;div&gt;Component B&lt;/div&gt;'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  }</a:t>
            </a:r>
            <a:br>
              <a:rPr lang="en-US" sz="2000" dirty="0"/>
            </a:br>
            <a:r>
              <a:rPr lang="en-US" sz="2000" dirty="0"/>
              <a:t>})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690DC-0565-4312-AECA-27EFDCB1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Transitioning Between Components - Example</a:t>
            </a:r>
          </a:p>
        </p:txBody>
      </p:sp>
      <p:pic>
        <p:nvPicPr>
          <p:cNvPr id="7" name="Picture 4" descr="https://seeklogo.com/images/J/java-script-js-logo-ACF4AE5082-seeklogo.com.png">
            <a:extLst>
              <a:ext uri="{FF2B5EF4-FFF2-40B4-BE49-F238E27FC236}">
                <a16:creationId xmlns:a16="http://schemas.microsoft.com/office/drawing/2014/main" id="{491ECF40-FED6-43F8-B96D-F5885DD97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12" y="1676400"/>
            <a:ext cx="590996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15470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DB783B-DB1D-4339-AC35-44F673934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483" y="2133600"/>
            <a:ext cx="9637857" cy="2834210"/>
          </a:xfrm>
        </p:spPr>
        <p:txBody>
          <a:bodyPr/>
          <a:lstStyle/>
          <a:p>
            <a:r>
              <a:rPr lang="en-US" sz="2000" dirty="0"/>
              <a:t>.component-fade-enter-active, .component-fade-leave-active {</a:t>
            </a:r>
          </a:p>
          <a:p>
            <a:r>
              <a:rPr lang="en-US" sz="2000" dirty="0"/>
              <a:t>  transition: opacity .3s ease;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.component-fade-enter, .component-fade-leave-to {</a:t>
            </a:r>
          </a:p>
          <a:p>
            <a:r>
              <a:rPr lang="en-US" sz="2000" dirty="0"/>
              <a:t>  opacity: 0;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690DC-0565-4312-AECA-27EFDCB1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Transitioning Between Components - Example</a:t>
            </a:r>
          </a:p>
        </p:txBody>
      </p:sp>
      <p:pic>
        <p:nvPicPr>
          <p:cNvPr id="7" name="Picture 2" descr="https://opencode.us/wp-content/uploads/2013/10/css3_logo.png">
            <a:extLst>
              <a:ext uri="{FF2B5EF4-FFF2-40B4-BE49-F238E27FC236}">
                <a16:creationId xmlns:a16="http://schemas.microsoft.com/office/drawing/2014/main" id="{5B46891B-5992-4A1A-A657-DE7420B2E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212" y="2286000"/>
            <a:ext cx="589802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1465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 Transitions</a:t>
            </a:r>
            <a:endParaRPr lang="bg-BG" dirty="0"/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480EAEAD-D660-4DCB-9B3B-FAABA292D0BE}"/>
              </a:ext>
            </a:extLst>
          </p:cNvPr>
          <p:cNvSpPr/>
          <p:nvPr/>
        </p:nvSpPr>
        <p:spPr bwMode="auto">
          <a:xfrm>
            <a:off x="7085012" y="1981200"/>
            <a:ext cx="533400" cy="1219200"/>
          </a:xfrm>
          <a:prstGeom prst="curvedLeftArrow">
            <a:avLst/>
          </a:prstGeom>
          <a:noFill/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767629E4-D734-481D-A214-62440FC42AE1}"/>
              </a:ext>
            </a:extLst>
          </p:cNvPr>
          <p:cNvSpPr/>
          <p:nvPr/>
        </p:nvSpPr>
        <p:spPr bwMode="auto">
          <a:xfrm rot="10800000">
            <a:off x="4570412" y="1981200"/>
            <a:ext cx="533400" cy="1219200"/>
          </a:xfrm>
          <a:prstGeom prst="curvedLeftArrow">
            <a:avLst/>
          </a:prstGeom>
          <a:noFill/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Data List Icon | Windows 8 Iconset | Icons8">
            <a:extLst>
              <a:ext uri="{FF2B5EF4-FFF2-40B4-BE49-F238E27FC236}">
                <a16:creationId xmlns:a16="http://schemas.microsoft.com/office/drawing/2014/main" id="{3A03CD08-7620-4E63-AF45-438C71268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752600"/>
            <a:ext cx="1676400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948107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8E16E-BE21-49AB-8E8C-BA145811C6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 can also make transitions in a list of components,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v-for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and instead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&lt;transition&gt;</a:t>
            </a:r>
            <a:r>
              <a:rPr lang="en-US" sz="3200" dirty="0"/>
              <a:t>, we will 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&lt;transition-group&gt;</a:t>
            </a:r>
            <a:r>
              <a:rPr lang="en-US" sz="32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Unlike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&lt;transition&gt;</a:t>
            </a:r>
            <a:r>
              <a:rPr lang="en-US" sz="3000" dirty="0"/>
              <a:t>, it renders a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sz="3000" dirty="0"/>
              <a:t> by default. You can </a:t>
            </a:r>
            <a:br>
              <a:rPr lang="en-US" sz="3000" dirty="0"/>
            </a:br>
            <a:r>
              <a:rPr lang="en-US" sz="3000" dirty="0"/>
              <a:t>change the element that’s rendered with the tag attribute.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Transition modes</a:t>
            </a:r>
            <a:r>
              <a:rPr lang="en-US" sz="3000" dirty="0"/>
              <a:t> are not available, because we are no longer </a:t>
            </a:r>
            <a:br>
              <a:rPr lang="en-US" sz="3000" dirty="0"/>
            </a:br>
            <a:r>
              <a:rPr lang="en-US" sz="3000" dirty="0"/>
              <a:t>alternating between mutually exclusive elements.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Elements inside are </a:t>
            </a:r>
            <a:r>
              <a:rPr lang="en-US" sz="3000" b="1" dirty="0">
                <a:solidFill>
                  <a:schemeClr val="bg1"/>
                </a:solidFill>
              </a:rPr>
              <a:t>always required </a:t>
            </a:r>
            <a:r>
              <a:rPr lang="en-US" sz="3000" dirty="0"/>
              <a:t>to have a unique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3000" dirty="0"/>
              <a:t> attribute.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3834B6-0C01-4D8F-9B4E-24170F4C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Transitions</a:t>
            </a:r>
          </a:p>
        </p:txBody>
      </p:sp>
    </p:spTree>
    <p:extLst>
      <p:ext uri="{BB962C8B-B14F-4D97-AF65-F5344CB8AC3E}">
        <p14:creationId xmlns:p14="http://schemas.microsoft.com/office/powerpoint/2010/main" val="2435328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70D3F-F8F6-4AD9-80C6-BC3B1C632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10958580" cy="4496204"/>
          </a:xfrm>
        </p:spPr>
        <p:txBody>
          <a:bodyPr/>
          <a:lstStyle/>
          <a:p>
            <a:r>
              <a:rPr lang="en-US" sz="2200" dirty="0"/>
              <a:t>&lt;div id="list-demo"&gt;</a:t>
            </a:r>
          </a:p>
          <a:p>
            <a:r>
              <a:rPr lang="en-US" sz="2200" dirty="0"/>
              <a:t>  &lt;button </a:t>
            </a:r>
            <a:r>
              <a:rPr lang="en-US" sz="2200" dirty="0" err="1"/>
              <a:t>v-on:click</a:t>
            </a:r>
            <a:r>
              <a:rPr lang="en-US" sz="2200" dirty="0"/>
              <a:t>="add"&gt;Add&lt;/button&gt;</a:t>
            </a:r>
          </a:p>
          <a:p>
            <a:r>
              <a:rPr lang="en-US" sz="2200" dirty="0"/>
              <a:t>  &lt;button </a:t>
            </a:r>
            <a:r>
              <a:rPr lang="en-US" sz="2200" dirty="0" err="1"/>
              <a:t>v-on:click</a:t>
            </a:r>
            <a:r>
              <a:rPr lang="en-US" sz="2200" dirty="0"/>
              <a:t>="remove"&gt;Remove&lt;/button&gt;</a:t>
            </a:r>
          </a:p>
          <a:p>
            <a:r>
              <a:rPr lang="en-US" sz="2200" dirty="0"/>
              <a:t>  &lt;</a:t>
            </a:r>
            <a:r>
              <a:rPr lang="en-US" sz="2200" dirty="0">
                <a:solidFill>
                  <a:schemeClr val="bg1"/>
                </a:solidFill>
              </a:rPr>
              <a:t>transition-group</a:t>
            </a:r>
            <a:r>
              <a:rPr lang="en-US" sz="2200" dirty="0"/>
              <a:t> name="list" tag="p"&gt;</a:t>
            </a:r>
          </a:p>
          <a:p>
            <a:r>
              <a:rPr lang="en-US" sz="2200" dirty="0"/>
              <a:t>    &lt;span v-for="item in items" </a:t>
            </a:r>
            <a:r>
              <a:rPr lang="en-US" sz="2200" dirty="0" err="1"/>
              <a:t>v-bind:key</a:t>
            </a:r>
            <a:r>
              <a:rPr lang="en-US" sz="2200" dirty="0"/>
              <a:t>="item" class="list-item"&gt;</a:t>
            </a:r>
          </a:p>
          <a:p>
            <a:r>
              <a:rPr lang="en-US" sz="2200" dirty="0"/>
              <a:t>      {{ item }}</a:t>
            </a:r>
          </a:p>
          <a:p>
            <a:r>
              <a:rPr lang="en-US" sz="2200" dirty="0"/>
              <a:t>    &lt;/span&gt;</a:t>
            </a:r>
          </a:p>
          <a:p>
            <a:r>
              <a:rPr lang="en-US" sz="2200" dirty="0"/>
              <a:t>  &lt;/transition-group&gt;</a:t>
            </a:r>
          </a:p>
          <a:p>
            <a:r>
              <a:rPr lang="en-US" sz="2200" dirty="0"/>
              <a:t>&lt;/div&gt;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ADA8AE-E0F5-4E58-B83C-833EBFE1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Entering/Leaving Transitions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6AA3-8C8D-482A-9F30-F7D3ACD56A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2" descr="https://www.w3.org/html/logo/downloads/HTML5_Logo_512.png">
            <a:extLst>
              <a:ext uri="{FF2B5EF4-FFF2-40B4-BE49-F238E27FC236}">
                <a16:creationId xmlns:a16="http://schemas.microsoft.com/office/drawing/2014/main" id="{854701CF-0009-4726-955A-1DAC899C7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011" y="1999691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36343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70D3F-F8F6-4AD9-80C6-BC3B1C632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5918" y="1524000"/>
            <a:ext cx="8516988" cy="4650092"/>
          </a:xfrm>
        </p:spPr>
        <p:txBody>
          <a:bodyPr/>
          <a:lstStyle/>
          <a:p>
            <a:r>
              <a:rPr lang="en-US" sz="1600" dirty="0"/>
              <a:t>new Vue({</a:t>
            </a:r>
            <a:br>
              <a:rPr lang="en-US" sz="1600" dirty="0"/>
            </a:br>
            <a:r>
              <a:rPr lang="en-US" sz="1600" dirty="0"/>
              <a:t>  el: '#list-demo',</a:t>
            </a:r>
            <a:br>
              <a:rPr lang="en-US" sz="1600" dirty="0"/>
            </a:br>
            <a:r>
              <a:rPr lang="en-US" sz="1600" dirty="0"/>
              <a:t>  data: {</a:t>
            </a:r>
            <a:br>
              <a:rPr lang="en-US" sz="1600" dirty="0"/>
            </a:br>
            <a:r>
              <a:rPr lang="en-US" sz="1600" dirty="0"/>
              <a:t>    items: [1,2,3,4,5,6,7,8,9],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nextNum</a:t>
            </a:r>
            <a:r>
              <a:rPr lang="en-US" sz="1600" dirty="0"/>
              <a:t>: 10</a:t>
            </a:r>
            <a:br>
              <a:rPr lang="en-US" sz="1600" dirty="0"/>
            </a:br>
            <a:r>
              <a:rPr lang="en-US" sz="1600" dirty="0"/>
              <a:t>  },</a:t>
            </a:r>
            <a:br>
              <a:rPr lang="en-US" sz="1600" dirty="0"/>
            </a:br>
            <a:r>
              <a:rPr lang="en-US" sz="1600" dirty="0"/>
              <a:t>  methods: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randomIndex</a:t>
            </a:r>
            <a:r>
              <a:rPr lang="en-US" sz="1600" dirty="0"/>
              <a:t>: function () {</a:t>
            </a:r>
            <a:br>
              <a:rPr lang="en-US" sz="1600" dirty="0"/>
            </a:br>
            <a:r>
              <a:rPr lang="en-US" sz="1600" dirty="0"/>
              <a:t>      return </a:t>
            </a:r>
            <a:r>
              <a:rPr lang="en-US" sz="1600" dirty="0" err="1"/>
              <a:t>Math.floor</a:t>
            </a:r>
            <a:r>
              <a:rPr lang="en-US" sz="1600" dirty="0"/>
              <a:t>(</a:t>
            </a:r>
            <a:r>
              <a:rPr lang="en-US" sz="1600" dirty="0" err="1"/>
              <a:t>Math.random</a:t>
            </a:r>
            <a:r>
              <a:rPr lang="en-US" sz="1600" dirty="0"/>
              <a:t>() * </a:t>
            </a:r>
            <a:r>
              <a:rPr lang="en-US" sz="1600" dirty="0" err="1"/>
              <a:t>this.items.length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>    add: function () {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this.items.splice</a:t>
            </a:r>
            <a:r>
              <a:rPr lang="en-US" sz="1600" dirty="0"/>
              <a:t>(</a:t>
            </a:r>
            <a:r>
              <a:rPr lang="en-US" sz="1600" dirty="0" err="1"/>
              <a:t>this.randomIndex</a:t>
            </a:r>
            <a:r>
              <a:rPr lang="en-US" sz="1600" dirty="0"/>
              <a:t>(), 0, </a:t>
            </a:r>
            <a:r>
              <a:rPr lang="en-US" sz="1600" dirty="0" err="1"/>
              <a:t>this.nextNum</a:t>
            </a:r>
            <a:r>
              <a:rPr lang="en-US" sz="1600" dirty="0"/>
              <a:t>++)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>    remove: function () {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this.items.splice</a:t>
            </a:r>
            <a:r>
              <a:rPr lang="en-US" sz="1600" dirty="0"/>
              <a:t>(</a:t>
            </a:r>
            <a:r>
              <a:rPr lang="en-US" sz="1600" dirty="0" err="1"/>
              <a:t>this.randomIndex</a:t>
            </a:r>
            <a:r>
              <a:rPr lang="en-US" sz="1600" dirty="0"/>
              <a:t>(), 1)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>  }</a:t>
            </a:r>
            <a:br>
              <a:rPr lang="en-US" sz="1600" dirty="0"/>
            </a:br>
            <a:r>
              <a:rPr lang="en-US" sz="1600" dirty="0"/>
              <a:t>})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ADA8AE-E0F5-4E58-B83C-833EBFE1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Entering/Leaving Transitions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6AA3-8C8D-482A-9F30-F7D3ACD56A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descr="https://seeklogo.com/images/J/java-script-js-logo-ACF4AE5082-seeklogo.com.png">
            <a:extLst>
              <a:ext uri="{FF2B5EF4-FFF2-40B4-BE49-F238E27FC236}">
                <a16:creationId xmlns:a16="http://schemas.microsoft.com/office/drawing/2014/main" id="{9F7AD01D-4683-40E0-9C51-1AA5549A4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2" y="1676400"/>
            <a:ext cx="590996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571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70D3F-F8F6-4AD9-80C6-BC3B1C632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37147" y="1279020"/>
            <a:ext cx="7714529" cy="5234867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.list-item </a:t>
            </a:r>
            <a:r>
              <a:rPr lang="en-US" sz="1800" dirty="0"/>
              <a:t>{</a:t>
            </a:r>
          </a:p>
          <a:p>
            <a:r>
              <a:rPr lang="en-US" sz="1800" dirty="0"/>
              <a:t>  transition: all 1s;</a:t>
            </a:r>
          </a:p>
          <a:p>
            <a:r>
              <a:rPr lang="en-US" sz="1800" dirty="0"/>
              <a:t>  display: inline-block;</a:t>
            </a:r>
          </a:p>
          <a:p>
            <a:r>
              <a:rPr lang="en-US" sz="1800" dirty="0"/>
              <a:t>  margin-right: 10px;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.list-enter-active, .list-leave-active {</a:t>
            </a:r>
          </a:p>
          <a:p>
            <a:r>
              <a:rPr lang="en-US" sz="1800" dirty="0"/>
              <a:t>  transition: all 1s;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.list-enter, .list-leave-to {</a:t>
            </a:r>
          </a:p>
          <a:p>
            <a:r>
              <a:rPr lang="en-US" sz="1800" dirty="0"/>
              <a:t>  opacity: 0;</a:t>
            </a:r>
          </a:p>
          <a:p>
            <a:r>
              <a:rPr lang="en-US" sz="1800" dirty="0"/>
              <a:t>  transform: </a:t>
            </a:r>
            <a:r>
              <a:rPr lang="en-US" sz="1800" dirty="0" err="1"/>
              <a:t>translateY</a:t>
            </a:r>
            <a:r>
              <a:rPr lang="en-US" sz="1800" dirty="0"/>
              <a:t>(30px);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ADA8AE-E0F5-4E58-B83C-833EBFE1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Entering/Leaving Transitions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6AA3-8C8D-482A-9F30-F7D3ACD56A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2" descr="https://opencode.us/wp-content/uploads/2013/10/css3_logo.png">
            <a:extLst>
              <a:ext uri="{FF2B5EF4-FFF2-40B4-BE49-F238E27FC236}">
                <a16:creationId xmlns:a16="http://schemas.microsoft.com/office/drawing/2014/main" id="{3077ED72-8921-4E8F-96DE-C5F0FEC5E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371600"/>
            <a:ext cx="589802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29956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#Vue.js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C4345F-FC49-4215-BCD6-00464082FC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275569"/>
            <a:ext cx="9927138" cy="52760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&lt;transition-group&gt;</a:t>
            </a:r>
            <a:r>
              <a:rPr lang="en-US" dirty="0"/>
              <a:t> can also manage changes in position.</a:t>
            </a:r>
          </a:p>
          <a:p>
            <a:pPr marL="0" indent="0">
              <a:buNone/>
            </a:pPr>
            <a:r>
              <a:rPr lang="en-US" dirty="0"/>
              <a:t>This is done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v-move</a:t>
            </a:r>
            <a:r>
              <a:rPr lang="en-US" dirty="0"/>
              <a:t> class. </a:t>
            </a:r>
          </a:p>
          <a:p>
            <a:pPr marL="0" indent="0">
              <a:buNone/>
            </a:pPr>
            <a:r>
              <a:rPr lang="en-US" dirty="0"/>
              <a:t>This class is mostly useful for specifying the transition </a:t>
            </a:r>
            <a:br>
              <a:rPr lang="en-US" dirty="0"/>
            </a:br>
            <a:r>
              <a:rPr lang="en-US" dirty="0"/>
              <a:t>timing and easing curve.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D0D39C-5FED-4D2E-8387-B972A099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Move Transitions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B1A1B-6E5C-4DBA-AA4A-4E35810656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96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70D3F-F8F6-4AD9-80C6-BC3B1C632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9367" y="1828800"/>
            <a:ext cx="8070089" cy="4219205"/>
          </a:xfrm>
        </p:spPr>
        <p:txBody>
          <a:bodyPr/>
          <a:lstStyle/>
          <a:p>
            <a:r>
              <a:rPr lang="en-US" sz="1800" dirty="0"/>
              <a:t>&lt;script </a:t>
            </a:r>
            <a:r>
              <a:rPr lang="en-US" sz="1800" dirty="0" err="1"/>
              <a:t>src</a:t>
            </a:r>
            <a:r>
              <a:rPr lang="en-US" sz="1800" dirty="0"/>
              <a:t>="https://cdnjs.cloudflare.com/ajax/libs/lodash.js/4.14.1/lodash.min.js"&gt;&lt;/script&gt;</a:t>
            </a:r>
          </a:p>
          <a:p>
            <a:r>
              <a:rPr lang="en-US" sz="1800" dirty="0"/>
              <a:t>&lt;div id="flip-list-demo" class="demo"&gt;</a:t>
            </a:r>
          </a:p>
          <a:p>
            <a:r>
              <a:rPr lang="en-US" sz="1800" dirty="0"/>
              <a:t>  &lt;button </a:t>
            </a:r>
            <a:r>
              <a:rPr lang="en-US" sz="1800" dirty="0" err="1"/>
              <a:t>v-on:click</a:t>
            </a:r>
            <a:r>
              <a:rPr lang="en-US" sz="1800" dirty="0"/>
              <a:t>="shuffle"&gt;Shuffle&lt;/button&gt;</a:t>
            </a:r>
          </a:p>
          <a:p>
            <a:r>
              <a:rPr lang="en-US" sz="1800" dirty="0"/>
              <a:t>  &lt;</a:t>
            </a:r>
            <a:r>
              <a:rPr lang="en-US" sz="1800" dirty="0">
                <a:solidFill>
                  <a:schemeClr val="bg1"/>
                </a:solidFill>
              </a:rPr>
              <a:t>transition-group</a:t>
            </a:r>
            <a:r>
              <a:rPr lang="en-US" sz="1800" dirty="0"/>
              <a:t> name="flip-list" tag="ul"&gt;</a:t>
            </a:r>
          </a:p>
          <a:p>
            <a:r>
              <a:rPr lang="en-US" sz="1800" dirty="0"/>
              <a:t>    &lt;li v-for="item in items" </a:t>
            </a:r>
            <a:r>
              <a:rPr lang="en-US" sz="1800" dirty="0" err="1"/>
              <a:t>v-bind:key</a:t>
            </a:r>
            <a:r>
              <a:rPr lang="en-US" sz="1800" dirty="0"/>
              <a:t>="item"&gt;</a:t>
            </a:r>
          </a:p>
          <a:p>
            <a:r>
              <a:rPr lang="en-US" sz="1800" dirty="0"/>
              <a:t>      {{ item }}</a:t>
            </a:r>
          </a:p>
          <a:p>
            <a:r>
              <a:rPr lang="en-US" sz="1800" dirty="0"/>
              <a:t>    &lt;/li&gt;</a:t>
            </a:r>
          </a:p>
          <a:p>
            <a:r>
              <a:rPr lang="en-US" sz="1800" dirty="0"/>
              <a:t>  &lt;/transition-group&gt;</a:t>
            </a:r>
          </a:p>
          <a:p>
            <a:r>
              <a:rPr lang="en-US" sz="1800" dirty="0"/>
              <a:t>&lt;/div&gt;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ADA8AE-E0F5-4E58-B83C-833EBFE1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Move Transitions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6AA3-8C8D-482A-9F30-F7D3ACD56A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2" descr="https://www.w3.org/html/logo/downloads/HTML5_Logo_512.png">
            <a:extLst>
              <a:ext uri="{FF2B5EF4-FFF2-40B4-BE49-F238E27FC236}">
                <a16:creationId xmlns:a16="http://schemas.microsoft.com/office/drawing/2014/main" id="{035CD9E1-D4F4-4514-A2CB-857DF2D22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731" y="2438400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45397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70D3F-F8F6-4AD9-80C6-BC3B1C632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7578" y="1303488"/>
            <a:ext cx="8053667" cy="5142534"/>
          </a:xfrm>
        </p:spPr>
        <p:txBody>
          <a:bodyPr/>
          <a:lstStyle/>
          <a:p>
            <a:r>
              <a:rPr lang="en-US" sz="2000" dirty="0"/>
              <a:t>new Vue({</a:t>
            </a:r>
          </a:p>
          <a:p>
            <a:r>
              <a:rPr lang="en-US" sz="2000" dirty="0"/>
              <a:t>  el: '#flip-list-demo',</a:t>
            </a:r>
          </a:p>
          <a:p>
            <a:r>
              <a:rPr lang="en-US" sz="2000" dirty="0"/>
              <a:t>  data: {</a:t>
            </a:r>
          </a:p>
          <a:p>
            <a:r>
              <a:rPr lang="en-US" sz="2000" dirty="0"/>
              <a:t>    items: [1,2,3,4,5,6,7,8,9]</a:t>
            </a:r>
          </a:p>
          <a:p>
            <a:r>
              <a:rPr lang="en-US" sz="2000" dirty="0"/>
              <a:t>  },</a:t>
            </a:r>
          </a:p>
          <a:p>
            <a:r>
              <a:rPr lang="en-US" sz="2000" dirty="0"/>
              <a:t>  methods: {</a:t>
            </a:r>
          </a:p>
          <a:p>
            <a:r>
              <a:rPr lang="en-US" sz="2000" dirty="0"/>
              <a:t>    shuffle: function ()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this.items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bg1"/>
                </a:solidFill>
              </a:rPr>
              <a:t>_.shuffle</a:t>
            </a:r>
            <a:r>
              <a:rPr lang="en-US" sz="2000" dirty="0"/>
              <a:t>(</a:t>
            </a:r>
            <a:r>
              <a:rPr lang="en-US" sz="2000" dirty="0" err="1"/>
              <a:t>this.items</a:t>
            </a:r>
            <a:r>
              <a:rPr lang="en-US" sz="2000" dirty="0"/>
              <a:t>)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ADA8AE-E0F5-4E58-B83C-833EBFE1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Move Transitions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6AA3-8C8D-482A-9F30-F7D3ACD56A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descr="https://seeklogo.com/images/J/java-script-js-logo-ACF4AE5082-seeklogo.com.png">
            <a:extLst>
              <a:ext uri="{FF2B5EF4-FFF2-40B4-BE49-F238E27FC236}">
                <a16:creationId xmlns:a16="http://schemas.microsoft.com/office/drawing/2014/main" id="{14ABC7D4-18DE-4302-9470-AD8C260E4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1524000"/>
            <a:ext cx="590996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02098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70D3F-F8F6-4AD9-80C6-BC3B1C632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3418" y="2971997"/>
            <a:ext cx="10421988" cy="1633882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.flip-list-move </a:t>
            </a:r>
            <a:r>
              <a:rPr lang="en-US" sz="2400" dirty="0"/>
              <a:t>{</a:t>
            </a:r>
          </a:p>
          <a:p>
            <a:r>
              <a:rPr lang="en-US" sz="2400" dirty="0"/>
              <a:t>  transition: transform 1s;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ADA8AE-E0F5-4E58-B83C-833EBFE1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Move Transitions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6AA3-8C8D-482A-9F30-F7D3ACD56A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2" descr="https://opencode.us/wp-content/uploads/2013/10/css3_logo.png">
            <a:extLst>
              <a:ext uri="{FF2B5EF4-FFF2-40B4-BE49-F238E27FC236}">
                <a16:creationId xmlns:a16="http://schemas.microsoft.com/office/drawing/2014/main" id="{AB497343-BE36-46BB-911E-BE3CE9607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212" y="3124200"/>
            <a:ext cx="589802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88490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>
                <a:defRPr/>
              </a:pPr>
              <a:t>34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8" y="1665229"/>
            <a:ext cx="8252012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667" indent="-358667">
              <a:lnSpc>
                <a:spcPct val="95000"/>
              </a:lnSpc>
            </a:pPr>
            <a:r>
              <a:rPr lang="en-US" sz="3199" dirty="0">
                <a:solidFill>
                  <a:schemeClr val="bg2"/>
                </a:solidFill>
              </a:rPr>
              <a:t>We can show/hide different elements or </a:t>
            </a:r>
            <a:br>
              <a:rPr lang="en-US" sz="3199" dirty="0">
                <a:solidFill>
                  <a:schemeClr val="bg2"/>
                </a:solidFill>
              </a:rPr>
            </a:br>
            <a:r>
              <a:rPr lang="en-US" sz="3199" dirty="0">
                <a:solidFill>
                  <a:schemeClr val="bg2"/>
                </a:solidFill>
              </a:rPr>
              <a:t>components using animations</a:t>
            </a:r>
          </a:p>
          <a:p>
            <a:pPr marL="358667" indent="-358667">
              <a:lnSpc>
                <a:spcPct val="95000"/>
              </a:lnSpc>
            </a:pPr>
            <a:r>
              <a:rPr lang="en-US" sz="3199" dirty="0">
                <a:solidFill>
                  <a:schemeClr val="bg2"/>
                </a:solidFill>
              </a:rPr>
              <a:t>We can transit from one element/component to another</a:t>
            </a:r>
            <a:endParaRPr lang="en-US" sz="3199" b="1" dirty="0">
              <a:solidFill>
                <a:schemeClr val="bg1"/>
              </a:solidFill>
            </a:endParaRPr>
          </a:p>
          <a:p>
            <a:pPr marL="358667" indent="-358667">
              <a:lnSpc>
                <a:spcPct val="95000"/>
              </a:lnSpc>
            </a:pPr>
            <a:r>
              <a:rPr lang="en-US" sz="3199" dirty="0">
                <a:solidFill>
                  <a:schemeClr val="bg2"/>
                </a:solidFill>
              </a:rPr>
              <a:t>We can animate adding items to lists</a:t>
            </a:r>
          </a:p>
          <a:p>
            <a:pPr marL="358667" indent="-358667">
              <a:lnSpc>
                <a:spcPct val="95000"/>
              </a:lnSpc>
            </a:pPr>
            <a:r>
              <a:rPr lang="en-US" sz="3199" dirty="0">
                <a:solidFill>
                  <a:schemeClr val="bg2"/>
                </a:solidFill>
              </a:rPr>
              <a:t>We</a:t>
            </a:r>
            <a:r>
              <a:rPr lang="en-US" sz="3199" b="1" dirty="0">
                <a:solidFill>
                  <a:schemeClr val="bg2"/>
                </a:solidFill>
              </a:rPr>
              <a:t> </a:t>
            </a:r>
            <a:r>
              <a:rPr lang="en-US" sz="3199" dirty="0">
                <a:solidFill>
                  <a:schemeClr val="bg2"/>
                </a:solidFill>
              </a:rPr>
              <a:t>can animate shuffling all the items in a list</a:t>
            </a:r>
            <a:endParaRPr lang="en-US" sz="319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6878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073" y="5565809"/>
            <a:ext cx="223964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342" y="5565809"/>
            <a:ext cx="15926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0713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9115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441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8526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0714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4153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4572000"/>
            <a:ext cx="10958928" cy="1924576"/>
          </a:xfrm>
        </p:spPr>
        <p:txBody>
          <a:bodyPr/>
          <a:lstStyle/>
          <a:p>
            <a:r>
              <a:rPr lang="en-US" dirty="0"/>
              <a:t>Transitioning Single </a:t>
            </a:r>
            <a:br>
              <a:rPr lang="en-US" dirty="0"/>
            </a:br>
            <a:r>
              <a:rPr lang="en-US" dirty="0"/>
              <a:t>Elements/Components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04D0CF-E228-498A-898F-5BCA369327DA}"/>
              </a:ext>
            </a:extLst>
          </p:cNvPr>
          <p:cNvSpPr/>
          <p:nvPr/>
        </p:nvSpPr>
        <p:spPr bwMode="auto">
          <a:xfrm>
            <a:off x="4646612" y="2286000"/>
            <a:ext cx="685800" cy="685800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A1C881-F858-4078-894E-674E4036B43D}"/>
              </a:ext>
            </a:extLst>
          </p:cNvPr>
          <p:cNvSpPr/>
          <p:nvPr/>
        </p:nvSpPr>
        <p:spPr bwMode="auto">
          <a:xfrm>
            <a:off x="5751512" y="2286000"/>
            <a:ext cx="685800" cy="685800"/>
          </a:xfrm>
          <a:prstGeom prst="ellipse">
            <a:avLst/>
          </a:prstGeom>
          <a:solidFill>
            <a:schemeClr val="bg2">
              <a:alpha val="6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630A70-331D-4922-B26F-BA65117B9746}"/>
              </a:ext>
            </a:extLst>
          </p:cNvPr>
          <p:cNvSpPr/>
          <p:nvPr/>
        </p:nvSpPr>
        <p:spPr bwMode="auto">
          <a:xfrm>
            <a:off x="6856412" y="2286000"/>
            <a:ext cx="685800" cy="685800"/>
          </a:xfrm>
          <a:prstGeom prst="ellipse">
            <a:avLst/>
          </a:prstGeom>
          <a:solidFill>
            <a:schemeClr val="bg2">
              <a:alpha val="2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AE708C8-6A70-41BB-A148-B54B17318BED}"/>
              </a:ext>
            </a:extLst>
          </p:cNvPr>
          <p:cNvSpPr/>
          <p:nvPr/>
        </p:nvSpPr>
        <p:spPr bwMode="auto">
          <a:xfrm>
            <a:off x="5389562" y="2514600"/>
            <a:ext cx="304800" cy="228600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97DF186-CD91-4E76-91C3-AFCE8FC68A05}"/>
              </a:ext>
            </a:extLst>
          </p:cNvPr>
          <p:cNvSpPr/>
          <p:nvPr/>
        </p:nvSpPr>
        <p:spPr bwMode="auto">
          <a:xfrm>
            <a:off x="6494462" y="2514600"/>
            <a:ext cx="304800" cy="228600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816725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404708" y="1192585"/>
            <a:ext cx="11373047" cy="5201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Vue provides a </a:t>
            </a:r>
            <a:r>
              <a:rPr lang="en-US" sz="3200" b="1" dirty="0">
                <a:solidFill>
                  <a:schemeClr val="bg1"/>
                </a:solidFill>
              </a:rPr>
              <a:t>transition</a:t>
            </a:r>
            <a:r>
              <a:rPr lang="en-US" sz="3200" dirty="0"/>
              <a:t> wrapper component, allowing you to add entering/leaving transitions for any element or component in the </a:t>
            </a:r>
            <a:br>
              <a:rPr lang="en-US" sz="3200" dirty="0"/>
            </a:br>
            <a:r>
              <a:rPr lang="en-US" sz="3200" dirty="0"/>
              <a:t>following contexts:</a:t>
            </a:r>
          </a:p>
          <a:p>
            <a:pPr lvl="1"/>
            <a:r>
              <a:rPr lang="en-US" sz="3200" dirty="0"/>
              <a:t>Conditional rendering (using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v-if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Conditional display (using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v-show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Dynamic components</a:t>
            </a:r>
          </a:p>
          <a:p>
            <a:pPr lvl="1"/>
            <a:r>
              <a:rPr lang="en-US" sz="3200" dirty="0"/>
              <a:t>Component root nodes</a:t>
            </a:r>
            <a:endParaRPr lang="bg-BG" sz="3200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Transitioning Single Elements/Components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21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six classes applied for enter/leave transitions.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v-enter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v-enter-active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v-enter-to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v-leave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v-leave-active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v-leave-to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Classes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78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Here is a schematic, showing when each transition class </a:t>
            </a:r>
            <a:br>
              <a:rPr lang="en-US" sz="3100" dirty="0"/>
            </a:br>
            <a:r>
              <a:rPr lang="en-US" sz="3100" dirty="0"/>
              <a:t>starts and ends:</a:t>
            </a:r>
            <a:endParaRPr lang="bg-BG" sz="31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Classes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218" name="Picture 2" descr="Transition Diagram">
            <a:extLst>
              <a:ext uri="{FF2B5EF4-FFF2-40B4-BE49-F238E27FC236}">
                <a16:creationId xmlns:a16="http://schemas.microsoft.com/office/drawing/2014/main" id="{9D6D59A8-A6FD-41B1-9E3C-7E8341AFC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2286000"/>
            <a:ext cx="7620000" cy="3810001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500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1149216"/>
          </a:xfrm>
        </p:spPr>
        <p:txBody>
          <a:bodyPr>
            <a:spAutoFit/>
          </a:bodyPr>
          <a:lstStyle/>
          <a:p>
            <a:r>
              <a:rPr lang="en-US" sz="3400" dirty="0"/>
              <a:t>One of the most common transition types uses CSS transitions. </a:t>
            </a:r>
            <a:br>
              <a:rPr lang="en-US" sz="3400" dirty="0"/>
            </a:br>
            <a:r>
              <a:rPr lang="en-US" sz="3400" dirty="0"/>
              <a:t>Here’s an example:</a:t>
            </a:r>
            <a:endParaRPr lang="bg-BG" sz="3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8612" y="2301635"/>
            <a:ext cx="9829800" cy="4249982"/>
          </a:xfrm>
        </p:spPr>
        <p:txBody>
          <a:bodyPr/>
          <a:lstStyle/>
          <a:p>
            <a:r>
              <a:rPr lang="en-US" sz="2400" dirty="0"/>
              <a:t>&lt;div id="example-1"&gt;</a:t>
            </a:r>
          </a:p>
          <a:p>
            <a:r>
              <a:rPr lang="en-US" sz="2400" dirty="0"/>
              <a:t>  &lt;button @click="show = !show"&gt;</a:t>
            </a:r>
          </a:p>
          <a:p>
            <a:r>
              <a:rPr lang="en-US" sz="2400" dirty="0"/>
              <a:t>    Toggle render</a:t>
            </a:r>
          </a:p>
          <a:p>
            <a:r>
              <a:rPr lang="en-US" sz="2400" dirty="0"/>
              <a:t>  &lt;/button&gt;</a:t>
            </a:r>
          </a:p>
          <a:p>
            <a:r>
              <a:rPr lang="en-US" sz="2400" dirty="0"/>
              <a:t>  &lt;</a:t>
            </a:r>
            <a:r>
              <a:rPr lang="en-US" sz="2400" dirty="0">
                <a:solidFill>
                  <a:schemeClr val="bg1"/>
                </a:solidFill>
              </a:rPr>
              <a:t>transition</a:t>
            </a:r>
            <a:r>
              <a:rPr lang="en-US" sz="2400" dirty="0"/>
              <a:t> name="slide-fade"&gt;</a:t>
            </a:r>
          </a:p>
          <a:p>
            <a:r>
              <a:rPr lang="en-US" sz="2400" dirty="0"/>
              <a:t>    &lt;p </a:t>
            </a:r>
            <a:r>
              <a:rPr lang="en-US" sz="2400" dirty="0">
                <a:solidFill>
                  <a:schemeClr val="bg1"/>
                </a:solidFill>
              </a:rPr>
              <a:t>v-if</a:t>
            </a:r>
            <a:r>
              <a:rPr lang="en-US" sz="2400" dirty="0"/>
              <a:t>="show"&gt;hello&lt;/p&gt;</a:t>
            </a:r>
          </a:p>
          <a:p>
            <a:r>
              <a:rPr lang="en-US" sz="2400" dirty="0"/>
              <a:t>  &lt;/</a:t>
            </a:r>
            <a:r>
              <a:rPr lang="en-US" sz="2400" dirty="0">
                <a:solidFill>
                  <a:schemeClr val="bg1"/>
                </a:solidFill>
              </a:rPr>
              <a:t>transition</a:t>
            </a:r>
            <a:r>
              <a:rPr lang="en-US" sz="2400" dirty="0"/>
              <a:t>&gt;</a:t>
            </a:r>
          </a:p>
          <a:p>
            <a:r>
              <a:rPr lang="en-US" sz="2400" dirty="0"/>
              <a:t>&lt;/div&gt;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Transitions - Example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https://www.w3.org/html/logo/downloads/HTML5_Logo_512.png">
            <a:extLst>
              <a:ext uri="{FF2B5EF4-FFF2-40B4-BE49-F238E27FC236}">
                <a16:creationId xmlns:a16="http://schemas.microsoft.com/office/drawing/2014/main" id="{811F5304-D957-49EC-B325-01BC894A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023" y="2403792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D55257B-59B8-4164-A1FA-17C01981C137}"/>
              </a:ext>
            </a:extLst>
          </p:cNvPr>
          <p:cNvSpPr/>
          <p:nvPr/>
        </p:nvSpPr>
        <p:spPr bwMode="auto">
          <a:xfrm>
            <a:off x="5301425" y="3364520"/>
            <a:ext cx="4392501" cy="1062106"/>
          </a:xfrm>
          <a:prstGeom prst="wedgeRoundRectCallout">
            <a:avLst>
              <a:gd name="adj1" fmla="val -73877"/>
              <a:gd name="adj2" fmla="val 522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Using the Vue transition wrapper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8739F66-BF75-4C82-8A8D-775DAA7B89E0}"/>
              </a:ext>
            </a:extLst>
          </p:cNvPr>
          <p:cNvSpPr/>
          <p:nvPr/>
        </p:nvSpPr>
        <p:spPr bwMode="auto">
          <a:xfrm>
            <a:off x="5124691" y="5473975"/>
            <a:ext cx="4392501" cy="1062106"/>
          </a:xfrm>
          <a:prstGeom prst="wedgeRoundRectCallout">
            <a:avLst>
              <a:gd name="adj1" fmla="val -65388"/>
              <a:gd name="adj2" fmla="val -48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If show is true, the text will be shown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0557D2C-EE2E-41D8-9B37-D1215C3B1414}"/>
              </a:ext>
            </a:extLst>
          </p:cNvPr>
          <p:cNvSpPr/>
          <p:nvPr/>
        </p:nvSpPr>
        <p:spPr bwMode="auto">
          <a:xfrm>
            <a:off x="6197712" y="1839710"/>
            <a:ext cx="4392501" cy="1062106"/>
          </a:xfrm>
          <a:prstGeom prst="wedgeRoundRectCallout">
            <a:avLst>
              <a:gd name="adj1" fmla="val -61144"/>
              <a:gd name="adj2" fmla="val 422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When the button is clicked, show reverses value</a:t>
            </a:r>
          </a:p>
        </p:txBody>
      </p:sp>
    </p:spTree>
    <p:extLst>
      <p:ext uri="{BB962C8B-B14F-4D97-AF65-F5344CB8AC3E}">
        <p14:creationId xmlns:p14="http://schemas.microsoft.com/office/powerpoint/2010/main" val="4263545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10958580" cy="3201618"/>
          </a:xfrm>
        </p:spPr>
        <p:txBody>
          <a:bodyPr/>
          <a:lstStyle/>
          <a:p>
            <a:r>
              <a:rPr lang="en-US" dirty="0"/>
              <a:t>new </a:t>
            </a:r>
            <a:r>
              <a:rPr lang="en-US" dirty="0">
                <a:solidFill>
                  <a:schemeClr val="bg1"/>
                </a:solidFill>
              </a:rPr>
              <a:t>Vue</a:t>
            </a:r>
            <a:r>
              <a:rPr lang="en-US" dirty="0"/>
              <a:t>({</a:t>
            </a:r>
          </a:p>
          <a:p>
            <a:r>
              <a:rPr lang="en-US" dirty="0"/>
              <a:t>  el: '#example-1',</a:t>
            </a:r>
          </a:p>
          <a:p>
            <a:r>
              <a:rPr lang="en-US" dirty="0"/>
              <a:t>  data: {</a:t>
            </a:r>
          </a:p>
          <a:p>
            <a:r>
              <a:rPr lang="en-US" dirty="0"/>
              <a:t>    show: true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Transitions - Example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4" descr="https://seeklogo.com/images/J/java-script-js-logo-ACF4AE5082-seeklogo.com.png">
            <a:extLst>
              <a:ext uri="{FF2B5EF4-FFF2-40B4-BE49-F238E27FC236}">
                <a16:creationId xmlns:a16="http://schemas.microsoft.com/office/drawing/2014/main" id="{A35EDD31-DD71-45DC-AB2D-4B96BAD37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2" y="1905000"/>
            <a:ext cx="590996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5EE588E-1294-4C9E-BA1A-5EAFA4D56674}"/>
              </a:ext>
            </a:extLst>
          </p:cNvPr>
          <p:cNvSpPr/>
          <p:nvPr/>
        </p:nvSpPr>
        <p:spPr bwMode="auto">
          <a:xfrm>
            <a:off x="4799012" y="2089689"/>
            <a:ext cx="4392501" cy="1295400"/>
          </a:xfrm>
          <a:prstGeom prst="wedgeRoundRectCallout">
            <a:avLst>
              <a:gd name="adj1" fmla="val -67813"/>
              <a:gd name="adj2" fmla="val -91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Calling the div in which the transition will happen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7282AE3-6EE0-4D9F-8674-D05C5AEA1966}"/>
              </a:ext>
            </a:extLst>
          </p:cNvPr>
          <p:cNvSpPr/>
          <p:nvPr/>
        </p:nvSpPr>
        <p:spPr bwMode="auto">
          <a:xfrm>
            <a:off x="4265612" y="3733800"/>
            <a:ext cx="4392501" cy="1138306"/>
          </a:xfrm>
          <a:prstGeom prst="wedgeRoundRectCallout">
            <a:avLst>
              <a:gd name="adj1" fmla="val -71047"/>
              <a:gd name="adj2" fmla="val -45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element starts off as being shown</a:t>
            </a:r>
          </a:p>
        </p:txBody>
      </p:sp>
    </p:spTree>
    <p:extLst>
      <p:ext uri="{BB962C8B-B14F-4D97-AF65-F5344CB8AC3E}">
        <p14:creationId xmlns:p14="http://schemas.microsoft.com/office/powerpoint/2010/main" val="297069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2340</TotalTime>
  <Words>1203</Words>
  <Application>Microsoft Office PowerPoint</Application>
  <PresentationFormat>Custom</PresentationFormat>
  <Paragraphs>261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SoftUni3_1</vt:lpstr>
      <vt:lpstr>Vue Animations</vt:lpstr>
      <vt:lpstr>Table of Contents</vt:lpstr>
      <vt:lpstr>Have a Question?</vt:lpstr>
      <vt:lpstr>PowerPoint Presentation</vt:lpstr>
      <vt:lpstr>Transitioning Single Elements/Components</vt:lpstr>
      <vt:lpstr>Transition Classes</vt:lpstr>
      <vt:lpstr>Transition Classes</vt:lpstr>
      <vt:lpstr>CSS Transitions - Example</vt:lpstr>
      <vt:lpstr>CSS Transitions - Example</vt:lpstr>
      <vt:lpstr>CSS Transitions - Example</vt:lpstr>
      <vt:lpstr>CSS Animations</vt:lpstr>
      <vt:lpstr>CSS Animations - Example</vt:lpstr>
      <vt:lpstr>CSS Animations - Example</vt:lpstr>
      <vt:lpstr>Custom Transition Classes</vt:lpstr>
      <vt:lpstr>Custom Transition Classes - Example</vt:lpstr>
      <vt:lpstr>PowerPoint Presentation</vt:lpstr>
      <vt:lpstr>Transitioning Between Elements</vt:lpstr>
      <vt:lpstr>Transitioning Between Elements</vt:lpstr>
      <vt:lpstr>Transition Modes</vt:lpstr>
      <vt:lpstr>Transition Modes - Example</vt:lpstr>
      <vt:lpstr>PowerPoint Presentation</vt:lpstr>
      <vt:lpstr>Transitioning Between Components - Example</vt:lpstr>
      <vt:lpstr>Transitioning Between Components - Example</vt:lpstr>
      <vt:lpstr>Transitioning Between Components - Example</vt:lpstr>
      <vt:lpstr>PowerPoint Presentation</vt:lpstr>
      <vt:lpstr>List Transitions</vt:lpstr>
      <vt:lpstr>Entering/Leaving Transitions - Example</vt:lpstr>
      <vt:lpstr>Entering/Leaving Transitions - Example</vt:lpstr>
      <vt:lpstr>Entering/Leaving Transitions - Example</vt:lpstr>
      <vt:lpstr>List Move Transitions</vt:lpstr>
      <vt:lpstr>List Move Transitions - Example</vt:lpstr>
      <vt:lpstr>List Move Transitions - Example</vt:lpstr>
      <vt:lpstr>List Move Transitions - Example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Directives And Data Rendering</dc:title>
  <dc:subject>Software Development Course</dc:subject>
  <dc:creator>Software University Foundation</dc:creator>
  <cp:keywords/>
  <dc:description>Software University Foundation - http://softuni.foundation/</dc:description>
  <cp:lastModifiedBy>Peshh Dyankoff</cp:lastModifiedBy>
  <cp:revision>436</cp:revision>
  <dcterms:created xsi:type="dcterms:W3CDTF">2014-01-02T17:00:34Z</dcterms:created>
  <dcterms:modified xsi:type="dcterms:W3CDTF">2018-12-19T10:04:21Z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