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3"/>
  </p:notesMasterIdLst>
  <p:handoutMasterIdLst>
    <p:handoutMasterId r:id="rId34"/>
  </p:handoutMasterIdLst>
  <p:sldIdLst>
    <p:sldId id="476" r:id="rId3"/>
    <p:sldId id="477" r:id="rId4"/>
    <p:sldId id="404" r:id="rId5"/>
    <p:sldId id="478" r:id="rId6"/>
    <p:sldId id="496" r:id="rId7"/>
    <p:sldId id="516" r:id="rId8"/>
    <p:sldId id="498" r:id="rId9"/>
    <p:sldId id="529" r:id="rId10"/>
    <p:sldId id="499" r:id="rId11"/>
    <p:sldId id="479" r:id="rId12"/>
    <p:sldId id="534" r:id="rId13"/>
    <p:sldId id="530" r:id="rId14"/>
    <p:sldId id="531" r:id="rId15"/>
    <p:sldId id="532" r:id="rId16"/>
    <p:sldId id="533" r:id="rId17"/>
    <p:sldId id="506" r:id="rId18"/>
    <p:sldId id="536" r:id="rId19"/>
    <p:sldId id="537" r:id="rId20"/>
    <p:sldId id="508" r:id="rId21"/>
    <p:sldId id="538" r:id="rId22"/>
    <p:sldId id="540" r:id="rId23"/>
    <p:sldId id="539" r:id="rId24"/>
    <p:sldId id="541" r:id="rId25"/>
    <p:sldId id="542" r:id="rId26"/>
    <p:sldId id="487" r:id="rId27"/>
    <p:sldId id="482" r:id="rId28"/>
    <p:sldId id="483" r:id="rId29"/>
    <p:sldId id="484" r:id="rId30"/>
    <p:sldId id="485" r:id="rId31"/>
    <p:sldId id="486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6"/>
            <p14:sldId id="477"/>
            <p14:sldId id="404"/>
            <p14:sldId id="478"/>
            <p14:sldId id="496"/>
            <p14:sldId id="516"/>
            <p14:sldId id="498"/>
            <p14:sldId id="529"/>
            <p14:sldId id="499"/>
            <p14:sldId id="479"/>
            <p14:sldId id="534"/>
            <p14:sldId id="530"/>
            <p14:sldId id="531"/>
            <p14:sldId id="532"/>
            <p14:sldId id="533"/>
            <p14:sldId id="506"/>
            <p14:sldId id="536"/>
            <p14:sldId id="537"/>
            <p14:sldId id="508"/>
            <p14:sldId id="538"/>
            <p14:sldId id="540"/>
            <p14:sldId id="539"/>
            <p14:sldId id="541"/>
            <p14:sldId id="542"/>
          </p14:sldIdLst>
        </p14:section>
        <p14:section name="Conclusion" id="{10E03AB1-9AA8-4E86-9A64-D741901E50A2}">
          <p14:sldIdLst>
            <p14:sldId id="487"/>
            <p14:sldId id="482"/>
            <p14:sldId id="483"/>
            <p14:sldId id="484"/>
            <p14:sldId id="485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A72A"/>
    <a:srgbClr val="F4F5F7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7" autoAdjust="0"/>
    <p:restoredTop sz="93979" autoAdjust="0"/>
  </p:normalViewPr>
  <p:slideViewPr>
    <p:cSldViewPr>
      <p:cViewPr varScale="1">
        <p:scale>
          <a:sx n="69" d="100"/>
          <a:sy n="69" d="100"/>
        </p:scale>
        <p:origin x="606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12/30/2018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9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9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0710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5531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8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5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53136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84194"/>
      </p:ext>
    </p:extLst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10694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45908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0287"/>
      </p:ext>
    </p:extLst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678587"/>
      </p:ext>
    </p:extLst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02417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2078"/>
      </p:ext>
    </p:extLst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61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6993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7037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7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89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/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7.png"/><Relationship Id="rId10" Type="http://schemas.openxmlformats.org/officeDocument/2006/relationships/image" Target="../media/image3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8.jpe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2.gif"/><Relationship Id="rId5" Type="http://schemas.openxmlformats.org/officeDocument/2006/relationships/image" Target="../media/image49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1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softuni.bg</a:t>
            </a:r>
            <a:endParaRPr lang="en-US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67791"/>
            <a:ext cx="2950749" cy="524815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s://vuejs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908" y="105779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027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Custom Validation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9481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2"/>
                </a:solidFill>
              </a:rPr>
              <a:t>Relying on browser validation could be </a:t>
            </a:r>
            <a:r>
              <a:rPr lang="en-US" b="1" dirty="0" smtClean="0">
                <a:solidFill>
                  <a:schemeClr val="bg1"/>
                </a:solidFill>
              </a:rPr>
              <a:t>tricky</a:t>
            </a:r>
          </a:p>
          <a:p>
            <a:pPr>
              <a:buClr>
                <a:schemeClr val="tx1"/>
              </a:buClr>
            </a:pPr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b="1" dirty="0">
                <a:solidFill>
                  <a:schemeClr val="bg1"/>
                </a:solidFill>
              </a:rPr>
              <a:t>browsers</a:t>
            </a:r>
            <a:r>
              <a:rPr lang="en-US" dirty="0"/>
              <a:t> will handle things </a:t>
            </a:r>
            <a:r>
              <a:rPr lang="en-US" b="1" dirty="0" smtClean="0">
                <a:solidFill>
                  <a:schemeClr val="bg1"/>
                </a:solidFill>
              </a:rPr>
              <a:t>differently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You have better control over the feedback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You can match  any kind of case 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Data can be easily validated to match business logic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Validation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95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Validation on Submit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7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chemeClr val="bg1"/>
                </a:solidFill>
              </a:rPr>
              <a:t>@submit </a:t>
            </a:r>
            <a:r>
              <a:rPr lang="en-US" dirty="0" smtClean="0"/>
              <a:t>will invoke </a:t>
            </a:r>
            <a:r>
              <a:rPr lang="en-US" b="1" dirty="0" smtClean="0">
                <a:solidFill>
                  <a:schemeClr val="bg1"/>
                </a:solidFill>
              </a:rPr>
              <a:t>submitForm</a:t>
            </a:r>
            <a:r>
              <a:rPr lang="en-US" dirty="0" smtClean="0"/>
              <a:t> method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So the validation is fired up on submit</a:t>
            </a:r>
            <a:endParaRPr lang="bg-BG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379412" y="2498721"/>
            <a:ext cx="9829800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&lt;</a:t>
            </a:r>
            <a:r>
              <a:rPr lang="en-US" sz="2400" dirty="0"/>
              <a:t>form </a:t>
            </a:r>
            <a:r>
              <a:rPr lang="en-US" sz="2400" dirty="0">
                <a:solidFill>
                  <a:schemeClr val="bg1"/>
                </a:solidFill>
              </a:rPr>
              <a:t>@submit ="submitForm" </a:t>
            </a:r>
            <a:r>
              <a:rPr lang="en-US" sz="2400" dirty="0"/>
              <a:t>autocomplete="off</a:t>
            </a:r>
            <a:r>
              <a:rPr lang="en-US" sz="2400" dirty="0" smtClean="0"/>
              <a:t>"&gt;</a:t>
            </a:r>
          </a:p>
          <a:p>
            <a:r>
              <a:rPr lang="en-US" sz="2400" dirty="0"/>
              <a:t> &lt;div class="form-group"&gt;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&lt;</a:t>
            </a:r>
            <a:r>
              <a:rPr lang="en-US" sz="2400" dirty="0"/>
              <a:t>label for="name"&gt;Name:&lt;/label&gt;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&lt;</a:t>
            </a:r>
            <a:r>
              <a:rPr lang="en-US" sz="2400" dirty="0"/>
              <a:t>input </a:t>
            </a:r>
            <a:r>
              <a:rPr lang="en-US" sz="2400" dirty="0">
                <a:solidFill>
                  <a:schemeClr val="bg1"/>
                </a:solidFill>
              </a:rPr>
              <a:t>v-model="form.name" </a:t>
            </a:r>
            <a:r>
              <a:rPr lang="en-US" sz="2400" dirty="0"/>
              <a:t>id="name"&gt;</a:t>
            </a:r>
          </a:p>
          <a:p>
            <a:r>
              <a:rPr lang="en-US" sz="2400" dirty="0" smtClean="0"/>
              <a:t> &lt;/</a:t>
            </a:r>
            <a:r>
              <a:rPr lang="en-US" sz="2400" dirty="0"/>
              <a:t>div&gt;</a:t>
            </a:r>
            <a:endParaRPr lang="en-US" sz="2400" dirty="0" smtClean="0"/>
          </a:p>
          <a:p>
            <a:r>
              <a:rPr lang="en-US" sz="2400" dirty="0" smtClean="0"/>
              <a:t>&lt;/form&gt;</a:t>
            </a:r>
          </a:p>
        </p:txBody>
      </p:sp>
      <p:pic>
        <p:nvPicPr>
          <p:cNvPr id="24" name="Picture 2" descr="https://www.w3.org/html/logo/downloads/HTML5_Logo_512.png">
            <a:extLst>
              <a:ext uri="{FF2B5EF4-FFF2-40B4-BE49-F238E27FC236}">
                <a16:creationId xmlns:a16="http://schemas.microsoft.com/office/drawing/2014/main" id="{811F5304-D957-49EC-B325-01BC894A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823" y="2590800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341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Validation on Submit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2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7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The function will check if the input field is filled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531812" y="2057400"/>
            <a:ext cx="98298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methods</a:t>
            </a:r>
            <a:r>
              <a:rPr lang="en-US" sz="2400" dirty="0" smtClean="0"/>
              <a:t>:{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submitForm</a:t>
            </a:r>
            <a:r>
              <a:rPr lang="en-US" sz="2400" dirty="0" smtClean="0"/>
              <a:t> 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(this.</a:t>
            </a:r>
            <a:r>
              <a:rPr lang="en-US" sz="2400" dirty="0" smtClean="0">
                <a:solidFill>
                  <a:schemeClr val="bg1"/>
                </a:solidFill>
              </a:rPr>
              <a:t>form.name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        return </a:t>
            </a:r>
            <a:r>
              <a:rPr lang="en-US" sz="2400" dirty="0">
                <a:solidFill>
                  <a:schemeClr val="bg1"/>
                </a:solidFill>
              </a:rPr>
              <a:t>true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    </a:t>
            </a:r>
            <a:r>
              <a:rPr lang="en-US" sz="2400" dirty="0" smtClean="0"/>
              <a:t>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i="1" dirty="0" smtClean="0">
                <a:solidFill>
                  <a:schemeClr val="accent2"/>
                </a:solidFill>
              </a:rPr>
              <a:t>// You can decide how to handle the error</a:t>
            </a:r>
          </a:p>
          <a:p>
            <a:r>
              <a:rPr lang="en-US" sz="2400" dirty="0" smtClean="0"/>
              <a:t>      }</a:t>
            </a:r>
          </a:p>
          <a:p>
            <a:r>
              <a:rPr lang="en-US" sz="2400" dirty="0"/>
              <a:t>}</a:t>
            </a:r>
            <a:endParaRPr lang="en-US" sz="2400" dirty="0" smtClean="0"/>
          </a:p>
        </p:txBody>
      </p:sp>
      <p:pic>
        <p:nvPicPr>
          <p:cNvPr id="17" name="Картина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2209800"/>
            <a:ext cx="918263" cy="9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on selected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7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Using </a:t>
            </a:r>
            <a:r>
              <a:rPr lang="en-US" sz="2800" b="1" dirty="0" smtClean="0">
                <a:solidFill>
                  <a:schemeClr val="bg1"/>
                </a:solidFill>
              </a:rPr>
              <a:t>@blur </a:t>
            </a:r>
            <a:r>
              <a:rPr lang="en-US" sz="2800" dirty="0" smtClean="0"/>
              <a:t>on input tag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/>
              <a:t>will invoke </a:t>
            </a:r>
            <a:r>
              <a:rPr lang="en-US" sz="2800" b="1" dirty="0" smtClean="0">
                <a:solidFill>
                  <a:schemeClr val="bg1"/>
                </a:solidFill>
              </a:rPr>
              <a:t>isNameValid</a:t>
            </a:r>
            <a:r>
              <a:rPr lang="en-US" sz="2800" dirty="0" smtClean="0"/>
              <a:t> method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The validation is fired up when the text box is selected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The paragraph will be rendered when the input is empty</a:t>
            </a:r>
            <a:endParaRPr lang="bg-BG" sz="280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190353" y="3110456"/>
            <a:ext cx="10865927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&lt;</a:t>
            </a:r>
            <a:r>
              <a:rPr lang="en-US" sz="2400" dirty="0"/>
              <a:t>form </a:t>
            </a:r>
            <a:r>
              <a:rPr lang="en-US" sz="2400" dirty="0">
                <a:solidFill>
                  <a:schemeClr val="bg1"/>
                </a:solidFill>
              </a:rPr>
              <a:t>@submit </a:t>
            </a:r>
            <a:r>
              <a:rPr lang="en-US" sz="2400" dirty="0" smtClean="0">
                <a:solidFill>
                  <a:schemeClr val="bg1"/>
                </a:solidFill>
              </a:rPr>
              <a:t>="submitForm " </a:t>
            </a:r>
            <a:r>
              <a:rPr lang="en-US" sz="2400" dirty="0"/>
              <a:t>autocomplete="off</a:t>
            </a:r>
            <a:r>
              <a:rPr lang="en-US" sz="2400" dirty="0" smtClean="0"/>
              <a:t>"&gt;</a:t>
            </a:r>
          </a:p>
          <a:p>
            <a:r>
              <a:rPr lang="en-US" sz="2400" dirty="0"/>
              <a:t> &lt;div class="form-group"&gt;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&lt;</a:t>
            </a:r>
            <a:r>
              <a:rPr lang="en-US" sz="2400" dirty="0"/>
              <a:t>label for="name"&gt;Name:&lt;/label&gt;</a:t>
            </a:r>
          </a:p>
          <a:p>
            <a:r>
              <a:rPr lang="en-US" sz="2400" dirty="0"/>
              <a:t>    &lt;</a:t>
            </a:r>
            <a:r>
              <a:rPr lang="en-US" sz="2400" dirty="0" smtClean="0"/>
              <a:t>input </a:t>
            </a:r>
            <a:r>
              <a:rPr lang="en-US" sz="2400" dirty="0" smtClean="0">
                <a:solidFill>
                  <a:schemeClr val="bg1"/>
                </a:solidFill>
              </a:rPr>
              <a:t>@</a:t>
            </a:r>
            <a:r>
              <a:rPr lang="en-US" sz="2400" dirty="0">
                <a:solidFill>
                  <a:schemeClr val="bg1"/>
                </a:solidFill>
              </a:rPr>
              <a:t>blur</a:t>
            </a:r>
            <a:r>
              <a:rPr lang="en-US" sz="2400" dirty="0" smtClean="0">
                <a:solidFill>
                  <a:schemeClr val="bg1"/>
                </a:solidFill>
              </a:rPr>
              <a:t>="isNameValid" </a:t>
            </a:r>
            <a:r>
              <a:rPr lang="en-US" sz="2400" dirty="0">
                <a:solidFill>
                  <a:schemeClr val="tx1"/>
                </a:solidFill>
              </a:rPr>
              <a:t>v-model="form.name" </a:t>
            </a:r>
            <a:r>
              <a:rPr lang="en-US" sz="2400" dirty="0"/>
              <a:t>id="name</a:t>
            </a:r>
            <a:r>
              <a:rPr lang="en-US" sz="2400" dirty="0" smtClean="0"/>
              <a:t>"&gt;</a:t>
            </a:r>
          </a:p>
          <a:p>
            <a:r>
              <a:rPr lang="en-US" sz="2400" dirty="0"/>
              <a:t> &lt;p </a:t>
            </a:r>
            <a:r>
              <a:rPr lang="en-US" sz="2400" dirty="0">
                <a:solidFill>
                  <a:schemeClr val="bg1"/>
                </a:solidFill>
              </a:rPr>
              <a:t>v-if="form.error</a:t>
            </a:r>
            <a:r>
              <a:rPr lang="en-US" sz="2400" dirty="0" smtClean="0">
                <a:solidFill>
                  <a:schemeClr val="bg1"/>
                </a:solidFill>
              </a:rPr>
              <a:t>"</a:t>
            </a:r>
            <a:r>
              <a:rPr lang="en-US" sz="2400" dirty="0" smtClean="0"/>
              <a:t>&gt;Name is required&lt;/</a:t>
            </a:r>
            <a:r>
              <a:rPr lang="en-US" sz="2400" dirty="0"/>
              <a:t>p&gt; </a:t>
            </a:r>
            <a:endParaRPr lang="en-US" sz="2400" dirty="0" smtClean="0"/>
          </a:p>
          <a:p>
            <a:r>
              <a:rPr lang="en-US" sz="2400" dirty="0" smtClean="0"/>
              <a:t>&lt;/</a:t>
            </a:r>
            <a:r>
              <a:rPr lang="en-US" sz="2400" dirty="0"/>
              <a:t>div&gt;</a:t>
            </a:r>
            <a:endParaRPr lang="en-US" sz="2400" dirty="0" smtClean="0"/>
          </a:p>
          <a:p>
            <a:r>
              <a:rPr lang="en-US" sz="2400" dirty="0" smtClean="0"/>
              <a:t>&lt;/form&gt;</a:t>
            </a:r>
          </a:p>
        </p:txBody>
      </p:sp>
      <p:pic>
        <p:nvPicPr>
          <p:cNvPr id="24" name="Picture 2" descr="https://www.w3.org/html/logo/downloads/HTML5_Logo_512.png">
            <a:extLst>
              <a:ext uri="{FF2B5EF4-FFF2-40B4-BE49-F238E27FC236}">
                <a16:creationId xmlns:a16="http://schemas.microsoft.com/office/drawing/2014/main" id="{811F5304-D957-49EC-B325-01BC894A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3380465"/>
            <a:ext cx="832389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394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on selected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2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352" y="1196125"/>
            <a:ext cx="12076259" cy="520107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The method  will check if the input is filled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If it’s not, </a:t>
            </a:r>
            <a:r>
              <a:rPr lang="en-US" sz="2800" b="1" dirty="0" smtClean="0">
                <a:solidFill>
                  <a:schemeClr val="bg1"/>
                </a:solidFill>
              </a:rPr>
              <a:t>error</a:t>
            </a:r>
            <a:r>
              <a:rPr lang="en-US" sz="2800" dirty="0" smtClean="0"/>
              <a:t> property will be set to true and the paragraph will be displayed</a:t>
            </a:r>
            <a:endParaRPr lang="en-US" sz="2800" dirty="0" smtClean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455612" y="2483767"/>
            <a:ext cx="76200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isNameValid</a:t>
            </a:r>
            <a:r>
              <a:rPr lang="en-US" sz="2400" dirty="0" smtClean="0"/>
              <a:t> 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(this.</a:t>
            </a:r>
            <a:r>
              <a:rPr lang="en-US" sz="2400" dirty="0" smtClean="0">
                <a:solidFill>
                  <a:schemeClr val="bg1"/>
                </a:solidFill>
              </a:rPr>
              <a:t>form.name</a:t>
            </a:r>
            <a:r>
              <a:rPr lang="en-US" sz="2400" dirty="0"/>
              <a:t>) 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bg1"/>
                </a:solidFill>
              </a:rPr>
              <a:t>this.form.error </a:t>
            </a:r>
            <a:r>
              <a:rPr lang="en-US" sz="2400" dirty="0" smtClean="0"/>
              <a:t>= true  </a:t>
            </a:r>
            <a:endParaRPr lang="en-US" sz="2400" dirty="0"/>
          </a:p>
          <a:p>
            <a:r>
              <a:rPr lang="en-US" sz="2400" dirty="0"/>
              <a:t>              </a:t>
            </a:r>
            <a:r>
              <a:rPr lang="en-US" sz="2400" dirty="0" smtClean="0"/>
              <a:t> return</a:t>
            </a:r>
            <a:endParaRPr lang="en-US" sz="2400" dirty="0"/>
          </a:p>
          <a:p>
            <a:r>
              <a:rPr lang="en-US" sz="2400" dirty="0" smtClean="0"/>
              <a:t>		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this.form.error </a:t>
            </a:r>
            <a:r>
              <a:rPr lang="en-US" sz="2400" dirty="0"/>
              <a:t>= </a:t>
            </a:r>
            <a:r>
              <a:rPr lang="en-US" sz="2400" dirty="0" smtClean="0"/>
              <a:t>false</a:t>
            </a:r>
          </a:p>
          <a:p>
            <a:r>
              <a:rPr lang="en-US" sz="2400" dirty="0" smtClean="0"/>
              <a:t>	}</a:t>
            </a:r>
          </a:p>
          <a:p>
            <a:endParaRPr lang="en-US" sz="2400" dirty="0" smtClean="0"/>
          </a:p>
        </p:txBody>
      </p:sp>
      <p:pic>
        <p:nvPicPr>
          <p:cNvPr id="17" name="Картина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875696"/>
            <a:ext cx="918263" cy="9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73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Email address input field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If you use </a:t>
            </a:r>
            <a:r>
              <a:rPr lang="en-US" sz="3200" b="1" dirty="0" smtClean="0">
                <a:solidFill>
                  <a:schemeClr val="bg1"/>
                </a:solidFill>
              </a:rPr>
              <a:t>type="email" </a:t>
            </a:r>
            <a:r>
              <a:rPr lang="en-US" sz="3200" dirty="0" smtClean="0"/>
              <a:t>you must </a:t>
            </a:r>
            <a:r>
              <a:rPr lang="en-US" sz="3200" dirty="0"/>
              <a:t>include </a:t>
            </a:r>
            <a:r>
              <a:rPr lang="en-US" sz="3200" b="1" dirty="0">
                <a:solidFill>
                  <a:schemeClr val="bg1"/>
                </a:solidFill>
              </a:rPr>
              <a:t>novalidate="true"</a:t>
            </a:r>
            <a:r>
              <a:rPr lang="en-US" sz="3200" dirty="0" smtClean="0"/>
              <a:t>	</a:t>
            </a: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This will prevent browser to validate field of type email</a:t>
            </a:r>
            <a:endParaRPr lang="bg-BG" sz="32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email address</a:t>
            </a:r>
            <a:endParaRPr lang="bg-BG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531812" y="1828800"/>
            <a:ext cx="108659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&lt;</a:t>
            </a:r>
            <a:r>
              <a:rPr lang="en-US" sz="2400" dirty="0" smtClean="0"/>
              <a:t>input id</a:t>
            </a:r>
            <a:r>
              <a:rPr lang="en-US" sz="2400" dirty="0"/>
              <a:t>="</a:t>
            </a:r>
            <a:r>
              <a:rPr lang="en-US" sz="2400" dirty="0" smtClean="0"/>
              <a:t>email" v-model</a:t>
            </a:r>
            <a:r>
              <a:rPr lang="en-US" sz="2400" dirty="0"/>
              <a:t>="</a:t>
            </a:r>
            <a:r>
              <a:rPr lang="en-US" sz="2400" dirty="0" smtClean="0"/>
              <a:t>email" type</a:t>
            </a:r>
            <a:r>
              <a:rPr lang="en-US" sz="2400" dirty="0"/>
              <a:t>="</a:t>
            </a:r>
            <a:r>
              <a:rPr lang="en-US" sz="2400" dirty="0" smtClean="0"/>
              <a:t>email" name</a:t>
            </a:r>
            <a:r>
              <a:rPr lang="en-US" sz="2400" dirty="0"/>
              <a:t>="email</a:t>
            </a:r>
            <a:r>
              <a:rPr lang="en-US" sz="2400" dirty="0" smtClean="0"/>
              <a:t>"&gt;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760412" y="3200400"/>
            <a:ext cx="509313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&lt;</a:t>
            </a:r>
            <a:r>
              <a:rPr lang="en-US" sz="2400" dirty="0"/>
              <a:t>form </a:t>
            </a:r>
            <a:r>
              <a:rPr lang="en-US" sz="2400" dirty="0">
                <a:solidFill>
                  <a:schemeClr val="bg1"/>
                </a:solidFill>
              </a:rPr>
              <a:t>@submit </a:t>
            </a:r>
            <a:r>
              <a:rPr lang="en-US" sz="2400" dirty="0" smtClean="0">
                <a:solidFill>
                  <a:schemeClr val="bg1"/>
                </a:solidFill>
              </a:rPr>
              <a:t>="submitForm "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novalidate</a:t>
            </a:r>
            <a:r>
              <a:rPr lang="en-US" sz="2400" dirty="0">
                <a:solidFill>
                  <a:schemeClr val="tx2"/>
                </a:solidFill>
              </a:rPr>
              <a:t>="true</a:t>
            </a:r>
            <a:r>
              <a:rPr lang="en-US" sz="2400" dirty="0" smtClean="0">
                <a:solidFill>
                  <a:schemeClr val="tx2"/>
                </a:solidFill>
              </a:rPr>
              <a:t>"</a:t>
            </a:r>
            <a:endParaRPr lang="en-US" sz="2400" dirty="0" smtClean="0"/>
          </a:p>
          <a:p>
            <a:r>
              <a:rPr lang="en-US" sz="2400" dirty="0" smtClean="0"/>
              <a:t>autocomplete</a:t>
            </a:r>
            <a:r>
              <a:rPr lang="en-US" sz="2400" dirty="0"/>
              <a:t>="off"&gt;</a:t>
            </a:r>
            <a:endParaRPr lang="en-US" sz="2400" dirty="0" smtClean="0"/>
          </a:p>
        </p:txBody>
      </p:sp>
      <p:pic>
        <p:nvPicPr>
          <p:cNvPr id="15" name="Picture 2" descr="https://www.w3.org/html/logo/downloads/HTML5_Logo_512.png">
            <a:extLst>
              <a:ext uri="{FF2B5EF4-FFF2-40B4-BE49-F238E27FC236}">
                <a16:creationId xmlns:a16="http://schemas.microsoft.com/office/drawing/2014/main" id="{811F5304-D957-49EC-B325-01BC894A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806" y="189392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www.w3.org/html/logo/downloads/HTML5_Logo_512.png">
            <a:extLst>
              <a:ext uri="{FF2B5EF4-FFF2-40B4-BE49-F238E27FC236}">
                <a16:creationId xmlns:a16="http://schemas.microsoft.com/office/drawing/2014/main" id="{811F5304-D957-49EC-B325-01BC894A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090968"/>
            <a:ext cx="616056" cy="61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00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4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This is the function that our validation method will use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Validating email address function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573362" y="1905000"/>
            <a:ext cx="11049000" cy="2895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validEmail</a:t>
            </a:r>
            <a:r>
              <a:rPr lang="en-US" sz="2400" dirty="0">
                <a:solidFill>
                  <a:schemeClr val="tx2"/>
                </a:solidFill>
              </a:rPr>
              <a:t>: function (email)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</a:t>
            </a:r>
            <a:r>
              <a:rPr lang="en-US" sz="2400" dirty="0" smtClean="0">
                <a:solidFill>
                  <a:schemeClr val="tx2"/>
                </a:solidFill>
              </a:rPr>
              <a:t>let </a:t>
            </a:r>
            <a:r>
              <a:rPr lang="en-US" sz="2400" dirty="0">
                <a:solidFill>
                  <a:schemeClr val="tx2"/>
                </a:solidFill>
              </a:rPr>
              <a:t>re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/^(([^&lt;&gt;()\[\]\\.,;:\s@"]+(\.[^&lt;&gt;()\[\]\\.,;:\s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@"]+)*)|(".+"))@((\[[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0-9]{1,3}\.[0-9]{1,3}\.[0-9]{1,3}\.[0-9]{1,3}\])|(([a-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zA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-Z\-0-9]+\.)+[a-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zA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-Z]{2,}))$/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return </a:t>
            </a:r>
            <a:r>
              <a:rPr lang="en-US" sz="2400" dirty="0" err="1">
                <a:solidFill>
                  <a:schemeClr val="tx2"/>
                </a:solidFill>
              </a:rPr>
              <a:t>re.test</a:t>
            </a:r>
            <a:r>
              <a:rPr lang="en-US" sz="2400" dirty="0">
                <a:solidFill>
                  <a:schemeClr val="tx2"/>
                </a:solidFill>
              </a:rPr>
              <a:t>(email);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}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pic>
        <p:nvPicPr>
          <p:cNvPr id="11" name="Картина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91" y="3657600"/>
            <a:ext cx="846909" cy="9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70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This is the actual method which will check </a:t>
            </a:r>
          </a:p>
          <a:p>
            <a:pPr lvl="1"/>
            <a:r>
              <a:rPr lang="en-US" dirty="0" smtClean="0"/>
              <a:t>That email is </a:t>
            </a:r>
            <a:r>
              <a:rPr lang="en-US" b="1" dirty="0" smtClean="0">
                <a:solidFill>
                  <a:schemeClr val="bg1"/>
                </a:solidFill>
              </a:rPr>
              <a:t>required</a:t>
            </a:r>
          </a:p>
          <a:p>
            <a:pPr lvl="1"/>
            <a:r>
              <a:rPr lang="en-US" dirty="0" smtClean="0"/>
              <a:t>The email is </a:t>
            </a:r>
            <a:r>
              <a:rPr lang="en-US" b="1" dirty="0" smtClean="0">
                <a:solidFill>
                  <a:schemeClr val="bg1"/>
                </a:solidFill>
              </a:rPr>
              <a:t>valid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Validating email address function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514400" y="3103640"/>
            <a:ext cx="110490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if </a:t>
            </a:r>
            <a:r>
              <a:rPr lang="en-US" sz="2400" dirty="0" smtClean="0">
                <a:solidFill>
                  <a:schemeClr val="tx2"/>
                </a:solidFill>
              </a:rPr>
              <a:t>(!this.</a:t>
            </a:r>
            <a:r>
              <a:rPr lang="en-US" sz="2400" dirty="0" smtClean="0">
                <a:solidFill>
                  <a:schemeClr val="bg1"/>
                </a:solidFill>
              </a:rPr>
              <a:t>email</a:t>
            </a:r>
            <a:r>
              <a:rPr lang="en-US" sz="2400" dirty="0">
                <a:solidFill>
                  <a:schemeClr val="tx2"/>
                </a:solidFill>
              </a:rPr>
              <a:t>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this.errors.push('Email required.');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} else if (!this.</a:t>
            </a:r>
            <a:r>
              <a:rPr lang="en-US" sz="2400" dirty="0">
                <a:solidFill>
                  <a:schemeClr val="bg1"/>
                </a:solidFill>
              </a:rPr>
              <a:t>validEmail</a:t>
            </a:r>
            <a:r>
              <a:rPr lang="en-US" sz="2400" dirty="0">
                <a:solidFill>
                  <a:schemeClr val="tx2"/>
                </a:solidFill>
              </a:rPr>
              <a:t>(this.email))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this.errors.push('Valid email required.');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</a:t>
            </a:r>
            <a:r>
              <a:rPr lang="en-US" sz="2400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f(!this.errors.length) return true;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return false;</a:t>
            </a:r>
          </a:p>
        </p:txBody>
      </p:sp>
      <p:pic>
        <p:nvPicPr>
          <p:cNvPr id="11" name="Картина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392" y="3336176"/>
            <a:ext cx="846909" cy="9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49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Vuelidate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01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5" y="1371603"/>
            <a:ext cx="7040697" cy="3200397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Validation</a:t>
            </a:r>
            <a:endParaRPr lang="en-US" sz="3600" dirty="0" smtClean="0"/>
          </a:p>
          <a:p>
            <a:r>
              <a:rPr lang="en-US" sz="3600" dirty="0" smtClean="0"/>
              <a:t>Client Side </a:t>
            </a:r>
            <a:r>
              <a:rPr lang="en-US" sz="3600" dirty="0" smtClean="0"/>
              <a:t>V</a:t>
            </a:r>
            <a:r>
              <a:rPr lang="en-US" sz="3600" dirty="0" smtClean="0"/>
              <a:t>alidation</a:t>
            </a:r>
            <a:endParaRPr lang="en-US" sz="3600" dirty="0" smtClean="0"/>
          </a:p>
          <a:p>
            <a:r>
              <a:rPr lang="en-US" sz="3600" dirty="0" smtClean="0"/>
              <a:t>Custom Validation</a:t>
            </a:r>
            <a:endParaRPr lang="en-US" sz="3600" dirty="0" smtClean="0"/>
          </a:p>
          <a:p>
            <a:r>
              <a:rPr lang="en-US" sz="3600" dirty="0" smtClean="0"/>
              <a:t>Vuelidate</a:t>
            </a:r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pPr lvl="1"/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Simple, </a:t>
            </a:r>
            <a:r>
              <a:rPr lang="en-US" b="1" dirty="0">
                <a:solidFill>
                  <a:schemeClr val="bg1"/>
                </a:solidFill>
              </a:rPr>
              <a:t>lightweight model-based </a:t>
            </a:r>
            <a:r>
              <a:rPr lang="en-US" dirty="0" smtClean="0"/>
              <a:t>validation plugin</a:t>
            </a:r>
            <a:endParaRPr lang="en-US" dirty="0"/>
          </a:p>
          <a:p>
            <a:r>
              <a:rPr lang="en-US" dirty="0" smtClean="0"/>
              <a:t>Flexible,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ecoupled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en-US" b="1" dirty="0" smtClean="0">
                <a:solidFill>
                  <a:schemeClr val="bg1"/>
                </a:solidFill>
              </a:rPr>
              <a:t>templates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Dependency free</a:t>
            </a:r>
            <a:r>
              <a:rPr lang="en-US" dirty="0"/>
              <a:t>, minimalistic </a:t>
            </a:r>
            <a:r>
              <a:rPr lang="en-US" dirty="0" smtClean="0"/>
              <a:t>library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Many built-in validators</a:t>
            </a:r>
          </a:p>
          <a:p>
            <a:r>
              <a:rPr lang="en-US" dirty="0"/>
              <a:t>Easy to use with custom validators </a:t>
            </a:r>
            <a:endParaRPr lang="en-US" dirty="0" smtClean="0"/>
          </a:p>
          <a:p>
            <a:r>
              <a:rPr lang="en-US" dirty="0"/>
              <a:t>High test coverage</a:t>
            </a:r>
          </a:p>
          <a:p>
            <a:endParaRPr lang="en-US" dirty="0" smtClean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Vuelidate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07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 - </a:t>
            </a:r>
            <a:r>
              <a:rPr lang="en-US" dirty="0"/>
              <a:t>Accepts only </a:t>
            </a:r>
            <a:r>
              <a:rPr lang="en-US" dirty="0" err="1" smtClean="0"/>
              <a:t>numerics</a:t>
            </a:r>
            <a:endParaRPr lang="en-US" dirty="0" smtClean="0"/>
          </a:p>
          <a:p>
            <a:r>
              <a:rPr lang="en-US" dirty="0" err="1" smtClean="0"/>
              <a:t>aplhaNum</a:t>
            </a:r>
            <a:r>
              <a:rPr lang="en-US" dirty="0" smtClean="0"/>
              <a:t> - </a:t>
            </a:r>
            <a:r>
              <a:rPr lang="en-US" dirty="0"/>
              <a:t>Accepts only </a:t>
            </a:r>
            <a:r>
              <a:rPr lang="en-US" dirty="0" err="1" smtClean="0"/>
              <a:t>alphanumerics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/>
              <a:t>i</a:t>
            </a:r>
            <a:r>
              <a:rPr lang="en-US" dirty="0" smtClean="0"/>
              <a:t>nteger - </a:t>
            </a:r>
            <a:r>
              <a:rPr lang="en-US" dirty="0"/>
              <a:t>Accepts positive and negative </a:t>
            </a:r>
            <a:r>
              <a:rPr lang="en-US" dirty="0" smtClean="0"/>
              <a:t>integers</a:t>
            </a:r>
          </a:p>
          <a:p>
            <a:r>
              <a:rPr lang="en-US" dirty="0"/>
              <a:t>d</a:t>
            </a:r>
            <a:r>
              <a:rPr lang="en-US" dirty="0" smtClean="0"/>
              <a:t>ecimal -  </a:t>
            </a:r>
            <a:r>
              <a:rPr lang="en-US" dirty="0"/>
              <a:t>Accepts positive and negative decimal numbers.</a:t>
            </a:r>
            <a:endParaRPr lang="en-US" dirty="0" smtClean="0"/>
          </a:p>
          <a:p>
            <a:r>
              <a:rPr lang="en-US" dirty="0" err="1" smtClean="0"/>
              <a:t>sameAs</a:t>
            </a:r>
            <a:r>
              <a:rPr lang="en-US" dirty="0" smtClean="0"/>
              <a:t> - </a:t>
            </a:r>
            <a:r>
              <a:rPr lang="en-US" dirty="0"/>
              <a:t>Checks for equality with a given </a:t>
            </a:r>
            <a:r>
              <a:rPr lang="en-US" dirty="0" smtClean="0"/>
              <a:t>property</a:t>
            </a:r>
          </a:p>
          <a:p>
            <a:r>
              <a:rPr lang="en-US" dirty="0" err="1" smtClean="0"/>
              <a:t>maxLength</a:t>
            </a:r>
            <a:r>
              <a:rPr lang="en-US" dirty="0" smtClean="0"/>
              <a:t> - </a:t>
            </a:r>
            <a:r>
              <a:rPr lang="en-US" dirty="0"/>
              <a:t>Requires the input </a:t>
            </a:r>
            <a:r>
              <a:rPr lang="en-US" dirty="0" smtClean="0"/>
              <a:t>to </a:t>
            </a:r>
            <a:r>
              <a:rPr lang="en-US" dirty="0"/>
              <a:t>have a </a:t>
            </a:r>
            <a:r>
              <a:rPr lang="en-US" dirty="0" smtClean="0"/>
              <a:t>max </a:t>
            </a:r>
            <a:r>
              <a:rPr lang="en-US" dirty="0"/>
              <a:t>specified </a:t>
            </a:r>
            <a:r>
              <a:rPr lang="en-US" dirty="0" smtClean="0"/>
              <a:t>length</a:t>
            </a:r>
          </a:p>
          <a:p>
            <a:r>
              <a:rPr lang="en-US" dirty="0" smtClean="0"/>
              <a:t>minLength - </a:t>
            </a:r>
            <a:r>
              <a:rPr lang="en-US" dirty="0"/>
              <a:t>Requires the input to have a </a:t>
            </a:r>
            <a:r>
              <a:rPr lang="en-US" dirty="0" smtClean="0"/>
              <a:t>min </a:t>
            </a:r>
            <a:r>
              <a:rPr lang="en-US" dirty="0"/>
              <a:t>specified length</a:t>
            </a:r>
          </a:p>
          <a:p>
            <a:endParaRPr lang="en-US" dirty="0" smtClean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Builtin validators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6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smtClean="0">
                <a:solidFill>
                  <a:schemeClr val="bg1"/>
                </a:solidFill>
              </a:rPr>
              <a:t>npm</a:t>
            </a:r>
          </a:p>
          <a:p>
            <a:endParaRPr lang="en-US" dirty="0"/>
          </a:p>
          <a:p>
            <a:r>
              <a:rPr lang="en-US" dirty="0" smtClean="0"/>
              <a:t>Import </a:t>
            </a:r>
            <a:r>
              <a:rPr lang="en-US" dirty="0"/>
              <a:t>the library and use as a </a:t>
            </a:r>
            <a:r>
              <a:rPr lang="en-US" dirty="0">
                <a:solidFill>
                  <a:schemeClr val="bg1"/>
                </a:solidFill>
              </a:rPr>
              <a:t>Vue plugin</a:t>
            </a:r>
            <a:r>
              <a:rPr lang="en-US" dirty="0"/>
              <a:t> to enable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functionality globally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Vuelidate Installation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608012" y="1905000"/>
            <a:ext cx="9753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npm install </a:t>
            </a:r>
            <a:r>
              <a:rPr lang="en-US" sz="2400" dirty="0">
                <a:solidFill>
                  <a:schemeClr val="bg1"/>
                </a:solidFill>
              </a:rPr>
              <a:t>vuelidate</a:t>
            </a:r>
            <a:r>
              <a:rPr lang="en-US" sz="2400" dirty="0">
                <a:solidFill>
                  <a:schemeClr val="tx2"/>
                </a:solidFill>
              </a:rPr>
              <a:t> --save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609874" y="3762022"/>
            <a:ext cx="9753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import Vue from </a:t>
            </a:r>
            <a:r>
              <a:rPr lang="en-US" sz="2400" dirty="0">
                <a:solidFill>
                  <a:schemeClr val="bg1"/>
                </a:solidFill>
              </a:rPr>
              <a:t>'</a:t>
            </a:r>
            <a:r>
              <a:rPr lang="en-US" sz="2400" dirty="0" err="1">
                <a:solidFill>
                  <a:schemeClr val="bg1"/>
                </a:solidFill>
              </a:rPr>
              <a:t>vue</a:t>
            </a:r>
            <a:r>
              <a:rPr lang="en-US" sz="2400" dirty="0">
                <a:solidFill>
                  <a:schemeClr val="bg1"/>
                </a:solidFill>
              </a:rPr>
              <a:t>'</a:t>
            </a:r>
          </a:p>
          <a:p>
            <a:r>
              <a:rPr lang="en-US" sz="2400" dirty="0">
                <a:solidFill>
                  <a:schemeClr val="tx2"/>
                </a:solidFill>
              </a:rPr>
              <a:t>import Vuelidate from </a:t>
            </a:r>
            <a:r>
              <a:rPr lang="en-US" sz="2400" dirty="0">
                <a:solidFill>
                  <a:schemeClr val="bg1"/>
                </a:solidFill>
              </a:rPr>
              <a:t>'vuelidate'</a:t>
            </a:r>
          </a:p>
          <a:p>
            <a:r>
              <a:rPr lang="en-US" sz="2400" dirty="0" err="1">
                <a:solidFill>
                  <a:schemeClr val="tx2"/>
                </a:solidFill>
              </a:rPr>
              <a:t>Vue.use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Vuelidate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89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value you want to validate, you have to create a key inside validations </a:t>
            </a:r>
            <a:r>
              <a:rPr lang="en-US" dirty="0" smtClean="0"/>
              <a:t>options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Vuelidate Base Example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514400" y="2514600"/>
            <a:ext cx="11049000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import { required, </a:t>
            </a:r>
            <a:r>
              <a:rPr lang="en-US" sz="2400" dirty="0" smtClean="0">
                <a:solidFill>
                  <a:schemeClr val="tx2"/>
                </a:solidFill>
              </a:rPr>
              <a:t>minLength } </a:t>
            </a:r>
            <a:r>
              <a:rPr lang="en-US" sz="2400" dirty="0">
                <a:solidFill>
                  <a:schemeClr val="tx2"/>
                </a:solidFill>
              </a:rPr>
              <a:t>from 'vuelidate/lib/validators'</a:t>
            </a:r>
          </a:p>
          <a:p>
            <a:r>
              <a:rPr lang="en-US" sz="2400" dirty="0">
                <a:solidFill>
                  <a:schemeClr val="tx2"/>
                </a:solidFill>
              </a:rPr>
              <a:t>validations: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name: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</a:t>
            </a:r>
            <a:r>
              <a:rPr lang="en-US" sz="2400" dirty="0" smtClean="0">
                <a:solidFill>
                  <a:schemeClr val="tx2"/>
                </a:solidFill>
              </a:rPr>
              <a:t>required,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minLength: minLength(4)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67296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we have to do now is check if the form is valid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Vuelidate Base Example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514400" y="1905000"/>
            <a:ext cx="110490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submitForm()</a:t>
            </a:r>
            <a:r>
              <a:rPr lang="en-US" sz="2400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if 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!this.$</a:t>
            </a:r>
            <a:r>
              <a:rPr lang="en-US" sz="2400" dirty="0" smtClean="0">
                <a:solidFill>
                  <a:schemeClr val="bg1"/>
                </a:solidFill>
              </a:rPr>
              <a:t>v.$</a:t>
            </a:r>
            <a:r>
              <a:rPr lang="en-US" sz="2400" dirty="0">
                <a:solidFill>
                  <a:schemeClr val="bg1"/>
                </a:solidFill>
              </a:rPr>
              <a:t>invalid</a:t>
            </a:r>
            <a:r>
              <a:rPr lang="en-US" sz="2400" dirty="0">
                <a:solidFill>
                  <a:schemeClr val="tx2"/>
                </a:solidFill>
              </a:rPr>
              <a:t>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console.log('📝 Form Submitted</a:t>
            </a:r>
            <a:r>
              <a:rPr lang="en-US" sz="2400" dirty="0" smtClean="0">
                <a:solidFill>
                  <a:schemeClr val="tx2"/>
                </a:solidFill>
              </a:rPr>
              <a:t>')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     } else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console.log('❌ Invalid form</a:t>
            </a:r>
            <a:r>
              <a:rPr lang="en-US" sz="2400" dirty="0" smtClean="0">
                <a:solidFill>
                  <a:schemeClr val="tx2"/>
                </a:solidFill>
              </a:rPr>
              <a:t>')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	}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68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2" name="Текстово поле 1"/>
          <p:cNvSpPr txBox="1"/>
          <p:nvPr/>
        </p:nvSpPr>
        <p:spPr>
          <a:xfrm>
            <a:off x="971662" y="1989306"/>
            <a:ext cx="68580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342900" indent="-3429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/>
                </a:solidFill>
              </a:rPr>
              <a:t>Directive is some special token in the markup that tells the </a:t>
            </a:r>
            <a:r>
              <a:rPr lang="en-US" sz="2400" dirty="0" smtClean="0">
                <a:solidFill>
                  <a:schemeClr val="bg2"/>
                </a:solidFill>
              </a:rPr>
              <a:t>library </a:t>
            </a:r>
            <a:r>
              <a:rPr lang="en-US" sz="2400" dirty="0">
                <a:solidFill>
                  <a:schemeClr val="bg2"/>
                </a:solidFill>
              </a:rPr>
              <a:t>to do something to a DOM</a:t>
            </a:r>
          </a:p>
          <a:p>
            <a:pPr marL="342900" indent="-342900"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342900" indent="-3429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/>
                </a:solidFill>
              </a:rPr>
              <a:t>Directives are special attributes with the v- prefix.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/>
                </a:solidFill>
              </a:rPr>
              <a:t>A directive’s job is to reactively apply side effects to the DOM when the value of its expression changes. 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342900" indent="-342900"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45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68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7700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08776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54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#Vue.js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2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8167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common web application </a:t>
            </a:r>
            <a:r>
              <a:rPr lang="en-US" b="1" dirty="0">
                <a:solidFill>
                  <a:schemeClr val="bg1"/>
                </a:solidFill>
              </a:rPr>
              <a:t>security </a:t>
            </a:r>
            <a:r>
              <a:rPr lang="en-US" b="1" dirty="0" smtClean="0">
                <a:solidFill>
                  <a:schemeClr val="bg1"/>
                </a:solidFill>
              </a:rPr>
              <a:t>weakness</a:t>
            </a:r>
          </a:p>
          <a:p>
            <a:r>
              <a:rPr lang="en-US" dirty="0" smtClean="0"/>
              <a:t>Ensure that the application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robust</a:t>
            </a:r>
            <a:r>
              <a:rPr lang="en-US" dirty="0"/>
              <a:t> against all forms of input </a:t>
            </a:r>
            <a:endParaRPr lang="en-US" dirty="0" smtClean="0"/>
          </a:p>
          <a:p>
            <a:r>
              <a:rPr lang="en-US" dirty="0" smtClean="0"/>
              <a:t>Ensure </a:t>
            </a:r>
            <a:r>
              <a:rPr lang="en-US" dirty="0"/>
              <a:t>that the data is </a:t>
            </a:r>
            <a:r>
              <a:rPr lang="en-US" b="1" dirty="0">
                <a:solidFill>
                  <a:schemeClr val="bg1"/>
                </a:solidFill>
              </a:rPr>
              <a:t>strongly </a:t>
            </a:r>
            <a:r>
              <a:rPr lang="en-US" b="1" dirty="0" smtClean="0">
                <a:solidFill>
                  <a:schemeClr val="bg1"/>
                </a:solidFill>
              </a:rPr>
              <a:t>typed</a:t>
            </a:r>
          </a:p>
          <a:p>
            <a:r>
              <a:rPr lang="en-US" dirty="0"/>
              <a:t>Ensure that data is not only validated, </a:t>
            </a:r>
            <a:r>
              <a:rPr lang="en-US" dirty="0" smtClean="0"/>
              <a:t>but </a:t>
            </a:r>
            <a:r>
              <a:rPr lang="en-US" b="1" dirty="0" smtClean="0">
                <a:solidFill>
                  <a:schemeClr val="bg1"/>
                </a:solidFill>
              </a:rPr>
              <a:t>business rule correct</a:t>
            </a:r>
          </a:p>
          <a:p>
            <a:r>
              <a:rPr lang="en-US" dirty="0"/>
              <a:t>Data from the client should </a:t>
            </a:r>
            <a:r>
              <a:rPr lang="en-US" b="1" dirty="0">
                <a:solidFill>
                  <a:schemeClr val="bg1"/>
                </a:solidFill>
              </a:rPr>
              <a:t>never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 trusted</a:t>
            </a:r>
          </a:p>
          <a:p>
            <a:endParaRPr lang="en-US" dirty="0" smtClean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we do Data Validation?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21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81080" y="1143000"/>
            <a:ext cx="11552132" cy="310515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Using validation we can: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Validate </a:t>
            </a:r>
            <a:r>
              <a:rPr lang="en-US" sz="2800" b="1" dirty="0" smtClean="0">
                <a:solidFill>
                  <a:schemeClr val="bg1"/>
                </a:solidFill>
              </a:rPr>
              <a:t>syntax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Validate </a:t>
            </a:r>
            <a:r>
              <a:rPr lang="en-US" sz="2800" b="1" dirty="0">
                <a:solidFill>
                  <a:schemeClr val="bg1"/>
                </a:solidFill>
              </a:rPr>
              <a:t>length </a:t>
            </a:r>
            <a:r>
              <a:rPr lang="en-US" sz="2800" b="1" dirty="0" smtClean="0">
                <a:solidFill>
                  <a:schemeClr val="bg1"/>
                </a:solidFill>
              </a:rPr>
              <a:t>boundaries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Validate </a:t>
            </a:r>
            <a:r>
              <a:rPr lang="en-US" sz="2800" dirty="0"/>
              <a:t>if input contains only </a:t>
            </a:r>
            <a:r>
              <a:rPr lang="en-US" sz="2800" b="1" dirty="0">
                <a:solidFill>
                  <a:schemeClr val="bg1"/>
                </a:solidFill>
              </a:rPr>
              <a:t>permitted characters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Example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139" y="3581401"/>
            <a:ext cx="3135023" cy="300355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3581401"/>
            <a:ext cx="3168066" cy="3003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Right Arrow 13"/>
          <p:cNvSpPr/>
          <p:nvPr/>
        </p:nvSpPr>
        <p:spPr bwMode="auto">
          <a:xfrm>
            <a:off x="5056187" y="4713073"/>
            <a:ext cx="1295400" cy="609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1628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Client Side Validation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5380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Fast</a:t>
            </a:r>
            <a:r>
              <a:rPr lang="en-US" dirty="0" smtClean="0"/>
              <a:t> form of validation</a:t>
            </a:r>
          </a:p>
          <a:p>
            <a:pPr>
              <a:buClr>
                <a:schemeClr val="tx1"/>
              </a:buClr>
            </a:pPr>
            <a:r>
              <a:rPr lang="en-US" dirty="0"/>
              <a:t>Form validation is </a:t>
            </a:r>
            <a:r>
              <a:rPr lang="en-US" b="1" dirty="0">
                <a:solidFill>
                  <a:schemeClr val="bg1"/>
                </a:solidFill>
              </a:rPr>
              <a:t>natively</a:t>
            </a:r>
            <a:r>
              <a:rPr lang="en-US" dirty="0"/>
              <a:t> supported by the browser 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Error </a:t>
            </a:r>
            <a:r>
              <a:rPr lang="en-US" dirty="0"/>
              <a:t>messages are shown </a:t>
            </a:r>
            <a:r>
              <a:rPr lang="en-US" dirty="0" smtClean="0"/>
              <a:t>upon </a:t>
            </a:r>
            <a:r>
              <a:rPr lang="en-US" b="1" dirty="0" smtClean="0">
                <a:solidFill>
                  <a:schemeClr val="bg1"/>
                </a:solidFill>
              </a:rPr>
              <a:t>filling</a:t>
            </a:r>
            <a:r>
              <a:rPr lang="en-US" dirty="0" smtClean="0"/>
              <a:t> the form</a:t>
            </a:r>
          </a:p>
          <a:p>
            <a:r>
              <a:rPr lang="en-US" dirty="0" smtClean="0"/>
              <a:t>Gives </a:t>
            </a:r>
            <a:r>
              <a:rPr lang="en-US" b="1" dirty="0">
                <a:solidFill>
                  <a:schemeClr val="bg1"/>
                </a:solidFill>
              </a:rPr>
              <a:t>better feedback </a:t>
            </a:r>
            <a:r>
              <a:rPr lang="en-US" dirty="0"/>
              <a:t>to the average </a:t>
            </a:r>
            <a:r>
              <a:rPr lang="en-US" dirty="0" smtClean="0"/>
              <a:t>user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Saves </a:t>
            </a:r>
            <a:r>
              <a:rPr lang="en-US" b="1" dirty="0">
                <a:solidFill>
                  <a:schemeClr val="bg1"/>
                </a:solidFill>
              </a:rPr>
              <a:t>time </a:t>
            </a:r>
            <a:r>
              <a:rPr lang="en-US" dirty="0"/>
              <a:t>and </a:t>
            </a:r>
            <a:r>
              <a:rPr lang="en-US" dirty="0" smtClean="0"/>
              <a:t>bandwidth </a:t>
            </a:r>
          </a:p>
          <a:p>
            <a:r>
              <a:rPr lang="en-US" dirty="0" smtClean="0"/>
              <a:t>Not secure, can be </a:t>
            </a:r>
            <a:r>
              <a:rPr lang="en-US" b="1" dirty="0" smtClean="0">
                <a:solidFill>
                  <a:schemeClr val="bg1"/>
                </a:solidFill>
              </a:rPr>
              <a:t>easily disabled </a:t>
            </a:r>
            <a:r>
              <a:rPr lang="en-US" dirty="0" smtClean="0"/>
              <a:t>by the user</a:t>
            </a:r>
          </a:p>
          <a:p>
            <a:r>
              <a:rPr lang="en-US" dirty="0" smtClean="0"/>
              <a:t>Shouldn’t  be used </a:t>
            </a:r>
            <a:r>
              <a:rPr lang="en-US" b="1" dirty="0" smtClean="0">
                <a:solidFill>
                  <a:schemeClr val="bg1"/>
                </a:solidFill>
              </a:rPr>
              <a:t>independently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Validation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20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524000"/>
            <a:ext cx="3868225" cy="359568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060" y="1524000"/>
            <a:ext cx="3550027" cy="359568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Right Arrow 13"/>
          <p:cNvSpPr/>
          <p:nvPr/>
        </p:nvSpPr>
        <p:spPr bwMode="auto">
          <a:xfrm>
            <a:off x="5105748" y="3017043"/>
            <a:ext cx="1295400" cy="609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9003654" y="2560634"/>
            <a:ext cx="2696865" cy="1375196"/>
          </a:xfrm>
          <a:prstGeom prst="wedgeRoundRectCallout">
            <a:avLst>
              <a:gd name="adj1" fmla="val -44903"/>
              <a:gd name="adj2" fmla="val 56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message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displayed immediately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5105748" y="5251046"/>
            <a:ext cx="2912012" cy="1454994"/>
          </a:xfrm>
          <a:prstGeom prst="wedgeRoundRectCallout">
            <a:avLst>
              <a:gd name="adj1" fmla="val 31511"/>
              <a:gd name="adj2" fmla="val -66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submit button as well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36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3554</TotalTime>
  <Words>998</Words>
  <Application>Microsoft Office PowerPoint</Application>
  <PresentationFormat>Custom</PresentationFormat>
  <Paragraphs>213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Malgun Gothic</vt:lpstr>
      <vt:lpstr>Arial</vt:lpstr>
      <vt:lpstr>Calibri</vt:lpstr>
      <vt:lpstr>Consolas</vt:lpstr>
      <vt:lpstr>Wingdings</vt:lpstr>
      <vt:lpstr>Wingdings 2</vt:lpstr>
      <vt:lpstr>SoftUni3_1</vt:lpstr>
      <vt:lpstr>Validators</vt:lpstr>
      <vt:lpstr>Table of Content</vt:lpstr>
      <vt:lpstr>Have a Question?</vt:lpstr>
      <vt:lpstr>PowerPoint Presentation</vt:lpstr>
      <vt:lpstr>Why we do Data Validation?</vt:lpstr>
      <vt:lpstr>Base Example</vt:lpstr>
      <vt:lpstr>PowerPoint Presentation</vt:lpstr>
      <vt:lpstr>Client Side Validation</vt:lpstr>
      <vt:lpstr>Base Example</vt:lpstr>
      <vt:lpstr>PowerPoint Presentation</vt:lpstr>
      <vt:lpstr>Custom Validation</vt:lpstr>
      <vt:lpstr>Form Validation on Submit</vt:lpstr>
      <vt:lpstr>Form Validation on Submit</vt:lpstr>
      <vt:lpstr>Form Validation on selected</vt:lpstr>
      <vt:lpstr>Form Validation on selected</vt:lpstr>
      <vt:lpstr>Validating email address</vt:lpstr>
      <vt:lpstr>Validating email address function</vt:lpstr>
      <vt:lpstr>Validating email address function</vt:lpstr>
      <vt:lpstr>PowerPoint Presentation</vt:lpstr>
      <vt:lpstr>Vuelidate</vt:lpstr>
      <vt:lpstr>Builtin validators</vt:lpstr>
      <vt:lpstr>Vuelidate Installation</vt:lpstr>
      <vt:lpstr>Vuelidate Base Example</vt:lpstr>
      <vt:lpstr>Vuelidate Base Example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Validators</dc:title>
  <dc:subject/>
  <dc:creator/>
  <cp:keywords/>
  <dc:description/>
  <cp:lastModifiedBy>StoyanSl</cp:lastModifiedBy>
  <cp:revision>437</cp:revision>
  <dcterms:created xsi:type="dcterms:W3CDTF">2014-01-02T17:00:34Z</dcterms:created>
  <dcterms:modified xsi:type="dcterms:W3CDTF">2018-12-31T17:34:00Z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