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33"/>
  </p:notesMasterIdLst>
  <p:handoutMasterIdLst>
    <p:handoutMasterId r:id="rId34"/>
  </p:handoutMasterIdLst>
  <p:sldIdLst>
    <p:sldId id="275" r:id="rId3"/>
    <p:sldId id="294" r:id="rId4"/>
    <p:sldId id="300" r:id="rId5"/>
    <p:sldId id="301" r:id="rId6"/>
    <p:sldId id="278" r:id="rId7"/>
    <p:sldId id="274" r:id="rId8"/>
    <p:sldId id="279" r:id="rId9"/>
    <p:sldId id="280" r:id="rId10"/>
    <p:sldId id="281" r:id="rId11"/>
    <p:sldId id="295" r:id="rId12"/>
    <p:sldId id="282" r:id="rId13"/>
    <p:sldId id="283" r:id="rId14"/>
    <p:sldId id="285" r:id="rId15"/>
    <p:sldId id="297" r:id="rId16"/>
    <p:sldId id="284" r:id="rId17"/>
    <p:sldId id="308" r:id="rId18"/>
    <p:sldId id="311" r:id="rId19"/>
    <p:sldId id="286" r:id="rId20"/>
    <p:sldId id="298" r:id="rId21"/>
    <p:sldId id="303" r:id="rId22"/>
    <p:sldId id="288" r:id="rId23"/>
    <p:sldId id="306" r:id="rId24"/>
    <p:sldId id="312" r:id="rId25"/>
    <p:sldId id="313" r:id="rId26"/>
    <p:sldId id="310" r:id="rId27"/>
    <p:sldId id="314" r:id="rId28"/>
    <p:sldId id="318" r:id="rId29"/>
    <p:sldId id="317" r:id="rId30"/>
    <p:sldId id="315" r:id="rId31"/>
    <p:sldId id="316"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C2EF"/>
    <a:srgbClr val="00B0DA"/>
    <a:srgbClr val="D94F20"/>
    <a:srgbClr val="3AA98F"/>
    <a:srgbClr val="F6BC27"/>
    <a:srgbClr val="D63B7F"/>
    <a:srgbClr val="CF1C20"/>
    <a:srgbClr val="58397C"/>
    <a:srgbClr val="1E9B3C"/>
    <a:srgbClr val="0095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88812" autoAdjust="0"/>
  </p:normalViewPr>
  <p:slideViewPr>
    <p:cSldViewPr snapToGrid="0" snapToObjects="1" showGuides="1">
      <p:cViewPr varScale="1">
        <p:scale>
          <a:sx n="148" d="100"/>
          <a:sy n="148" d="100"/>
        </p:scale>
        <p:origin x="520" y="184"/>
      </p:cViewPr>
      <p:guideLst>
        <p:guide orient="horz" pos="3053"/>
        <p:guide pos="28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6E555D-978D-1C4B-A701-A7CD48BC7CCE}" type="doc">
      <dgm:prSet loTypeId="urn:microsoft.com/office/officeart/2005/8/layout/equation1" loCatId="relationship" qsTypeId="urn:microsoft.com/office/officeart/2005/8/quickstyle/simple1" qsCatId="simple" csTypeId="urn:microsoft.com/office/officeart/2005/8/colors/accent1_3" csCatId="accent1" phldr="1"/>
      <dgm:spPr/>
      <dgm:t>
        <a:bodyPr/>
        <a:lstStyle/>
        <a:p>
          <a:endParaRPr lang="en-US"/>
        </a:p>
      </dgm:t>
    </dgm:pt>
    <dgm:pt modelId="{D840749C-4ED5-3D4A-A362-B5D62C4F82AE}">
      <dgm:prSet/>
      <dgm:spPr/>
      <dgm:t>
        <a:bodyPr/>
        <a:lstStyle/>
        <a:p>
          <a:pPr algn="ctr"/>
          <a:r>
            <a:rPr lang="en-US" dirty="0">
              <a:latin typeface="Arial" panose="020B0604020202020204" pitchFamily="34" charset="0"/>
              <a:cs typeface="Arial" panose="020B0604020202020204" pitchFamily="34" charset="0"/>
            </a:rPr>
            <a:t>REST API</a:t>
          </a:r>
        </a:p>
      </dgm:t>
    </dgm:pt>
    <dgm:pt modelId="{914D8126-9249-7D46-B91C-B48BCA79EAFA}" type="parTrans" cxnId="{CD32EB54-3142-3147-AB3E-684C39E61363}">
      <dgm:prSet/>
      <dgm:spPr/>
      <dgm:t>
        <a:bodyPr/>
        <a:lstStyle/>
        <a:p>
          <a:pPr algn="ctr"/>
          <a:endParaRPr lang="en-US"/>
        </a:p>
      </dgm:t>
    </dgm:pt>
    <dgm:pt modelId="{818F70DE-2A2B-6E4C-935B-B2D8A86A98B0}" type="sibTrans" cxnId="{CD32EB54-3142-3147-AB3E-684C39E61363}">
      <dgm:prSet/>
      <dgm:spPr/>
      <dgm:t>
        <a:bodyPr/>
        <a:lstStyle/>
        <a:p>
          <a:pPr algn="ctr"/>
          <a:endParaRPr lang="en-US"/>
        </a:p>
      </dgm:t>
    </dgm:pt>
    <dgm:pt modelId="{69655DE6-46EA-F144-98B7-92C077D4EA73}">
      <dgm:prSet/>
      <dgm:spPr/>
      <dgm:t>
        <a:bodyPr/>
        <a:lstStyle/>
        <a:p>
          <a:pPr algn="ctr"/>
          <a:r>
            <a:rPr lang="en-US" dirty="0">
              <a:latin typeface="Arial" panose="020B0604020202020204" pitchFamily="34" charset="0"/>
              <a:cs typeface="Arial" panose="020B0604020202020204" pitchFamily="34" charset="0"/>
            </a:rPr>
            <a:t>VUEX</a:t>
          </a:r>
        </a:p>
      </dgm:t>
    </dgm:pt>
    <dgm:pt modelId="{554DC485-6A3D-2045-B04A-067FAB3766AC}" type="parTrans" cxnId="{EA6317ED-E4FF-234F-81CC-9FB9EC585496}">
      <dgm:prSet/>
      <dgm:spPr/>
      <dgm:t>
        <a:bodyPr/>
        <a:lstStyle/>
        <a:p>
          <a:pPr algn="ctr"/>
          <a:endParaRPr lang="en-US"/>
        </a:p>
      </dgm:t>
    </dgm:pt>
    <dgm:pt modelId="{3451A94B-A73C-E442-99A9-A6B6DB4531E7}" type="sibTrans" cxnId="{EA6317ED-E4FF-234F-81CC-9FB9EC585496}">
      <dgm:prSet/>
      <dgm:spPr/>
      <dgm:t>
        <a:bodyPr/>
        <a:lstStyle/>
        <a:p>
          <a:pPr algn="ctr"/>
          <a:endParaRPr lang="en-US"/>
        </a:p>
      </dgm:t>
    </dgm:pt>
    <dgm:pt modelId="{F70D500F-2744-2441-99ED-E6B1F71C8354}">
      <dgm:prSet/>
      <dgm:spPr/>
      <dgm:t>
        <a:bodyPr/>
        <a:lstStyle/>
        <a:p>
          <a:pPr algn="ctr"/>
          <a:r>
            <a:rPr lang="en-US" dirty="0">
              <a:latin typeface="Arial" panose="020B0604020202020204" pitchFamily="34" charset="0"/>
              <a:cs typeface="Arial" panose="020B0604020202020204" pitchFamily="34" charset="0"/>
            </a:rPr>
            <a:t>VUE</a:t>
          </a:r>
        </a:p>
      </dgm:t>
    </dgm:pt>
    <dgm:pt modelId="{356B0D7C-7182-3A40-91F1-A3C17EB968F7}" type="parTrans" cxnId="{48615485-F644-1B46-8F0B-3E8E729D7CB7}">
      <dgm:prSet/>
      <dgm:spPr/>
      <dgm:t>
        <a:bodyPr/>
        <a:lstStyle/>
        <a:p>
          <a:pPr algn="ctr"/>
          <a:endParaRPr lang="en-US"/>
        </a:p>
      </dgm:t>
    </dgm:pt>
    <dgm:pt modelId="{5493C4B8-4865-934F-89EA-8A8C65A5077A}" type="sibTrans" cxnId="{48615485-F644-1B46-8F0B-3E8E729D7CB7}">
      <dgm:prSet/>
      <dgm:spPr/>
      <dgm:t>
        <a:bodyPr/>
        <a:lstStyle/>
        <a:p>
          <a:pPr algn="ctr"/>
          <a:endParaRPr lang="en-US"/>
        </a:p>
      </dgm:t>
    </dgm:pt>
    <dgm:pt modelId="{C0A7037D-F6B9-7647-85B3-6ABEE6BFB4A6}" type="pres">
      <dgm:prSet presAssocID="{F06E555D-978D-1C4B-A701-A7CD48BC7CCE}" presName="linearFlow" presStyleCnt="0">
        <dgm:presLayoutVars>
          <dgm:dir/>
          <dgm:resizeHandles val="exact"/>
        </dgm:presLayoutVars>
      </dgm:prSet>
      <dgm:spPr/>
    </dgm:pt>
    <dgm:pt modelId="{34187BA0-6691-204E-9268-DB33DCCCD083}" type="pres">
      <dgm:prSet presAssocID="{D840749C-4ED5-3D4A-A362-B5D62C4F82AE}" presName="node" presStyleLbl="node1" presStyleIdx="0" presStyleCnt="3">
        <dgm:presLayoutVars>
          <dgm:bulletEnabled val="1"/>
        </dgm:presLayoutVars>
      </dgm:prSet>
      <dgm:spPr/>
    </dgm:pt>
    <dgm:pt modelId="{96D66413-3199-394F-8140-FA353BB0AB00}" type="pres">
      <dgm:prSet presAssocID="{818F70DE-2A2B-6E4C-935B-B2D8A86A98B0}" presName="spacerL" presStyleCnt="0"/>
      <dgm:spPr/>
    </dgm:pt>
    <dgm:pt modelId="{BF3711E6-97B0-B14D-BD29-607DB744210F}" type="pres">
      <dgm:prSet presAssocID="{818F70DE-2A2B-6E4C-935B-B2D8A86A98B0}" presName="sibTrans" presStyleLbl="sibTrans2D1" presStyleIdx="0" presStyleCnt="2" custScaleX="103587" custScaleY="48750"/>
      <dgm:spPr>
        <a:prstGeom prst="rightArrow">
          <a:avLst/>
        </a:prstGeom>
      </dgm:spPr>
    </dgm:pt>
    <dgm:pt modelId="{6BA3AB77-6F7B-6846-9457-917651099C63}" type="pres">
      <dgm:prSet presAssocID="{818F70DE-2A2B-6E4C-935B-B2D8A86A98B0}" presName="spacerR" presStyleCnt="0"/>
      <dgm:spPr/>
    </dgm:pt>
    <dgm:pt modelId="{C445DC16-B089-854C-AA5B-5CF59B81C914}" type="pres">
      <dgm:prSet presAssocID="{69655DE6-46EA-F144-98B7-92C077D4EA73}" presName="node" presStyleLbl="node1" presStyleIdx="1" presStyleCnt="3">
        <dgm:presLayoutVars>
          <dgm:bulletEnabled val="1"/>
        </dgm:presLayoutVars>
      </dgm:prSet>
      <dgm:spPr/>
    </dgm:pt>
    <dgm:pt modelId="{6A0077AD-41A0-F440-9697-8E359AE9C8B2}" type="pres">
      <dgm:prSet presAssocID="{3451A94B-A73C-E442-99A9-A6B6DB4531E7}" presName="spacerL" presStyleCnt="0"/>
      <dgm:spPr/>
    </dgm:pt>
    <dgm:pt modelId="{B6C1C03C-80D0-0C4B-9E6A-5519051B3C9C}" type="pres">
      <dgm:prSet presAssocID="{3451A94B-A73C-E442-99A9-A6B6DB4531E7}" presName="sibTrans" presStyleLbl="sibTrans2D1" presStyleIdx="1" presStyleCnt="2" custScaleY="49204"/>
      <dgm:spPr>
        <a:prstGeom prst="rightArrow">
          <a:avLst/>
        </a:prstGeom>
      </dgm:spPr>
    </dgm:pt>
    <dgm:pt modelId="{4DB778E2-E54F-F64E-A439-7749266503D8}" type="pres">
      <dgm:prSet presAssocID="{3451A94B-A73C-E442-99A9-A6B6DB4531E7}" presName="spacerR" presStyleCnt="0"/>
      <dgm:spPr/>
    </dgm:pt>
    <dgm:pt modelId="{23BC7E60-A2E0-3442-9BF4-5AF93B983CF9}" type="pres">
      <dgm:prSet presAssocID="{F70D500F-2744-2441-99ED-E6B1F71C8354}" presName="node" presStyleLbl="node1" presStyleIdx="2" presStyleCnt="3">
        <dgm:presLayoutVars>
          <dgm:bulletEnabled val="1"/>
        </dgm:presLayoutVars>
      </dgm:prSet>
      <dgm:spPr/>
    </dgm:pt>
  </dgm:ptLst>
  <dgm:cxnLst>
    <dgm:cxn modelId="{9BEF2208-31EA-AA4B-B174-F34D49EE9810}" type="presOf" srcId="{F70D500F-2744-2441-99ED-E6B1F71C8354}" destId="{23BC7E60-A2E0-3442-9BF4-5AF93B983CF9}" srcOrd="0" destOrd="0" presId="urn:microsoft.com/office/officeart/2005/8/layout/equation1"/>
    <dgm:cxn modelId="{425E590D-975A-324B-BE59-E3D6C41ECBB6}" type="presOf" srcId="{F06E555D-978D-1C4B-A701-A7CD48BC7CCE}" destId="{C0A7037D-F6B9-7647-85B3-6ABEE6BFB4A6}" srcOrd="0" destOrd="0" presId="urn:microsoft.com/office/officeart/2005/8/layout/equation1"/>
    <dgm:cxn modelId="{CD32EB54-3142-3147-AB3E-684C39E61363}" srcId="{F06E555D-978D-1C4B-A701-A7CD48BC7CCE}" destId="{D840749C-4ED5-3D4A-A362-B5D62C4F82AE}" srcOrd="0" destOrd="0" parTransId="{914D8126-9249-7D46-B91C-B48BCA79EAFA}" sibTransId="{818F70DE-2A2B-6E4C-935B-B2D8A86A98B0}"/>
    <dgm:cxn modelId="{48615485-F644-1B46-8F0B-3E8E729D7CB7}" srcId="{F06E555D-978D-1C4B-A701-A7CD48BC7CCE}" destId="{F70D500F-2744-2441-99ED-E6B1F71C8354}" srcOrd="2" destOrd="0" parTransId="{356B0D7C-7182-3A40-91F1-A3C17EB968F7}" sibTransId="{5493C4B8-4865-934F-89EA-8A8C65A5077A}"/>
    <dgm:cxn modelId="{198D72B1-CF0F-E142-AB29-FE4D95DDC7BA}" type="presOf" srcId="{D840749C-4ED5-3D4A-A362-B5D62C4F82AE}" destId="{34187BA0-6691-204E-9268-DB33DCCCD083}" srcOrd="0" destOrd="0" presId="urn:microsoft.com/office/officeart/2005/8/layout/equation1"/>
    <dgm:cxn modelId="{704936D5-51F2-804F-8A9A-ACDDDF16D46D}" type="presOf" srcId="{3451A94B-A73C-E442-99A9-A6B6DB4531E7}" destId="{B6C1C03C-80D0-0C4B-9E6A-5519051B3C9C}" srcOrd="0" destOrd="0" presId="urn:microsoft.com/office/officeart/2005/8/layout/equation1"/>
    <dgm:cxn modelId="{76C631DA-FBDD-284F-8875-F551B47A527B}" type="presOf" srcId="{818F70DE-2A2B-6E4C-935B-B2D8A86A98B0}" destId="{BF3711E6-97B0-B14D-BD29-607DB744210F}" srcOrd="0" destOrd="0" presId="urn:microsoft.com/office/officeart/2005/8/layout/equation1"/>
    <dgm:cxn modelId="{EA6317ED-E4FF-234F-81CC-9FB9EC585496}" srcId="{F06E555D-978D-1C4B-A701-A7CD48BC7CCE}" destId="{69655DE6-46EA-F144-98B7-92C077D4EA73}" srcOrd="1" destOrd="0" parTransId="{554DC485-6A3D-2045-B04A-067FAB3766AC}" sibTransId="{3451A94B-A73C-E442-99A9-A6B6DB4531E7}"/>
    <dgm:cxn modelId="{807018F8-3F54-8E4A-A639-5A1A0926A540}" type="presOf" srcId="{69655DE6-46EA-F144-98B7-92C077D4EA73}" destId="{C445DC16-B089-854C-AA5B-5CF59B81C914}" srcOrd="0" destOrd="0" presId="urn:microsoft.com/office/officeart/2005/8/layout/equation1"/>
    <dgm:cxn modelId="{38C63383-70B7-3947-BB0B-26CD6EEF79B3}" type="presParOf" srcId="{C0A7037D-F6B9-7647-85B3-6ABEE6BFB4A6}" destId="{34187BA0-6691-204E-9268-DB33DCCCD083}" srcOrd="0" destOrd="0" presId="urn:microsoft.com/office/officeart/2005/8/layout/equation1"/>
    <dgm:cxn modelId="{B4B78D5F-E29F-1146-B7A1-048B4D86865B}" type="presParOf" srcId="{C0A7037D-F6B9-7647-85B3-6ABEE6BFB4A6}" destId="{96D66413-3199-394F-8140-FA353BB0AB00}" srcOrd="1" destOrd="0" presId="urn:microsoft.com/office/officeart/2005/8/layout/equation1"/>
    <dgm:cxn modelId="{ED13CAD4-2A2E-154D-9135-94CECE0D4C83}" type="presParOf" srcId="{C0A7037D-F6B9-7647-85B3-6ABEE6BFB4A6}" destId="{BF3711E6-97B0-B14D-BD29-607DB744210F}" srcOrd="2" destOrd="0" presId="urn:microsoft.com/office/officeart/2005/8/layout/equation1"/>
    <dgm:cxn modelId="{8FBCC28F-0D68-E54B-9262-7940F8232C42}" type="presParOf" srcId="{C0A7037D-F6B9-7647-85B3-6ABEE6BFB4A6}" destId="{6BA3AB77-6F7B-6846-9457-917651099C63}" srcOrd="3" destOrd="0" presId="urn:microsoft.com/office/officeart/2005/8/layout/equation1"/>
    <dgm:cxn modelId="{E0B64E3D-4D73-B041-95C0-77F87E6F3594}" type="presParOf" srcId="{C0A7037D-F6B9-7647-85B3-6ABEE6BFB4A6}" destId="{C445DC16-B089-854C-AA5B-5CF59B81C914}" srcOrd="4" destOrd="0" presId="urn:microsoft.com/office/officeart/2005/8/layout/equation1"/>
    <dgm:cxn modelId="{0DDA8C0F-5B53-B64C-8D7D-0E39344BD8BF}" type="presParOf" srcId="{C0A7037D-F6B9-7647-85B3-6ABEE6BFB4A6}" destId="{6A0077AD-41A0-F440-9697-8E359AE9C8B2}" srcOrd="5" destOrd="0" presId="urn:microsoft.com/office/officeart/2005/8/layout/equation1"/>
    <dgm:cxn modelId="{2EA75C85-DBA8-A541-9416-08F5B9F94A90}" type="presParOf" srcId="{C0A7037D-F6B9-7647-85B3-6ABEE6BFB4A6}" destId="{B6C1C03C-80D0-0C4B-9E6A-5519051B3C9C}" srcOrd="6" destOrd="0" presId="urn:microsoft.com/office/officeart/2005/8/layout/equation1"/>
    <dgm:cxn modelId="{91B293D5-509D-6C4C-8F59-16F3F206DFFC}" type="presParOf" srcId="{C0A7037D-F6B9-7647-85B3-6ABEE6BFB4A6}" destId="{4DB778E2-E54F-F64E-A439-7749266503D8}" srcOrd="7" destOrd="0" presId="urn:microsoft.com/office/officeart/2005/8/layout/equation1"/>
    <dgm:cxn modelId="{170796F4-4007-7D41-B19C-5F307AEB5655}" type="presParOf" srcId="{C0A7037D-F6B9-7647-85B3-6ABEE6BFB4A6}" destId="{23BC7E60-A2E0-3442-9BF4-5AF93B983CF9}"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87BA0-6691-204E-9268-DB33DCCCD083}">
      <dsp:nvSpPr>
        <dsp:cNvPr id="0" name=""/>
        <dsp:cNvSpPr/>
      </dsp:nvSpPr>
      <dsp:spPr>
        <a:xfrm>
          <a:off x="362" y="1017091"/>
          <a:ext cx="1623417" cy="1623417"/>
        </a:xfrm>
        <a:prstGeom prst="ellipse">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REST API</a:t>
          </a:r>
        </a:p>
      </dsp:txBody>
      <dsp:txXfrm>
        <a:off x="238106" y="1254835"/>
        <a:ext cx="1147929" cy="1147929"/>
      </dsp:txXfrm>
    </dsp:sp>
    <dsp:sp modelId="{BF3711E6-97B0-B14D-BD29-607DB744210F}">
      <dsp:nvSpPr>
        <dsp:cNvPr id="0" name=""/>
        <dsp:cNvSpPr/>
      </dsp:nvSpPr>
      <dsp:spPr>
        <a:xfrm>
          <a:off x="1755600" y="1599289"/>
          <a:ext cx="975356" cy="459021"/>
        </a:xfrm>
        <a:prstGeom prst="rightArrow">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55600" y="1714044"/>
        <a:ext cx="860601" cy="229511"/>
      </dsp:txXfrm>
    </dsp:sp>
    <dsp:sp modelId="{C445DC16-B089-854C-AA5B-5CF59B81C914}">
      <dsp:nvSpPr>
        <dsp:cNvPr id="0" name=""/>
        <dsp:cNvSpPr/>
      </dsp:nvSpPr>
      <dsp:spPr>
        <a:xfrm>
          <a:off x="2862778" y="1017091"/>
          <a:ext cx="1623417" cy="1623417"/>
        </a:xfrm>
        <a:prstGeom prst="ellipse">
          <a:avLst/>
        </a:prstGeom>
        <a:solidFill>
          <a:schemeClr val="accent1">
            <a:shade val="80000"/>
            <a:hueOff val="217796"/>
            <a:satOff val="-14825"/>
            <a:lumOff val="175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VUEX</a:t>
          </a:r>
        </a:p>
      </dsp:txBody>
      <dsp:txXfrm>
        <a:off x="3100522" y="1254835"/>
        <a:ext cx="1147929" cy="1147929"/>
      </dsp:txXfrm>
    </dsp:sp>
    <dsp:sp modelId="{B6C1C03C-80D0-0C4B-9E6A-5519051B3C9C}">
      <dsp:nvSpPr>
        <dsp:cNvPr id="0" name=""/>
        <dsp:cNvSpPr/>
      </dsp:nvSpPr>
      <dsp:spPr>
        <a:xfrm>
          <a:off x="4618017" y="1597152"/>
          <a:ext cx="941581" cy="463295"/>
        </a:xfrm>
        <a:prstGeom prst="rightArrow">
          <a:avLst/>
        </a:prstGeom>
        <a:solidFill>
          <a:schemeClr val="accent1">
            <a:shade val="90000"/>
            <a:hueOff val="437796"/>
            <a:satOff val="-29649"/>
            <a:lumOff val="32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618017" y="1712976"/>
        <a:ext cx="825757" cy="231647"/>
      </dsp:txXfrm>
    </dsp:sp>
    <dsp:sp modelId="{23BC7E60-A2E0-3442-9BF4-5AF93B983CF9}">
      <dsp:nvSpPr>
        <dsp:cNvPr id="0" name=""/>
        <dsp:cNvSpPr/>
      </dsp:nvSpPr>
      <dsp:spPr>
        <a:xfrm>
          <a:off x="5691420" y="1017091"/>
          <a:ext cx="1623417" cy="1623417"/>
        </a:xfrm>
        <a:prstGeom prst="ellipse">
          <a:avLst/>
        </a:prstGeom>
        <a:solidFill>
          <a:schemeClr val="accent1">
            <a:shade val="80000"/>
            <a:hueOff val="435591"/>
            <a:satOff val="-29649"/>
            <a:lumOff val="35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VUE</a:t>
          </a:r>
        </a:p>
      </dsp:txBody>
      <dsp:txXfrm>
        <a:off x="5929164" y="1254835"/>
        <a:ext cx="1147929" cy="114792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26BD9-BEFE-7C46-9AF6-086F1B237729}" type="datetimeFigureOut">
              <a:rPr lang="en-US" smtClean="0"/>
              <a:pPr/>
              <a:t>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B07C9F-57A2-1F40-BF71-1ADE6912F929}" type="slidenum">
              <a:rPr lang="en-US" smtClean="0"/>
              <a:pPr/>
              <a:t>‹#›</a:t>
            </a:fld>
            <a:endParaRPr lang="en-US" dirty="0"/>
          </a:p>
        </p:txBody>
      </p:sp>
    </p:spTree>
    <p:extLst>
      <p:ext uri="{BB962C8B-B14F-4D97-AF65-F5344CB8AC3E}">
        <p14:creationId xmlns:p14="http://schemas.microsoft.com/office/powerpoint/2010/main" val="1299413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0A0BF0-D09A-DA48-A038-7470B7596302}" type="datetimeFigureOut">
              <a:rPr lang="en-US" smtClean="0"/>
              <a:pPr/>
              <a:t>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383291-372B-1246-A8AB-32EA4B2C4178}" type="slidenum">
              <a:rPr lang="en-US" smtClean="0"/>
              <a:pPr/>
              <a:t>‹#›</a:t>
            </a:fld>
            <a:endParaRPr lang="en-US" dirty="0"/>
          </a:p>
        </p:txBody>
      </p:sp>
    </p:spTree>
    <p:extLst>
      <p:ext uri="{BB962C8B-B14F-4D97-AF65-F5344CB8AC3E}">
        <p14:creationId xmlns:p14="http://schemas.microsoft.com/office/powerpoint/2010/main" val="4349511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83291-372B-1246-A8AB-32EA4B2C4178}" type="slidenum">
              <a:rPr lang="en-US" smtClean="0"/>
              <a:pPr/>
              <a:t>1</a:t>
            </a:fld>
            <a:endParaRPr lang="en-US" dirty="0"/>
          </a:p>
        </p:txBody>
      </p:sp>
    </p:spTree>
    <p:extLst>
      <p:ext uri="{BB962C8B-B14F-4D97-AF65-F5344CB8AC3E}">
        <p14:creationId xmlns:p14="http://schemas.microsoft.com/office/powerpoint/2010/main" val="133639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10</a:t>
            </a:fld>
            <a:endParaRPr lang="en-US" dirty="0"/>
          </a:p>
        </p:txBody>
      </p:sp>
    </p:spTree>
    <p:extLst>
      <p:ext uri="{BB962C8B-B14F-4D97-AF65-F5344CB8AC3E}">
        <p14:creationId xmlns:p14="http://schemas.microsoft.com/office/powerpoint/2010/main" val="94767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11</a:t>
            </a:fld>
            <a:endParaRPr lang="en-US" dirty="0"/>
          </a:p>
        </p:txBody>
      </p:sp>
    </p:spTree>
    <p:extLst>
      <p:ext uri="{BB962C8B-B14F-4D97-AF65-F5344CB8AC3E}">
        <p14:creationId xmlns:p14="http://schemas.microsoft.com/office/powerpoint/2010/main" val="197693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12</a:t>
            </a:fld>
            <a:endParaRPr lang="en-US" dirty="0"/>
          </a:p>
        </p:txBody>
      </p:sp>
    </p:spTree>
    <p:extLst>
      <p:ext uri="{BB962C8B-B14F-4D97-AF65-F5344CB8AC3E}">
        <p14:creationId xmlns:p14="http://schemas.microsoft.com/office/powerpoint/2010/main" val="4225980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13</a:t>
            </a:fld>
            <a:endParaRPr lang="en-US" dirty="0"/>
          </a:p>
        </p:txBody>
      </p:sp>
    </p:spTree>
    <p:extLst>
      <p:ext uri="{BB962C8B-B14F-4D97-AF65-F5344CB8AC3E}">
        <p14:creationId xmlns:p14="http://schemas.microsoft.com/office/powerpoint/2010/main" val="17658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14</a:t>
            </a:fld>
            <a:endParaRPr lang="en-US" dirty="0"/>
          </a:p>
        </p:txBody>
      </p:sp>
    </p:spTree>
    <p:extLst>
      <p:ext uri="{BB962C8B-B14F-4D97-AF65-F5344CB8AC3E}">
        <p14:creationId xmlns:p14="http://schemas.microsoft.com/office/powerpoint/2010/main" val="2562973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15</a:t>
            </a:fld>
            <a:endParaRPr lang="en-US" dirty="0"/>
          </a:p>
        </p:txBody>
      </p:sp>
    </p:spTree>
    <p:extLst>
      <p:ext uri="{BB962C8B-B14F-4D97-AF65-F5344CB8AC3E}">
        <p14:creationId xmlns:p14="http://schemas.microsoft.com/office/powerpoint/2010/main" val="13226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83291-372B-1246-A8AB-32EA4B2C4178}" type="slidenum">
              <a:rPr lang="en-US" smtClean="0"/>
              <a:pPr/>
              <a:t>16</a:t>
            </a:fld>
            <a:endParaRPr lang="en-US" dirty="0"/>
          </a:p>
        </p:txBody>
      </p:sp>
    </p:spTree>
    <p:extLst>
      <p:ext uri="{BB962C8B-B14F-4D97-AF65-F5344CB8AC3E}">
        <p14:creationId xmlns:p14="http://schemas.microsoft.com/office/powerpoint/2010/main" val="380851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83291-372B-1246-A8AB-32EA4B2C4178}" type="slidenum">
              <a:rPr lang="en-US" smtClean="0"/>
              <a:pPr/>
              <a:t>17</a:t>
            </a:fld>
            <a:endParaRPr lang="en-US" dirty="0"/>
          </a:p>
        </p:txBody>
      </p:sp>
    </p:spTree>
    <p:extLst>
      <p:ext uri="{BB962C8B-B14F-4D97-AF65-F5344CB8AC3E}">
        <p14:creationId xmlns:p14="http://schemas.microsoft.com/office/powerpoint/2010/main" val="3747180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18</a:t>
            </a:fld>
            <a:endParaRPr lang="en-US" dirty="0"/>
          </a:p>
        </p:txBody>
      </p:sp>
    </p:spTree>
    <p:extLst>
      <p:ext uri="{BB962C8B-B14F-4D97-AF65-F5344CB8AC3E}">
        <p14:creationId xmlns:p14="http://schemas.microsoft.com/office/powerpoint/2010/main" val="2713084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19</a:t>
            </a:fld>
            <a:endParaRPr lang="en-US" dirty="0"/>
          </a:p>
        </p:txBody>
      </p:sp>
    </p:spTree>
    <p:extLst>
      <p:ext uri="{BB962C8B-B14F-4D97-AF65-F5344CB8AC3E}">
        <p14:creationId xmlns:p14="http://schemas.microsoft.com/office/powerpoint/2010/main" val="56639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a:t>
            </a:fld>
            <a:endParaRPr lang="en-US" dirty="0"/>
          </a:p>
        </p:txBody>
      </p:sp>
    </p:spTree>
    <p:extLst>
      <p:ext uri="{BB962C8B-B14F-4D97-AF65-F5344CB8AC3E}">
        <p14:creationId xmlns:p14="http://schemas.microsoft.com/office/powerpoint/2010/main" val="2980649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20</a:t>
            </a:fld>
            <a:endParaRPr lang="en-US" dirty="0"/>
          </a:p>
        </p:txBody>
      </p:sp>
    </p:spTree>
    <p:extLst>
      <p:ext uri="{BB962C8B-B14F-4D97-AF65-F5344CB8AC3E}">
        <p14:creationId xmlns:p14="http://schemas.microsoft.com/office/powerpoint/2010/main" val="2222544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21</a:t>
            </a:fld>
            <a:endParaRPr lang="en-US" dirty="0"/>
          </a:p>
        </p:txBody>
      </p:sp>
    </p:spTree>
    <p:extLst>
      <p:ext uri="{BB962C8B-B14F-4D97-AF65-F5344CB8AC3E}">
        <p14:creationId xmlns:p14="http://schemas.microsoft.com/office/powerpoint/2010/main" val="3026407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22</a:t>
            </a:fld>
            <a:endParaRPr lang="en-US" dirty="0"/>
          </a:p>
        </p:txBody>
      </p:sp>
    </p:spTree>
    <p:extLst>
      <p:ext uri="{BB962C8B-B14F-4D97-AF65-F5344CB8AC3E}">
        <p14:creationId xmlns:p14="http://schemas.microsoft.com/office/powerpoint/2010/main" val="2178241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23</a:t>
            </a:fld>
            <a:endParaRPr lang="en-US" dirty="0"/>
          </a:p>
        </p:txBody>
      </p:sp>
    </p:spTree>
    <p:extLst>
      <p:ext uri="{BB962C8B-B14F-4D97-AF65-F5344CB8AC3E}">
        <p14:creationId xmlns:p14="http://schemas.microsoft.com/office/powerpoint/2010/main" val="114003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24</a:t>
            </a:fld>
            <a:endParaRPr lang="en-US" dirty="0"/>
          </a:p>
        </p:txBody>
      </p:sp>
    </p:spTree>
    <p:extLst>
      <p:ext uri="{BB962C8B-B14F-4D97-AF65-F5344CB8AC3E}">
        <p14:creationId xmlns:p14="http://schemas.microsoft.com/office/powerpoint/2010/main" val="2357800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25</a:t>
            </a:fld>
            <a:endParaRPr lang="en-US" dirty="0"/>
          </a:p>
        </p:txBody>
      </p:sp>
    </p:spTree>
    <p:extLst>
      <p:ext uri="{BB962C8B-B14F-4D97-AF65-F5344CB8AC3E}">
        <p14:creationId xmlns:p14="http://schemas.microsoft.com/office/powerpoint/2010/main" val="2670435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26</a:t>
            </a:fld>
            <a:endParaRPr lang="en-US" dirty="0"/>
          </a:p>
        </p:txBody>
      </p:sp>
    </p:spTree>
    <p:extLst>
      <p:ext uri="{BB962C8B-B14F-4D97-AF65-F5344CB8AC3E}">
        <p14:creationId xmlns:p14="http://schemas.microsoft.com/office/powerpoint/2010/main" val="2242279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27</a:t>
            </a:fld>
            <a:endParaRPr lang="en-US" dirty="0"/>
          </a:p>
        </p:txBody>
      </p:sp>
    </p:spTree>
    <p:extLst>
      <p:ext uri="{BB962C8B-B14F-4D97-AF65-F5344CB8AC3E}">
        <p14:creationId xmlns:p14="http://schemas.microsoft.com/office/powerpoint/2010/main" val="665457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28</a:t>
            </a:fld>
            <a:endParaRPr lang="en-US" dirty="0"/>
          </a:p>
        </p:txBody>
      </p:sp>
    </p:spTree>
    <p:extLst>
      <p:ext uri="{BB962C8B-B14F-4D97-AF65-F5344CB8AC3E}">
        <p14:creationId xmlns:p14="http://schemas.microsoft.com/office/powerpoint/2010/main" val="4259282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29</a:t>
            </a:fld>
            <a:endParaRPr lang="en-US" dirty="0"/>
          </a:p>
        </p:txBody>
      </p:sp>
    </p:spTree>
    <p:extLst>
      <p:ext uri="{BB962C8B-B14F-4D97-AF65-F5344CB8AC3E}">
        <p14:creationId xmlns:p14="http://schemas.microsoft.com/office/powerpoint/2010/main" val="231120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3</a:t>
            </a:fld>
            <a:endParaRPr lang="en-US" dirty="0"/>
          </a:p>
        </p:txBody>
      </p:sp>
    </p:spTree>
    <p:extLst>
      <p:ext uri="{BB962C8B-B14F-4D97-AF65-F5344CB8AC3E}">
        <p14:creationId xmlns:p14="http://schemas.microsoft.com/office/powerpoint/2010/main" val="225015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30</a:t>
            </a:fld>
            <a:endParaRPr lang="en-US" dirty="0"/>
          </a:p>
        </p:txBody>
      </p:sp>
    </p:spTree>
    <p:extLst>
      <p:ext uri="{BB962C8B-B14F-4D97-AF65-F5344CB8AC3E}">
        <p14:creationId xmlns:p14="http://schemas.microsoft.com/office/powerpoint/2010/main" val="60545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4</a:t>
            </a:fld>
            <a:endParaRPr lang="en-US" dirty="0"/>
          </a:p>
        </p:txBody>
      </p:sp>
    </p:spTree>
    <p:extLst>
      <p:ext uri="{BB962C8B-B14F-4D97-AF65-F5344CB8AC3E}">
        <p14:creationId xmlns:p14="http://schemas.microsoft.com/office/powerpoint/2010/main" val="348256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5</a:t>
            </a:fld>
            <a:endParaRPr lang="en-US" dirty="0"/>
          </a:p>
        </p:txBody>
      </p:sp>
    </p:spTree>
    <p:extLst>
      <p:ext uri="{BB962C8B-B14F-4D97-AF65-F5344CB8AC3E}">
        <p14:creationId xmlns:p14="http://schemas.microsoft.com/office/powerpoint/2010/main" val="15431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6</a:t>
            </a:fld>
            <a:endParaRPr lang="en-US" dirty="0"/>
          </a:p>
        </p:txBody>
      </p:sp>
    </p:spTree>
    <p:extLst>
      <p:ext uri="{BB962C8B-B14F-4D97-AF65-F5344CB8AC3E}">
        <p14:creationId xmlns:p14="http://schemas.microsoft.com/office/powerpoint/2010/main" val="49683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7</a:t>
            </a:fld>
            <a:endParaRPr lang="en-US" dirty="0"/>
          </a:p>
        </p:txBody>
      </p:sp>
    </p:spTree>
    <p:extLst>
      <p:ext uri="{BB962C8B-B14F-4D97-AF65-F5344CB8AC3E}">
        <p14:creationId xmlns:p14="http://schemas.microsoft.com/office/powerpoint/2010/main" val="23056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8</a:t>
            </a:fld>
            <a:endParaRPr lang="en-US" dirty="0"/>
          </a:p>
        </p:txBody>
      </p:sp>
    </p:spTree>
    <p:extLst>
      <p:ext uri="{BB962C8B-B14F-4D97-AF65-F5344CB8AC3E}">
        <p14:creationId xmlns:p14="http://schemas.microsoft.com/office/powerpoint/2010/main" val="286726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83291-372B-1246-A8AB-32EA4B2C4178}" type="slidenum">
              <a:rPr lang="en-US" smtClean="0"/>
              <a:pPr/>
              <a:t>9</a:t>
            </a:fld>
            <a:endParaRPr lang="en-US" dirty="0"/>
          </a:p>
        </p:txBody>
      </p:sp>
    </p:spTree>
    <p:extLst>
      <p:ext uri="{BB962C8B-B14F-4D97-AF65-F5344CB8AC3E}">
        <p14:creationId xmlns:p14="http://schemas.microsoft.com/office/powerpoint/2010/main" val="3238577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resentation Title Mast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3998" cy="5148071"/>
          </a:xfrm>
          <a:prstGeom prst="rect">
            <a:avLst/>
          </a:prstGeom>
        </p:spPr>
      </p:pic>
      <p:sp>
        <p:nvSpPr>
          <p:cNvPr id="2" name="Rectangle 1"/>
          <p:cNvSpPr/>
          <p:nvPr userDrawn="1"/>
        </p:nvSpPr>
        <p:spPr>
          <a:xfrm>
            <a:off x="355600" y="565150"/>
            <a:ext cx="5162550" cy="806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64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descr="analyt 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94300"/>
          </a:xfrm>
          <a:prstGeom prst="rect">
            <a:avLst/>
          </a:prstGeom>
        </p:spPr>
      </p:pic>
      <p:pic>
        <p:nvPicPr>
          <p:cNvPr id="3" name="Picture 2" descr="Blaw logo 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59040" y="4500934"/>
            <a:ext cx="1366521" cy="445856"/>
          </a:xfrm>
          <a:prstGeom prst="rect">
            <a:avLst/>
          </a:prstGeom>
        </p:spPr>
      </p:pic>
    </p:spTree>
    <p:extLst>
      <p:ext uri="{BB962C8B-B14F-4D97-AF65-F5344CB8AC3E}">
        <p14:creationId xmlns:p14="http://schemas.microsoft.com/office/powerpoint/2010/main" val="131038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Mast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10976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descr="Blaw logo black.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040" y="4500934"/>
            <a:ext cx="1366521" cy="445856"/>
          </a:xfrm>
          <a:prstGeom prst="rect">
            <a:avLst/>
          </a:prstGeom>
        </p:spPr>
      </p:pic>
    </p:spTree>
    <p:extLst>
      <p:ext uri="{BB962C8B-B14F-4D97-AF65-F5344CB8AC3E}">
        <p14:creationId xmlns:p14="http://schemas.microsoft.com/office/powerpoint/2010/main" val="75910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49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emf"/><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9143998" cy="5148071"/>
          </a:xfrm>
          <a:prstGeom prst="rect">
            <a:avLst/>
          </a:prstGeom>
        </p:spPr>
      </p:pic>
      <p:sp>
        <p:nvSpPr>
          <p:cNvPr id="2" name="Rectangle 1"/>
          <p:cNvSpPr/>
          <p:nvPr userDrawn="1"/>
        </p:nvSpPr>
        <p:spPr>
          <a:xfrm>
            <a:off x="1" y="-12700"/>
            <a:ext cx="419100" cy="654050"/>
          </a:xfrm>
          <a:prstGeom prst="rect">
            <a:avLst/>
          </a:prstGeom>
          <a:solidFill>
            <a:srgbClr val="3AA9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idx="1"/>
          </p:nvPr>
        </p:nvSpPr>
        <p:spPr>
          <a:xfrm>
            <a:off x="412750" y="857250"/>
            <a:ext cx="8528050" cy="37719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Blaw logo black.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559040" y="4500934"/>
            <a:ext cx="1366521" cy="445856"/>
          </a:xfrm>
          <a:prstGeom prst="rect">
            <a:avLst/>
          </a:prstGeom>
        </p:spPr>
      </p:pic>
    </p:spTree>
    <p:extLst>
      <p:ext uri="{BB962C8B-B14F-4D97-AF65-F5344CB8AC3E}">
        <p14:creationId xmlns:p14="http://schemas.microsoft.com/office/powerpoint/2010/main" val="644787994"/>
      </p:ext>
    </p:extLst>
  </p:cSld>
  <p:clrMap bg1="lt1" tx1="dk1" bg2="lt2" tx2="dk2" accent1="accent1" accent2="accent2" accent3="accent3" accent4="accent4" accent5="accent5" accent6="accent6" hlink="hlink" folHlink="folHlink"/>
  <p:sldLayoutIdLst>
    <p:sldLayoutId id="2147483662" r:id="rId1"/>
    <p:sldLayoutId id="2147483659" r:id="rId2"/>
  </p:sldLayoutIdLst>
  <p:hf sldNum="0" hdr="0" dt="0"/>
  <p:txStyles>
    <p:titleStyle>
      <a:lvl1pPr algn="l" defTabSz="457200" rtl="0" eaLnBrk="1" latinLnBrk="0" hangingPunct="1">
        <a:lnSpc>
          <a:spcPts val="4000"/>
        </a:lnSpc>
        <a:spcBef>
          <a:spcPct val="0"/>
        </a:spcBef>
        <a:buNone/>
        <a:defRPr sz="1800" b="1" i="0" kern="1200" cap="all" baseline="0">
          <a:solidFill>
            <a:srgbClr val="0067B1"/>
          </a:solidFill>
          <a:latin typeface="Arial"/>
          <a:ea typeface="+mj-ea"/>
          <a:cs typeface="Arial"/>
        </a:defRPr>
      </a:lvl1pPr>
    </p:titleStyle>
    <p:body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9143998" cy="5148071"/>
          </a:xfrm>
          <a:prstGeom prst="rect">
            <a:avLst/>
          </a:prstGeom>
        </p:spPr>
      </p:pic>
      <p:pic>
        <p:nvPicPr>
          <p:cNvPr id="4" name="Picture 3" descr="Blaw logo black.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59040" y="4500934"/>
            <a:ext cx="1366521" cy="445856"/>
          </a:xfrm>
          <a:prstGeom prst="rect">
            <a:avLst/>
          </a:prstGeom>
        </p:spPr>
      </p:pic>
    </p:spTree>
    <p:extLst>
      <p:ext uri="{BB962C8B-B14F-4D97-AF65-F5344CB8AC3E}">
        <p14:creationId xmlns:p14="http://schemas.microsoft.com/office/powerpoint/2010/main" val="644787994"/>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Lst>
  <p:hf sldNum="0" hdr="0" dt="0"/>
  <p:txStyles>
    <p:titleStyle>
      <a:lvl1pPr algn="l" defTabSz="457200" rtl="0" eaLnBrk="1" latinLnBrk="0" hangingPunct="1">
        <a:lnSpc>
          <a:spcPts val="4000"/>
        </a:lnSpc>
        <a:spcBef>
          <a:spcPct val="0"/>
        </a:spcBef>
        <a:buNone/>
        <a:defRPr sz="1800" b="1" i="0" kern="1200" cap="all" baseline="0">
          <a:solidFill>
            <a:srgbClr val="0067B1"/>
          </a:solidFill>
          <a:latin typeface="Arial"/>
          <a:ea typeface="+mj-ea"/>
          <a:cs typeface="Arial"/>
        </a:defRPr>
      </a:lvl1pPr>
    </p:titleStyle>
    <p:bodyStyle>
      <a:lvl1pPr marL="342900" indent="-342900" algn="l" defTabSz="457200" rtl="0" eaLnBrk="1" latinLnBrk="0" hangingPunct="1">
        <a:spcBef>
          <a:spcPts val="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facebook/graphql/blob/master/rfcs/Subscriptions.md"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lucasbento/graphql-pokemon/issues/1"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lucasbento/graphql-pokemon/issues/1"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903651"/>
            <a:ext cx="6972300" cy="3524040"/>
          </a:xfrm>
          <a:prstGeom prst="rect">
            <a:avLst/>
          </a:prstGeom>
          <a:noFill/>
        </p:spPr>
        <p:txBody>
          <a:bodyPr wrap="square" lIns="91438" tIns="45719" rIns="91438" bIns="45719" rtlCol="0">
            <a:spAutoFit/>
          </a:bodyPr>
          <a:lstStyle/>
          <a:p>
            <a:r>
              <a:rPr lang="en-US" sz="5500" b="1" kern="800" dirty="0" err="1">
                <a:solidFill>
                  <a:schemeClr val="bg1"/>
                </a:solidFill>
                <a:latin typeface="+mj-lt"/>
                <a:ea typeface="Avenir Next P for BBG" charset="0"/>
                <a:cs typeface="Avenir Next P for BBG" charset="0"/>
              </a:rPr>
              <a:t>Vue.js</a:t>
            </a:r>
            <a:r>
              <a:rPr lang="en-US" sz="5500" b="1" kern="800" dirty="0">
                <a:solidFill>
                  <a:schemeClr val="bg1"/>
                </a:solidFill>
                <a:latin typeface="+mj-lt"/>
                <a:ea typeface="Avenir Next P for BBG" charset="0"/>
                <a:cs typeface="Avenir Next P for BBG" charset="0"/>
              </a:rPr>
              <a:t> – Beyond REST to </a:t>
            </a:r>
            <a:r>
              <a:rPr lang="en-US" sz="5500" b="1" kern="800" dirty="0" err="1">
                <a:solidFill>
                  <a:schemeClr val="bg1"/>
                </a:solidFill>
                <a:latin typeface="+mj-lt"/>
                <a:ea typeface="Avenir Next P for BBG" charset="0"/>
                <a:cs typeface="Avenir Next P for BBG" charset="0"/>
              </a:rPr>
              <a:t>GraphQL</a:t>
            </a:r>
            <a:endParaRPr lang="en-US" sz="6000" b="1" kern="800" dirty="0">
              <a:solidFill>
                <a:schemeClr val="bg1"/>
              </a:solidFill>
              <a:latin typeface="+mj-lt"/>
              <a:ea typeface="Avenir Next P for BBG" charset="0"/>
              <a:cs typeface="Avenir Next P for BBG" charset="0"/>
            </a:endParaRPr>
          </a:p>
          <a:p>
            <a:endParaRPr lang="en-US" sz="1500" b="1" dirty="0">
              <a:latin typeface="+mj-lt"/>
              <a:ea typeface="Avenir Next P for BBG" charset="0"/>
              <a:cs typeface="Avenir Next P for BBG" charset="0"/>
            </a:endParaRPr>
          </a:p>
          <a:p>
            <a:r>
              <a:rPr lang="en-US" sz="3400" b="1" dirty="0">
                <a:latin typeface="+mj-lt"/>
                <a:ea typeface="Avenir Next P for BBG" charset="0"/>
                <a:cs typeface="Avenir Next P for BBG" charset="0"/>
              </a:rPr>
              <a:t>How we build </a:t>
            </a:r>
            <a:r>
              <a:rPr lang="en-US" sz="3400" b="1" dirty="0" err="1">
                <a:latin typeface="+mj-lt"/>
                <a:ea typeface="Avenir Next P for BBG" charset="0"/>
                <a:cs typeface="Avenir Next P for BBG" charset="0"/>
              </a:rPr>
              <a:t>Vue.js</a:t>
            </a:r>
            <a:r>
              <a:rPr lang="en-US" sz="3400" b="1" dirty="0">
                <a:latin typeface="+mj-lt"/>
                <a:ea typeface="Avenir Next P for BBG" charset="0"/>
                <a:cs typeface="Avenir Next P for BBG" charset="0"/>
              </a:rPr>
              <a:t> SPAs against </a:t>
            </a:r>
            <a:r>
              <a:rPr lang="en-US" sz="3400" b="1" dirty="0" err="1">
                <a:latin typeface="+mj-lt"/>
                <a:ea typeface="Avenir Next P for BBG" charset="0"/>
                <a:cs typeface="Avenir Next P for BBG" charset="0"/>
              </a:rPr>
              <a:t>GraphQL</a:t>
            </a:r>
            <a:endParaRPr lang="en-US" sz="3400" b="1" dirty="0">
              <a:latin typeface="+mj-lt"/>
              <a:ea typeface="Avenir Next P for BBG" charset="0"/>
              <a:cs typeface="Avenir Next P for BBG" charset="0"/>
            </a:endParaRPr>
          </a:p>
          <a:p>
            <a:endParaRPr lang="en-US" sz="3000" b="1" dirty="0">
              <a:latin typeface="+mj-lt"/>
              <a:ea typeface="Avenir Next P for BBG" charset="0"/>
              <a:cs typeface="Avenir Next P for BBG" charset="0"/>
            </a:endParaRPr>
          </a:p>
        </p:txBody>
      </p:sp>
    </p:spTree>
    <p:extLst>
      <p:ext uri="{BB962C8B-B14F-4D97-AF65-F5344CB8AC3E}">
        <p14:creationId xmlns:p14="http://schemas.microsoft.com/office/powerpoint/2010/main" val="8053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412750" y="857250"/>
            <a:ext cx="8528050" cy="4108450"/>
          </a:xfrm>
          <a:prstGeom prst="rect">
            <a:avLst/>
          </a:prstGeom>
        </p:spPr>
        <p:txBody>
          <a:bodyPr vert="horz" lIns="91440" tIns="45720" rIns="91440" bIns="45720" rtlCol="0" anchor="ctr">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dirty="0"/>
              <a:t>Live Coding</a:t>
            </a:r>
          </a:p>
        </p:txBody>
      </p:sp>
    </p:spTree>
    <p:extLst>
      <p:ext uri="{BB962C8B-B14F-4D97-AF65-F5344CB8AC3E}">
        <p14:creationId xmlns:p14="http://schemas.microsoft.com/office/powerpoint/2010/main" val="239262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Apollo </a:t>
            </a:r>
            <a:r>
              <a:rPr lang="en-US" sz="2000" b="1" dirty="0" err="1">
                <a:solidFill>
                  <a:schemeClr val="bg1"/>
                </a:solidFill>
                <a:latin typeface="+mj-lt"/>
                <a:ea typeface="Avenir Next P for BBG Demi" charset="0"/>
                <a:cs typeface="Avenir Next P for BBG Demi" charset="0"/>
              </a:rPr>
              <a:t>GraphQL</a:t>
            </a:r>
            <a:r>
              <a:rPr lang="en-US" sz="2000" b="1" dirty="0">
                <a:solidFill>
                  <a:schemeClr val="bg1"/>
                </a:solidFill>
                <a:latin typeface="+mj-lt"/>
                <a:ea typeface="Avenir Next P for BBG Demi" charset="0"/>
                <a:cs typeface="Avenir Next P for BBG Demi" charset="0"/>
              </a:rPr>
              <a:t> Client</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Apollo makes it easy to build UI components that fetch data with </a:t>
            </a:r>
            <a:r>
              <a:rPr lang="en-US" dirty="0" err="1"/>
              <a:t>GraphQL</a:t>
            </a:r>
            <a:r>
              <a:rPr lang="en-US" dirty="0"/>
              <a:t> and it makes front-end state management easy.</a:t>
            </a:r>
          </a:p>
          <a:p>
            <a:pPr marL="0" indent="0">
              <a:buNone/>
            </a:pPr>
            <a:endParaRPr lang="en-US" dirty="0"/>
          </a:p>
          <a:p>
            <a:pPr marL="0" indent="0">
              <a:buNone/>
            </a:pPr>
            <a:r>
              <a:rPr lang="en-US" dirty="0"/>
              <a:t>There are Apollo clients for:</a:t>
            </a:r>
          </a:p>
          <a:p>
            <a:pPr marL="0" indent="0">
              <a:buNone/>
            </a:pPr>
            <a:endParaRPr lang="en-US" dirty="0"/>
          </a:p>
          <a:p>
            <a:pPr marL="0" indent="0">
              <a:buNone/>
            </a:pPr>
            <a:r>
              <a:rPr lang="en-US" dirty="0" err="1"/>
              <a:t>Vue.js</a:t>
            </a:r>
            <a:r>
              <a:rPr lang="en-US" dirty="0"/>
              <a:t>			React			Angular		Ember</a:t>
            </a:r>
          </a:p>
          <a:p>
            <a:pPr marL="0" indent="0">
              <a:buNone/>
            </a:pPr>
            <a:r>
              <a:rPr lang="en-US" dirty="0"/>
              <a:t>Meteor		Android		iOS</a:t>
            </a:r>
          </a:p>
          <a:p>
            <a:pPr marL="0" indent="0">
              <a:buNone/>
            </a:pPr>
            <a:endParaRPr lang="en-US" dirty="0"/>
          </a:p>
          <a:p>
            <a:pPr marL="0" indent="0">
              <a:buNone/>
            </a:pPr>
            <a:r>
              <a:rPr lang="en-US" dirty="0"/>
              <a:t>Apollo: https://</a:t>
            </a:r>
            <a:r>
              <a:rPr lang="en-US" dirty="0" err="1"/>
              <a:t>www.apollographql.com</a:t>
            </a:r>
            <a:r>
              <a:rPr lang="en-US" dirty="0"/>
              <a:t>/</a:t>
            </a:r>
          </a:p>
        </p:txBody>
      </p:sp>
    </p:spTree>
    <p:extLst>
      <p:ext uri="{BB962C8B-B14F-4D97-AF65-F5344CB8AC3E}">
        <p14:creationId xmlns:p14="http://schemas.microsoft.com/office/powerpoint/2010/main" val="38166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Apollo Makes State Management Easy</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Apollo queries the backend and caches it locally. As you make changes to the state, by changing query variables or mutations, it automatically updates the local state.</a:t>
            </a:r>
          </a:p>
          <a:p>
            <a:pPr marL="0" indent="0">
              <a:buNone/>
            </a:pPr>
            <a:endParaRPr lang="en-US" dirty="0"/>
          </a:p>
          <a:p>
            <a:pPr marL="0" indent="0">
              <a:buNone/>
            </a:pPr>
            <a:r>
              <a:rPr lang="en-US" dirty="0"/>
              <a:t>If you are using </a:t>
            </a:r>
            <a:r>
              <a:rPr lang="en-US" dirty="0" err="1"/>
              <a:t>Vuex</a:t>
            </a:r>
            <a:r>
              <a:rPr lang="en-US" dirty="0"/>
              <a:t> for state management, you would need to create all the actions, mutations, etc. to update the state yourself.</a:t>
            </a:r>
          </a:p>
          <a:p>
            <a:pPr marL="0" indent="0">
              <a:buNone/>
            </a:pPr>
            <a:endParaRPr lang="en-US" dirty="0"/>
          </a:p>
          <a:p>
            <a:pPr marL="0" indent="0">
              <a:buNone/>
            </a:pPr>
            <a:r>
              <a:rPr lang="en-US" dirty="0"/>
              <a:t>Apollo figures this all out for you.</a:t>
            </a:r>
          </a:p>
        </p:txBody>
      </p:sp>
    </p:spTree>
    <p:extLst>
      <p:ext uri="{BB962C8B-B14F-4D97-AF65-F5344CB8AC3E}">
        <p14:creationId xmlns:p14="http://schemas.microsoft.com/office/powerpoint/2010/main" val="213503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Apollo Manages Mutations</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Without Apollo when you make a change on the backend, you had to manually </a:t>
            </a:r>
            <a:r>
              <a:rPr lang="en-US" dirty="0" err="1"/>
              <a:t>refetch</a:t>
            </a:r>
            <a:r>
              <a:rPr lang="en-US" dirty="0"/>
              <a:t> the data to update your UI.</a:t>
            </a:r>
          </a:p>
          <a:p>
            <a:pPr marL="0" indent="0">
              <a:buNone/>
            </a:pPr>
            <a:endParaRPr lang="en-US" dirty="0"/>
          </a:p>
          <a:p>
            <a:pPr marL="0" indent="0">
              <a:buNone/>
            </a:pPr>
            <a:r>
              <a:rPr lang="en-US" dirty="0"/>
              <a:t>With Apollo, when you call a mutation, the data that gets returned from the mutation automatically updates your UI.</a:t>
            </a:r>
          </a:p>
        </p:txBody>
      </p:sp>
    </p:spTree>
    <p:extLst>
      <p:ext uri="{BB962C8B-B14F-4D97-AF65-F5344CB8AC3E}">
        <p14:creationId xmlns:p14="http://schemas.microsoft.com/office/powerpoint/2010/main" val="385700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412750" y="857250"/>
            <a:ext cx="8528050" cy="4108450"/>
          </a:xfrm>
          <a:prstGeom prst="rect">
            <a:avLst/>
          </a:prstGeom>
        </p:spPr>
        <p:txBody>
          <a:bodyPr vert="horz" lIns="91440" tIns="45720" rIns="91440" bIns="45720" rtlCol="0" anchor="ctr">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dirty="0"/>
              <a:t>Live Coding</a:t>
            </a:r>
          </a:p>
        </p:txBody>
      </p:sp>
    </p:spTree>
    <p:extLst>
      <p:ext uri="{BB962C8B-B14F-4D97-AF65-F5344CB8AC3E}">
        <p14:creationId xmlns:p14="http://schemas.microsoft.com/office/powerpoint/2010/main" val="283692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err="1">
                <a:solidFill>
                  <a:schemeClr val="bg1"/>
                </a:solidFill>
                <a:latin typeface="+mj-lt"/>
                <a:ea typeface="Avenir Next P for BBG Demi" charset="0"/>
                <a:cs typeface="Avenir Next P for BBG Demi" charset="0"/>
              </a:rPr>
              <a:t>Vue.js</a:t>
            </a:r>
            <a:r>
              <a:rPr lang="en-US" sz="2000" b="1" dirty="0">
                <a:solidFill>
                  <a:schemeClr val="bg1"/>
                </a:solidFill>
                <a:latin typeface="+mj-lt"/>
                <a:ea typeface="Avenir Next P for BBG Demi" charset="0"/>
                <a:cs typeface="Avenir Next P for BBG Demi" charset="0"/>
              </a:rPr>
              <a:t> &amp; Apollo</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a:t>Vue.js</a:t>
            </a:r>
            <a:r>
              <a:rPr lang="en-US" dirty="0"/>
              <a:t> automates keeping the UI in sync with the local state. As the local state is updated, </a:t>
            </a:r>
            <a:r>
              <a:rPr lang="en-US" dirty="0" err="1"/>
              <a:t>Vue.js</a:t>
            </a:r>
            <a:r>
              <a:rPr lang="en-US" dirty="0"/>
              <a:t> automatically updates the UI.</a:t>
            </a:r>
          </a:p>
          <a:p>
            <a:pPr marL="0" indent="0">
              <a:buNone/>
            </a:pPr>
            <a:endParaRPr lang="en-US" dirty="0">
              <a:sym typeface="Wingdings" pitchFamily="2" charset="2"/>
            </a:endParaRPr>
          </a:p>
          <a:p>
            <a:pPr marL="0" indent="0">
              <a:buNone/>
            </a:pPr>
            <a:r>
              <a:rPr lang="en-US" dirty="0">
                <a:sym typeface="Wingdings" pitchFamily="2" charset="2"/>
              </a:rPr>
              <a:t>The job of </a:t>
            </a:r>
            <a:r>
              <a:rPr lang="en-US" dirty="0" err="1">
                <a:sym typeface="Wingdings" pitchFamily="2" charset="2"/>
              </a:rPr>
              <a:t>Vue.js</a:t>
            </a:r>
            <a:r>
              <a:rPr lang="en-US" dirty="0">
                <a:sym typeface="Wingdings" pitchFamily="2" charset="2"/>
              </a:rPr>
              <a:t> is to automate updates to the UI.</a:t>
            </a:r>
          </a:p>
          <a:p>
            <a:pPr marL="0" indent="0">
              <a:buNone/>
            </a:pPr>
            <a:r>
              <a:rPr lang="en-US" dirty="0">
                <a:sym typeface="Wingdings" pitchFamily="2" charset="2"/>
              </a:rPr>
              <a:t>The job of Apollo is to automate updates to the state.</a:t>
            </a:r>
            <a:endParaRPr lang="en-US" dirty="0"/>
          </a:p>
        </p:txBody>
      </p:sp>
    </p:spTree>
    <p:extLst>
      <p:ext uri="{BB962C8B-B14F-4D97-AF65-F5344CB8AC3E}">
        <p14:creationId xmlns:p14="http://schemas.microsoft.com/office/powerpoint/2010/main" val="2429232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580B9751-E2EF-B547-928E-44978A22F55E}"/>
              </a:ext>
            </a:extLst>
          </p:cNvPr>
          <p:cNvGraphicFramePr>
            <a:graphicFrameLocks noChangeAspect="1"/>
          </p:cNvGraphicFramePr>
          <p:nvPr>
            <p:extLst>
              <p:ext uri="{D42A27DB-BD31-4B8C-83A1-F6EECF244321}">
                <p14:modId xmlns:p14="http://schemas.microsoft.com/office/powerpoint/2010/main" val="1175489955"/>
              </p:ext>
            </p:extLst>
          </p:nvPr>
        </p:nvGraphicFramePr>
        <p:xfrm>
          <a:off x="914400" y="742950"/>
          <a:ext cx="7315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48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C6B76F9D-E713-7843-8BAC-8BF99BC66B61}"/>
              </a:ext>
            </a:extLst>
          </p:cNvPr>
          <p:cNvSpPr/>
          <p:nvPr/>
        </p:nvSpPr>
        <p:spPr>
          <a:xfrm>
            <a:off x="1383528" y="1061709"/>
            <a:ext cx="3111470" cy="3108960"/>
          </a:xfrm>
          <a:custGeom>
            <a:avLst/>
            <a:gdLst>
              <a:gd name="connsiteX0" fmla="*/ 0 w 1922899"/>
              <a:gd name="connsiteY0" fmla="*/ 1277399 h 2554798"/>
              <a:gd name="connsiteX1" fmla="*/ 961450 w 1922899"/>
              <a:gd name="connsiteY1" fmla="*/ 0 h 2554798"/>
              <a:gd name="connsiteX2" fmla="*/ 1922900 w 1922899"/>
              <a:gd name="connsiteY2" fmla="*/ 1277399 h 2554798"/>
              <a:gd name="connsiteX3" fmla="*/ 961450 w 1922899"/>
              <a:gd name="connsiteY3" fmla="*/ 2554798 h 2554798"/>
              <a:gd name="connsiteX4" fmla="*/ 0 w 1922899"/>
              <a:gd name="connsiteY4" fmla="*/ 1277399 h 2554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2899" h="2554798">
                <a:moveTo>
                  <a:pt x="0" y="1277399"/>
                </a:moveTo>
                <a:cubicBezTo>
                  <a:pt x="0" y="571911"/>
                  <a:pt x="430456" y="0"/>
                  <a:pt x="961450" y="0"/>
                </a:cubicBezTo>
                <a:cubicBezTo>
                  <a:pt x="1492444" y="0"/>
                  <a:pt x="1922900" y="571911"/>
                  <a:pt x="1922900" y="1277399"/>
                </a:cubicBezTo>
                <a:cubicBezTo>
                  <a:pt x="1922900" y="1982887"/>
                  <a:pt x="1492444" y="2554798"/>
                  <a:pt x="961450" y="2554798"/>
                </a:cubicBezTo>
                <a:cubicBezTo>
                  <a:pt x="430456" y="2554798"/>
                  <a:pt x="0" y="1982887"/>
                  <a:pt x="0" y="1277399"/>
                </a:cubicBezTo>
                <a:close/>
              </a:path>
            </a:pathLst>
          </a:custGeom>
          <a:solidFill>
            <a:srgbClr val="39C2EF">
              <a:alpha val="26000"/>
            </a:srgbClr>
          </a:solidFill>
          <a:ln>
            <a:noFill/>
          </a:ln>
        </p:spPr>
        <p:style>
          <a:lnRef idx="2">
            <a:schemeClr val="lt1">
              <a:hueOff val="0"/>
              <a:satOff val="0"/>
              <a:lumOff val="0"/>
              <a:alphaOff val="0"/>
            </a:schemeClr>
          </a:lnRef>
          <a:fillRef idx="1">
            <a:scrgbClr r="0" g="0" b="0"/>
          </a:fillRef>
          <a:effectRef idx="0">
            <a:schemeClr val="accent1">
              <a:shade val="80000"/>
              <a:hueOff val="217796"/>
              <a:satOff val="-14825"/>
              <a:lumOff val="17538"/>
              <a:alphaOff val="0"/>
            </a:schemeClr>
          </a:effectRef>
          <a:fontRef idx="minor">
            <a:schemeClr val="lt1"/>
          </a:fontRef>
        </p:style>
        <p:txBody>
          <a:bodyPr spcFirstLastPara="0" vert="horz" wrap="square" lIns="301922" tIns="394462" rIns="301922" bIns="394462" numCol="1" spcCol="1270" anchor="t" anchorCtr="0">
            <a:noAutofit/>
          </a:bodyPr>
          <a:lstStyle/>
          <a:p>
            <a:pPr marL="0" lvl="0" indent="0" algn="ctr" defTabSz="711200">
              <a:lnSpc>
                <a:spcPct val="90000"/>
              </a:lnSpc>
              <a:spcBef>
                <a:spcPct val="0"/>
              </a:spcBef>
              <a:spcAft>
                <a:spcPct val="35000"/>
              </a:spcAft>
              <a:buNone/>
            </a:pPr>
            <a:r>
              <a:rPr lang="en-US" sz="3000" kern="1200" baseline="0" dirty="0">
                <a:solidFill>
                  <a:schemeClr val="bg2">
                    <a:lumMod val="50000"/>
                  </a:schemeClr>
                </a:solidFill>
                <a:latin typeface="Arial" panose="020B0604020202020204" pitchFamily="34" charset="0"/>
                <a:cs typeface="Arial" panose="020B0604020202020204" pitchFamily="34" charset="0"/>
              </a:rPr>
              <a:t>APOLLO</a:t>
            </a:r>
          </a:p>
        </p:txBody>
      </p:sp>
      <p:sp>
        <p:nvSpPr>
          <p:cNvPr id="3" name="Freeform 2">
            <a:extLst>
              <a:ext uri="{FF2B5EF4-FFF2-40B4-BE49-F238E27FC236}">
                <a16:creationId xmlns:a16="http://schemas.microsoft.com/office/drawing/2014/main" id="{930A06EA-5ABA-0D4A-88BC-36B6C7E994B6}"/>
              </a:ext>
            </a:extLst>
          </p:cNvPr>
          <p:cNvSpPr/>
          <p:nvPr/>
        </p:nvSpPr>
        <p:spPr>
          <a:xfrm>
            <a:off x="1979143" y="1949928"/>
            <a:ext cx="1920240" cy="1920240"/>
          </a:xfrm>
          <a:custGeom>
            <a:avLst/>
            <a:gdLst>
              <a:gd name="connsiteX0" fmla="*/ 0 w 1537692"/>
              <a:gd name="connsiteY0" fmla="*/ 768846 h 1537692"/>
              <a:gd name="connsiteX1" fmla="*/ 768846 w 1537692"/>
              <a:gd name="connsiteY1" fmla="*/ 0 h 1537692"/>
              <a:gd name="connsiteX2" fmla="*/ 1537692 w 1537692"/>
              <a:gd name="connsiteY2" fmla="*/ 768846 h 1537692"/>
              <a:gd name="connsiteX3" fmla="*/ 768846 w 1537692"/>
              <a:gd name="connsiteY3" fmla="*/ 1537692 h 1537692"/>
              <a:gd name="connsiteX4" fmla="*/ 0 w 1537692"/>
              <a:gd name="connsiteY4" fmla="*/ 768846 h 1537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692" h="1537692">
                <a:moveTo>
                  <a:pt x="0" y="768846"/>
                </a:moveTo>
                <a:cubicBezTo>
                  <a:pt x="0" y="344224"/>
                  <a:pt x="344224" y="0"/>
                  <a:pt x="768846" y="0"/>
                </a:cubicBezTo>
                <a:cubicBezTo>
                  <a:pt x="1193468" y="0"/>
                  <a:pt x="1537692" y="344224"/>
                  <a:pt x="1537692" y="768846"/>
                </a:cubicBezTo>
                <a:cubicBezTo>
                  <a:pt x="1537692" y="1193468"/>
                  <a:pt x="1193468" y="1537692"/>
                  <a:pt x="768846" y="1537692"/>
                </a:cubicBezTo>
                <a:cubicBezTo>
                  <a:pt x="344224" y="1537692"/>
                  <a:pt x="0" y="1193468"/>
                  <a:pt x="0" y="768846"/>
                </a:cubicBezTo>
                <a:close/>
              </a:path>
            </a:pathLst>
          </a:custGeom>
          <a:ln>
            <a:noFill/>
          </a:ln>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245510" tIns="245510" rIns="245510" bIns="245510" numCol="1" spcCol="1270" anchor="ctr" anchorCtr="0">
            <a:noAutofit/>
          </a:bodyPr>
          <a:lstStyle/>
          <a:p>
            <a:pPr marL="0" lvl="0" indent="0" algn="ctr" defTabSz="7112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GRAPHQL</a:t>
            </a:r>
          </a:p>
        </p:txBody>
      </p:sp>
      <p:sp>
        <p:nvSpPr>
          <p:cNvPr id="4" name="Freeform 3">
            <a:extLst>
              <a:ext uri="{FF2B5EF4-FFF2-40B4-BE49-F238E27FC236}">
                <a16:creationId xmlns:a16="http://schemas.microsoft.com/office/drawing/2014/main" id="{1942C89D-65EB-B244-B43E-924AC845EBBD}"/>
              </a:ext>
            </a:extLst>
          </p:cNvPr>
          <p:cNvSpPr/>
          <p:nvPr/>
        </p:nvSpPr>
        <p:spPr>
          <a:xfrm>
            <a:off x="4628687" y="2692657"/>
            <a:ext cx="923852" cy="434782"/>
          </a:xfrm>
          <a:custGeom>
            <a:avLst/>
            <a:gdLst>
              <a:gd name="connsiteX0" fmla="*/ 0 w 923852"/>
              <a:gd name="connsiteY0" fmla="*/ 108696 h 434782"/>
              <a:gd name="connsiteX1" fmla="*/ 706461 w 923852"/>
              <a:gd name="connsiteY1" fmla="*/ 108696 h 434782"/>
              <a:gd name="connsiteX2" fmla="*/ 706461 w 923852"/>
              <a:gd name="connsiteY2" fmla="*/ 0 h 434782"/>
              <a:gd name="connsiteX3" fmla="*/ 923852 w 923852"/>
              <a:gd name="connsiteY3" fmla="*/ 217391 h 434782"/>
              <a:gd name="connsiteX4" fmla="*/ 706461 w 923852"/>
              <a:gd name="connsiteY4" fmla="*/ 434782 h 434782"/>
              <a:gd name="connsiteX5" fmla="*/ 706461 w 923852"/>
              <a:gd name="connsiteY5" fmla="*/ 326087 h 434782"/>
              <a:gd name="connsiteX6" fmla="*/ 0 w 923852"/>
              <a:gd name="connsiteY6" fmla="*/ 326087 h 434782"/>
              <a:gd name="connsiteX7" fmla="*/ 0 w 923852"/>
              <a:gd name="connsiteY7" fmla="*/ 108696 h 43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3852" h="434782">
                <a:moveTo>
                  <a:pt x="0" y="108696"/>
                </a:moveTo>
                <a:lnTo>
                  <a:pt x="706461" y="108696"/>
                </a:lnTo>
                <a:lnTo>
                  <a:pt x="706461" y="0"/>
                </a:lnTo>
                <a:lnTo>
                  <a:pt x="923852" y="217391"/>
                </a:lnTo>
                <a:lnTo>
                  <a:pt x="706461" y="434782"/>
                </a:lnTo>
                <a:lnTo>
                  <a:pt x="706461" y="326087"/>
                </a:lnTo>
                <a:lnTo>
                  <a:pt x="0" y="326087"/>
                </a:lnTo>
                <a:lnTo>
                  <a:pt x="0" y="108696"/>
                </a:lnTo>
                <a:close/>
              </a:path>
            </a:pathLst>
          </a:custGeom>
          <a:solidFill>
            <a:srgbClr val="39C2EF"/>
          </a:solidFill>
        </p:spPr>
        <p:style>
          <a:lnRef idx="0">
            <a:schemeClr val="accent1">
              <a:shade val="90000"/>
              <a:hueOff val="0"/>
              <a:satOff val="0"/>
              <a:lumOff val="0"/>
              <a:alphaOff val="0"/>
            </a:schemeClr>
          </a:lnRef>
          <a:fillRef idx="1">
            <a:scrgbClr r="0" g="0" b="0"/>
          </a:fillRef>
          <a:effectRef idx="0">
            <a:schemeClr val="accent1">
              <a:shade val="90000"/>
              <a:hueOff val="0"/>
              <a:satOff val="0"/>
              <a:lumOff val="0"/>
              <a:alphaOff val="0"/>
            </a:schemeClr>
          </a:effectRef>
          <a:fontRef idx="minor">
            <a:schemeClr val="lt1"/>
          </a:fontRef>
        </p:style>
        <p:txBody>
          <a:bodyPr spcFirstLastPara="0" vert="horz" wrap="square" lIns="0" tIns="108696" rIns="108695" bIns="108695"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7" name="Freeform 6">
            <a:extLst>
              <a:ext uri="{FF2B5EF4-FFF2-40B4-BE49-F238E27FC236}">
                <a16:creationId xmlns:a16="http://schemas.microsoft.com/office/drawing/2014/main" id="{68B1D74B-889C-1848-BB6F-6E4DF680A761}"/>
              </a:ext>
            </a:extLst>
          </p:cNvPr>
          <p:cNvSpPr/>
          <p:nvPr/>
        </p:nvSpPr>
        <p:spPr>
          <a:xfrm>
            <a:off x="5688346" y="1949928"/>
            <a:ext cx="1920240" cy="1920240"/>
          </a:xfrm>
          <a:custGeom>
            <a:avLst/>
            <a:gdLst>
              <a:gd name="connsiteX0" fmla="*/ 0 w 1537692"/>
              <a:gd name="connsiteY0" fmla="*/ 768846 h 1537692"/>
              <a:gd name="connsiteX1" fmla="*/ 768846 w 1537692"/>
              <a:gd name="connsiteY1" fmla="*/ 0 h 1537692"/>
              <a:gd name="connsiteX2" fmla="*/ 1537692 w 1537692"/>
              <a:gd name="connsiteY2" fmla="*/ 768846 h 1537692"/>
              <a:gd name="connsiteX3" fmla="*/ 768846 w 1537692"/>
              <a:gd name="connsiteY3" fmla="*/ 1537692 h 1537692"/>
              <a:gd name="connsiteX4" fmla="*/ 0 w 1537692"/>
              <a:gd name="connsiteY4" fmla="*/ 768846 h 1537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692" h="1537692">
                <a:moveTo>
                  <a:pt x="0" y="768846"/>
                </a:moveTo>
                <a:cubicBezTo>
                  <a:pt x="0" y="344224"/>
                  <a:pt x="344224" y="0"/>
                  <a:pt x="768846" y="0"/>
                </a:cubicBezTo>
                <a:cubicBezTo>
                  <a:pt x="1193468" y="0"/>
                  <a:pt x="1537692" y="344224"/>
                  <a:pt x="1537692" y="768846"/>
                </a:cubicBezTo>
                <a:cubicBezTo>
                  <a:pt x="1537692" y="1193468"/>
                  <a:pt x="1193468" y="1537692"/>
                  <a:pt x="768846" y="1537692"/>
                </a:cubicBezTo>
                <a:cubicBezTo>
                  <a:pt x="344224" y="1537692"/>
                  <a:pt x="0" y="1193468"/>
                  <a:pt x="0" y="768846"/>
                </a:cubicBezTo>
                <a:close/>
              </a:path>
            </a:pathLst>
          </a:custGeom>
          <a:solidFill>
            <a:srgbClr val="39C2EF"/>
          </a:solidFill>
          <a:ln>
            <a:noFill/>
          </a:ln>
        </p:spPr>
        <p:style>
          <a:lnRef idx="2">
            <a:schemeClr val="lt1">
              <a:hueOff val="0"/>
              <a:satOff val="0"/>
              <a:lumOff val="0"/>
              <a:alphaOff val="0"/>
            </a:schemeClr>
          </a:lnRef>
          <a:fillRef idx="1">
            <a:schemeClr val="accent1">
              <a:shade val="80000"/>
              <a:hueOff val="435591"/>
              <a:satOff val="-29649"/>
              <a:lumOff val="35077"/>
              <a:alphaOff val="0"/>
            </a:schemeClr>
          </a:fillRef>
          <a:effectRef idx="0">
            <a:schemeClr val="accent1">
              <a:shade val="80000"/>
              <a:hueOff val="435591"/>
              <a:satOff val="-29649"/>
              <a:lumOff val="35077"/>
              <a:alphaOff val="0"/>
            </a:schemeClr>
          </a:effectRef>
          <a:fontRef idx="minor">
            <a:schemeClr val="lt1"/>
          </a:fontRef>
        </p:style>
        <p:txBody>
          <a:bodyPr spcFirstLastPara="0" vert="horz" wrap="square" lIns="245510" tIns="245510" rIns="245510" bIns="245510" numCol="1" spcCol="1270" anchor="ctr" anchorCtr="0">
            <a:noAutofit/>
          </a:bodyPr>
          <a:lstStyle/>
          <a:p>
            <a:pPr marL="0" lvl="0" indent="0" algn="ctr" defTabSz="711200">
              <a:lnSpc>
                <a:spcPct val="90000"/>
              </a:lnSpc>
              <a:spcBef>
                <a:spcPct val="0"/>
              </a:spcBef>
              <a:spcAft>
                <a:spcPct val="35000"/>
              </a:spcAft>
              <a:buNone/>
            </a:pPr>
            <a:r>
              <a:rPr lang="en-US" sz="3000" kern="1200" dirty="0">
                <a:latin typeface="Arial" panose="020B0604020202020204" pitchFamily="34" charset="0"/>
                <a:cs typeface="Arial" panose="020B0604020202020204" pitchFamily="34" charset="0"/>
              </a:rPr>
              <a:t>VUE</a:t>
            </a:r>
          </a:p>
        </p:txBody>
      </p:sp>
    </p:spTree>
    <p:extLst>
      <p:ext uri="{BB962C8B-B14F-4D97-AF65-F5344CB8AC3E}">
        <p14:creationId xmlns:p14="http://schemas.microsoft.com/office/powerpoint/2010/main" val="347690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Apollo Watches Variables</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When one of your variables changes Apollo automatically re-queries </a:t>
            </a:r>
            <a:r>
              <a:rPr lang="en-US" dirty="0" err="1"/>
              <a:t>GraphQL</a:t>
            </a:r>
            <a:r>
              <a:rPr lang="en-US" dirty="0"/>
              <a:t> and updates the state. Then </a:t>
            </a:r>
            <a:r>
              <a:rPr lang="en-US" dirty="0" err="1"/>
              <a:t>Vue.js</a:t>
            </a:r>
            <a:r>
              <a:rPr lang="en-US" dirty="0"/>
              <a:t> updates the UI.</a:t>
            </a:r>
          </a:p>
          <a:p>
            <a:pPr marL="0" indent="0">
              <a:buNone/>
            </a:pPr>
            <a:endParaRPr lang="en-US" dirty="0"/>
          </a:p>
          <a:p>
            <a:pPr marL="0" indent="0">
              <a:buNone/>
            </a:pPr>
            <a:r>
              <a:rPr lang="en-US" dirty="0"/>
              <a:t>If it has fetched the data recently already, it just grabs it from the local cache.</a:t>
            </a:r>
          </a:p>
        </p:txBody>
      </p:sp>
    </p:spTree>
    <p:extLst>
      <p:ext uri="{BB962C8B-B14F-4D97-AF65-F5344CB8AC3E}">
        <p14:creationId xmlns:p14="http://schemas.microsoft.com/office/powerpoint/2010/main" val="3844986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412750" y="857250"/>
            <a:ext cx="8528050" cy="4108450"/>
          </a:xfrm>
          <a:prstGeom prst="rect">
            <a:avLst/>
          </a:prstGeom>
        </p:spPr>
        <p:txBody>
          <a:bodyPr vert="horz" lIns="91440" tIns="45720" rIns="91440" bIns="45720" rtlCol="0" anchor="ctr">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dirty="0"/>
              <a:t>Live Coding</a:t>
            </a:r>
          </a:p>
        </p:txBody>
      </p:sp>
    </p:spTree>
    <p:extLst>
      <p:ext uri="{BB962C8B-B14F-4D97-AF65-F5344CB8AC3E}">
        <p14:creationId xmlns:p14="http://schemas.microsoft.com/office/powerpoint/2010/main" val="333932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Who We Are</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3200" dirty="0"/>
          </a:p>
          <a:p>
            <a:pPr marL="0" indent="0">
              <a:buNone/>
            </a:pPr>
            <a:r>
              <a:rPr lang="en-US" sz="3200" dirty="0" err="1"/>
              <a:t>Priya</a:t>
            </a:r>
            <a:r>
              <a:rPr lang="en-US" sz="3200" dirty="0"/>
              <a:t> </a:t>
            </a:r>
            <a:r>
              <a:rPr lang="en-US" sz="3200" dirty="0" err="1"/>
              <a:t>Kathiri</a:t>
            </a:r>
            <a:endParaRPr lang="en-US" sz="3200" dirty="0"/>
          </a:p>
          <a:p>
            <a:pPr marL="0" indent="0">
              <a:buNone/>
            </a:pPr>
            <a:endParaRPr lang="en-US" sz="3200" dirty="0"/>
          </a:p>
          <a:p>
            <a:pPr marL="0" indent="0">
              <a:buNone/>
            </a:pPr>
            <a:r>
              <a:rPr lang="en-US" sz="3200" dirty="0"/>
              <a:t>Ronald Rogers</a:t>
            </a:r>
          </a:p>
          <a:p>
            <a:pPr marL="0" indent="0">
              <a:buNone/>
            </a:pPr>
            <a:endParaRPr lang="en-US" sz="3200" dirty="0"/>
          </a:p>
          <a:p>
            <a:pPr marL="0" indent="0">
              <a:buNone/>
            </a:pPr>
            <a:r>
              <a:rPr lang="en-US" sz="3200" dirty="0"/>
              <a:t>Tracey Holinka</a:t>
            </a:r>
          </a:p>
        </p:txBody>
      </p:sp>
    </p:spTree>
    <p:extLst>
      <p:ext uri="{BB962C8B-B14F-4D97-AF65-F5344CB8AC3E}">
        <p14:creationId xmlns:p14="http://schemas.microsoft.com/office/powerpoint/2010/main" val="407910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External Data Access With </a:t>
            </a:r>
            <a:r>
              <a:rPr lang="en-US" sz="2000" b="1" dirty="0" err="1">
                <a:solidFill>
                  <a:schemeClr val="bg1"/>
                </a:solidFill>
                <a:latin typeface="+mj-lt"/>
                <a:ea typeface="Avenir Next P for BBG Demi" charset="0"/>
                <a:cs typeface="Avenir Next P for BBG Demi" charset="0"/>
              </a:rPr>
              <a:t>GraphQL</a:t>
            </a:r>
            <a:endParaRPr lang="en-US" sz="2000" b="1" dirty="0">
              <a:solidFill>
                <a:schemeClr val="bg1"/>
              </a:solidFill>
              <a:latin typeface="+mj-lt"/>
              <a:ea typeface="Avenir Next P for BBG Demi" charset="0"/>
              <a:cs typeface="Avenir Next P for BBG Demi" charset="0"/>
            </a:endParaRP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 data resolver can get its data from anywhere, either a local database or other systems in your organization.</a:t>
            </a:r>
          </a:p>
          <a:p>
            <a:pPr marL="0" indent="0">
              <a:buNone/>
            </a:pPr>
            <a:endParaRPr lang="en-US" dirty="0"/>
          </a:p>
          <a:p>
            <a:pPr marL="0" indent="0">
              <a:buNone/>
            </a:pPr>
            <a:r>
              <a:rPr lang="en-US" dirty="0"/>
              <a:t>This enables you to quickly serve resources from anywhere in your organization with a </a:t>
            </a:r>
            <a:r>
              <a:rPr lang="en-US" dirty="0" err="1"/>
              <a:t>GraphQL</a:t>
            </a:r>
            <a:r>
              <a:rPr lang="en-US" dirty="0"/>
              <a:t> server acting as single data source.</a:t>
            </a:r>
          </a:p>
        </p:txBody>
      </p:sp>
    </p:spTree>
    <p:extLst>
      <p:ext uri="{BB962C8B-B14F-4D97-AF65-F5344CB8AC3E}">
        <p14:creationId xmlns:p14="http://schemas.microsoft.com/office/powerpoint/2010/main" val="205473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Real Time Updates with </a:t>
            </a:r>
            <a:r>
              <a:rPr lang="en-US" sz="2000" b="1" dirty="0" err="1">
                <a:solidFill>
                  <a:schemeClr val="bg1"/>
                </a:solidFill>
                <a:latin typeface="+mj-lt"/>
                <a:ea typeface="Avenir Next P for BBG Demi" charset="0"/>
                <a:cs typeface="Avenir Next P for BBG Demi" charset="0"/>
              </a:rPr>
              <a:t>GraphQL</a:t>
            </a:r>
            <a:endParaRPr lang="en-US" sz="2000" b="1" dirty="0">
              <a:solidFill>
                <a:schemeClr val="bg1"/>
              </a:solidFill>
              <a:latin typeface="+mj-lt"/>
              <a:ea typeface="Avenir Next P for BBG Demi" charset="0"/>
              <a:cs typeface="Avenir Next P for BBG Demi" charset="0"/>
            </a:endParaRP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Through subscriptions whenever the backend changes the frontend UI automatically gets updated without any end-user interaction.</a:t>
            </a:r>
          </a:p>
          <a:p>
            <a:pPr marL="0" indent="0">
              <a:buNone/>
            </a:pPr>
            <a:endParaRPr lang="en-US" dirty="0"/>
          </a:p>
          <a:p>
            <a:pPr marL="0" indent="0">
              <a:buNone/>
            </a:pPr>
            <a:r>
              <a:rPr lang="en-US" dirty="0"/>
              <a:t>Apollo can subscribe to a query.</a:t>
            </a:r>
          </a:p>
          <a:p>
            <a:pPr marL="0" indent="0">
              <a:buNone/>
            </a:pPr>
            <a:endParaRPr lang="en-US" dirty="0"/>
          </a:p>
          <a:p>
            <a:pPr marL="0" indent="0">
              <a:buNone/>
            </a:pPr>
            <a:r>
              <a:rPr lang="en-US" dirty="0"/>
              <a:t>Whenever the query returns new data, it is automatically adds to the local state, and </a:t>
            </a:r>
            <a:r>
              <a:rPr lang="en-US" dirty="0" err="1"/>
              <a:t>Vue</a:t>
            </a:r>
            <a:r>
              <a:rPr lang="en-US" dirty="0"/>
              <a:t> automatically updates the UI.</a:t>
            </a:r>
          </a:p>
        </p:txBody>
      </p:sp>
    </p:spTree>
    <p:extLst>
      <p:ext uri="{BB962C8B-B14F-4D97-AF65-F5344CB8AC3E}">
        <p14:creationId xmlns:p14="http://schemas.microsoft.com/office/powerpoint/2010/main" val="80414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Real Time Updates with </a:t>
            </a:r>
            <a:r>
              <a:rPr lang="en-US" sz="2000" b="1">
                <a:solidFill>
                  <a:schemeClr val="bg1"/>
                </a:solidFill>
                <a:latin typeface="+mj-lt"/>
                <a:ea typeface="Avenir Next P for BBG Demi" charset="0"/>
                <a:cs typeface="Avenir Next P for BBG Demi" charset="0"/>
              </a:rPr>
              <a:t>GraphQL</a:t>
            </a:r>
            <a:endParaRPr lang="en-US" sz="2000" b="1" dirty="0">
              <a:solidFill>
                <a:schemeClr val="bg1"/>
              </a:solidFill>
              <a:latin typeface="+mj-lt"/>
              <a:ea typeface="Avenir Next P for BBG Demi" charset="0"/>
              <a:cs typeface="Avenir Next P for BBG Demi" charset="0"/>
            </a:endParaRP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With </a:t>
            </a:r>
            <a:r>
              <a:rPr lang="en-US" dirty="0" err="1"/>
              <a:t>GraphQL</a:t>
            </a:r>
            <a:r>
              <a:rPr lang="en-US" dirty="0"/>
              <a:t> subscriptions you can easily make your sites appear ”living”.</a:t>
            </a:r>
          </a:p>
          <a:p>
            <a:pPr marL="0" indent="0">
              <a:buNone/>
            </a:pPr>
            <a:endParaRPr lang="en-US" dirty="0"/>
          </a:p>
          <a:p>
            <a:pPr marL="0" indent="0">
              <a:buNone/>
            </a:pPr>
            <a:r>
              <a:rPr lang="en-US" dirty="0"/>
              <a:t>This is how Facebook, the creators of </a:t>
            </a:r>
            <a:r>
              <a:rPr lang="en-US" dirty="0" err="1"/>
              <a:t>GraphQL</a:t>
            </a:r>
            <a:r>
              <a:rPr lang="en-US" dirty="0"/>
              <a:t>, update users’ timelines.</a:t>
            </a:r>
          </a:p>
        </p:txBody>
      </p:sp>
    </p:spTree>
    <p:extLst>
      <p:ext uri="{BB962C8B-B14F-4D97-AF65-F5344CB8AC3E}">
        <p14:creationId xmlns:p14="http://schemas.microsoft.com/office/powerpoint/2010/main" val="2578837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State Management is not Fun</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As we developed our app we quickly came to the realization how complex state management is.</a:t>
            </a:r>
          </a:p>
          <a:p>
            <a:pPr marL="0" indent="0">
              <a:buNone/>
            </a:pPr>
            <a:endParaRPr lang="en-US" dirty="0"/>
          </a:p>
          <a:p>
            <a:pPr marL="0" indent="0">
              <a:buNone/>
            </a:pPr>
            <a:r>
              <a:rPr lang="en-US" dirty="0"/>
              <a:t>It is the most difficult aspect of any JavaScript application.</a:t>
            </a:r>
          </a:p>
          <a:p>
            <a:pPr marL="0" indent="0">
              <a:buNone/>
            </a:pPr>
            <a:endParaRPr lang="en-US" dirty="0"/>
          </a:p>
          <a:p>
            <a:pPr marL="0" indent="0">
              <a:buNone/>
            </a:pPr>
            <a:r>
              <a:rPr lang="en-US" dirty="0" err="1"/>
              <a:t>GraphQL</a:t>
            </a:r>
            <a:r>
              <a:rPr lang="en-US" dirty="0"/>
              <a:t> and Apollo—state management without pain.</a:t>
            </a:r>
          </a:p>
        </p:txBody>
      </p:sp>
    </p:spTree>
    <p:extLst>
      <p:ext uri="{BB962C8B-B14F-4D97-AF65-F5344CB8AC3E}">
        <p14:creationId xmlns:p14="http://schemas.microsoft.com/office/powerpoint/2010/main" val="364725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412750" y="857250"/>
            <a:ext cx="8528050" cy="4108450"/>
          </a:xfrm>
          <a:prstGeom prst="rect">
            <a:avLst/>
          </a:prstGeom>
        </p:spPr>
        <p:txBody>
          <a:bodyPr vert="horz" lIns="91440" tIns="45720" rIns="91440" bIns="45720" rtlCol="0" anchor="ctr">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dirty="0" err="1"/>
              <a:t>GraphQL</a:t>
            </a:r>
            <a:r>
              <a:rPr lang="en-US" sz="3200" dirty="0"/>
              <a:t> + Apollo + </a:t>
            </a:r>
            <a:r>
              <a:rPr lang="en-US" sz="3200" dirty="0" err="1"/>
              <a:t>Vue.js</a:t>
            </a:r>
            <a:r>
              <a:rPr lang="en-US" sz="3200" dirty="0"/>
              <a:t> = Awesome</a:t>
            </a:r>
          </a:p>
        </p:txBody>
      </p:sp>
    </p:spTree>
    <p:extLst>
      <p:ext uri="{BB962C8B-B14F-4D97-AF65-F5344CB8AC3E}">
        <p14:creationId xmlns:p14="http://schemas.microsoft.com/office/powerpoint/2010/main" val="1697791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7415" y="1203850"/>
            <a:ext cx="8153604" cy="630942"/>
          </a:xfrm>
          <a:prstGeom prst="rect">
            <a:avLst/>
          </a:prstGeom>
          <a:noFill/>
        </p:spPr>
        <p:txBody>
          <a:bodyPr wrap="square" rtlCol="0">
            <a:spAutoFit/>
          </a:bodyPr>
          <a:lstStyle/>
          <a:p>
            <a:pPr algn="ctr"/>
            <a:r>
              <a:rPr lang="en-US" sz="3500" b="1" dirty="0">
                <a:latin typeface="+mj-lt"/>
                <a:ea typeface="Avenir Next P for BBG" charset="0"/>
                <a:cs typeface="Avenir Next P for BBG" charset="0"/>
              </a:rPr>
              <a:t>Questions</a:t>
            </a:r>
          </a:p>
        </p:txBody>
      </p:sp>
    </p:spTree>
    <p:extLst>
      <p:ext uri="{BB962C8B-B14F-4D97-AF65-F5344CB8AC3E}">
        <p14:creationId xmlns:p14="http://schemas.microsoft.com/office/powerpoint/2010/main" val="159506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Addendum</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To correct some of the errors we made in the presentation and to expound upon some of the questions we received at the end of the presentation we’ve decided to include this addendum.</a:t>
            </a:r>
          </a:p>
          <a:p>
            <a:pPr marL="0" indent="0">
              <a:buNone/>
            </a:pPr>
            <a:endParaRPr lang="en-US" sz="1600" dirty="0"/>
          </a:p>
          <a:p>
            <a:pPr marL="0" indent="0">
              <a:buNone/>
            </a:pPr>
            <a:r>
              <a:rPr lang="en-US" sz="1600" b="1" dirty="0" err="1"/>
              <a:t>GraphQL</a:t>
            </a:r>
            <a:r>
              <a:rPr lang="en-US" sz="1600" b="1" dirty="0"/>
              <a:t> subscriptions</a:t>
            </a:r>
          </a:p>
          <a:p>
            <a:pPr marL="0" indent="0">
              <a:buNone/>
            </a:pPr>
            <a:endParaRPr lang="en-US" sz="1600" b="1" dirty="0"/>
          </a:p>
          <a:p>
            <a:pPr marL="0" indent="0">
              <a:buNone/>
            </a:pPr>
            <a:r>
              <a:rPr lang="en-US" sz="1600" dirty="0"/>
              <a:t>We’re not entirely sure about this as we haven’t yet implemented subscriptions. </a:t>
            </a:r>
            <a:r>
              <a:rPr lang="en-US" sz="1600" dirty="0" err="1"/>
              <a:t>GraphQL</a:t>
            </a:r>
            <a:r>
              <a:rPr lang="en-US" sz="1600" dirty="0"/>
              <a:t> is just a spec, it likely depends pretty heavily on the language and server implementation you are using. If your server implementation supports subscriptions the transport will most likely be web-sockets.</a:t>
            </a:r>
          </a:p>
          <a:p>
            <a:pPr marL="0" indent="0">
              <a:buNone/>
            </a:pPr>
            <a:r>
              <a:rPr lang="en-US" sz="1600" dirty="0"/>
              <a:t>Also they will likely be subscriptions to domain events and not just normal queries.</a:t>
            </a:r>
          </a:p>
          <a:p>
            <a:pPr marL="0" indent="0">
              <a:buNone/>
            </a:pPr>
            <a:endParaRPr lang="en-US" sz="1600" dirty="0"/>
          </a:p>
          <a:p>
            <a:pPr marL="0" indent="0">
              <a:buNone/>
            </a:pPr>
            <a:r>
              <a:rPr lang="en-US" sz="1600" dirty="0">
                <a:hlinkClick r:id="rId3"/>
              </a:rPr>
              <a:t>https://github.com/facebook/graphql/blob/master/rfcs/Subscriptions.md</a:t>
            </a:r>
            <a:endParaRPr lang="en-US" sz="1600" dirty="0"/>
          </a:p>
        </p:txBody>
      </p:sp>
    </p:spTree>
    <p:extLst>
      <p:ext uri="{BB962C8B-B14F-4D97-AF65-F5344CB8AC3E}">
        <p14:creationId xmlns:p14="http://schemas.microsoft.com/office/powerpoint/2010/main" val="186978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Addendum</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err="1"/>
              <a:t>Gotchas</a:t>
            </a:r>
            <a:r>
              <a:rPr lang="en-US" sz="1600" b="1" dirty="0"/>
              <a:t> we ran into when implementing Apollo</a:t>
            </a:r>
          </a:p>
          <a:p>
            <a:pPr marL="0" indent="0">
              <a:buNone/>
            </a:pPr>
            <a:endParaRPr lang="en-US" sz="1600" dirty="0"/>
          </a:p>
          <a:p>
            <a:pPr marL="0" indent="0">
              <a:buNone/>
            </a:pPr>
            <a:r>
              <a:rPr lang="en-US" sz="1600" dirty="0"/>
              <a:t>1. You will want to use batch querying if you desire to use in-component queries (like in the demo).</a:t>
            </a:r>
          </a:p>
          <a:p>
            <a:pPr marL="0" indent="0">
              <a:buNone/>
            </a:pPr>
            <a:r>
              <a:rPr lang="en-US" sz="1600" dirty="0"/>
              <a:t>https://</a:t>
            </a:r>
            <a:r>
              <a:rPr lang="en-US" sz="1600" dirty="0" err="1"/>
              <a:t>www.apollographql.com</a:t>
            </a:r>
            <a:r>
              <a:rPr lang="en-US" sz="1600" dirty="0"/>
              <a:t>/docs/link/links/batch-</a:t>
            </a:r>
            <a:r>
              <a:rPr lang="en-US" sz="1600" dirty="0" err="1"/>
              <a:t>http.html</a:t>
            </a:r>
            <a:endParaRPr lang="en-US" sz="1600" dirty="0"/>
          </a:p>
          <a:p>
            <a:pPr marL="0" indent="0">
              <a:buNone/>
            </a:pPr>
            <a:endParaRPr lang="en-US" sz="1600" dirty="0"/>
          </a:p>
          <a:p>
            <a:pPr marL="0" indent="0">
              <a:buNone/>
            </a:pPr>
            <a:r>
              <a:rPr lang="en-US" sz="1600" dirty="0"/>
              <a:t>Your </a:t>
            </a:r>
            <a:r>
              <a:rPr lang="en-US" sz="1600" dirty="0" err="1"/>
              <a:t>GraphQL</a:t>
            </a:r>
            <a:r>
              <a:rPr lang="en-US" sz="1600" dirty="0"/>
              <a:t> server implementation must also support query batching, otherwise each query will result in its own network request.</a:t>
            </a:r>
          </a:p>
          <a:p>
            <a:pPr marL="0" indent="0">
              <a:buNone/>
            </a:pPr>
            <a:endParaRPr lang="en-US" sz="1600" dirty="0"/>
          </a:p>
          <a:p>
            <a:pPr marL="0" indent="0">
              <a:buNone/>
            </a:pPr>
            <a:r>
              <a:rPr lang="en-US" sz="1600" dirty="0"/>
              <a:t>2. If you use union or interface types you need to have a process that gets that part of the schema from your API and hands it off to Apollo's fragment matcher.</a:t>
            </a:r>
          </a:p>
          <a:p>
            <a:pPr marL="0" indent="0">
              <a:buNone/>
            </a:pPr>
            <a:r>
              <a:rPr lang="en-US" sz="1600" dirty="0"/>
              <a:t>https://</a:t>
            </a:r>
            <a:r>
              <a:rPr lang="en-US" sz="1600" dirty="0" err="1"/>
              <a:t>www.apollographql.com</a:t>
            </a:r>
            <a:r>
              <a:rPr lang="en-US" sz="1600" dirty="0"/>
              <a:t>/docs/react/recipes/fragment-</a:t>
            </a:r>
            <a:r>
              <a:rPr lang="en-US" sz="1600" dirty="0" err="1"/>
              <a:t>matching.html</a:t>
            </a:r>
            <a:endParaRPr lang="en-US" sz="1600" dirty="0"/>
          </a:p>
        </p:txBody>
      </p:sp>
    </p:spTree>
    <p:extLst>
      <p:ext uri="{BB962C8B-B14F-4D97-AF65-F5344CB8AC3E}">
        <p14:creationId xmlns:p14="http://schemas.microsoft.com/office/powerpoint/2010/main" val="2761027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Addendum</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3. You need to come up with your own way to return errors to the user, the </a:t>
            </a:r>
            <a:r>
              <a:rPr lang="en-US" sz="1600" dirty="0" err="1"/>
              <a:t>GraphQL</a:t>
            </a:r>
            <a:r>
              <a:rPr lang="en-US" sz="1600" dirty="0"/>
              <a:t> spec will not do it for you.</a:t>
            </a:r>
          </a:p>
          <a:p>
            <a:pPr marL="0" indent="0">
              <a:buNone/>
            </a:pPr>
            <a:endParaRPr lang="en-US" sz="1600" dirty="0"/>
          </a:p>
          <a:p>
            <a:pPr marL="0" indent="0">
              <a:buNone/>
            </a:pPr>
            <a:r>
              <a:rPr lang="en-US" sz="1600" dirty="0"/>
              <a:t>In our mutations we return types with the signature:</a:t>
            </a:r>
          </a:p>
          <a:p>
            <a:pPr marL="0" indent="0">
              <a:buNone/>
            </a:pPr>
            <a:endParaRPr lang="en-US" sz="1600" dirty="0"/>
          </a:p>
          <a:p>
            <a:pPr marL="0" indent="0">
              <a:buNone/>
            </a:pPr>
            <a:r>
              <a:rPr lang="en-US" sz="1600" dirty="0">
                <a:latin typeface="Courier" pitchFamily="2" charset="0"/>
              </a:rPr>
              <a:t>type </a:t>
            </a:r>
            <a:r>
              <a:rPr lang="en-US" sz="1600" dirty="0" err="1">
                <a:latin typeface="Courier" pitchFamily="2" charset="0"/>
              </a:rPr>
              <a:t>ExampleMutationResult</a:t>
            </a:r>
            <a:r>
              <a:rPr lang="en-US" sz="1600" dirty="0">
                <a:latin typeface="Courier" pitchFamily="2" charset="0"/>
              </a:rPr>
              <a:t> {</a:t>
            </a:r>
          </a:p>
          <a:p>
            <a:pPr marL="0" indent="0">
              <a:buNone/>
            </a:pPr>
            <a:r>
              <a:rPr lang="en-US" sz="1600" dirty="0">
                <a:latin typeface="Courier" pitchFamily="2" charset="0"/>
              </a:rPr>
              <a:t> [some result],</a:t>
            </a:r>
          </a:p>
          <a:p>
            <a:pPr marL="0" indent="0">
              <a:buNone/>
            </a:pPr>
            <a:r>
              <a:rPr lang="en-US" sz="1600" dirty="0">
                <a:latin typeface="Courier" pitchFamily="2" charset="0"/>
              </a:rPr>
              <a:t> errors: [Error]</a:t>
            </a:r>
          </a:p>
          <a:p>
            <a:pPr marL="0" indent="0">
              <a:buNone/>
            </a:pPr>
            <a:r>
              <a:rPr lang="en-US" sz="1600" dirty="0">
                <a:latin typeface="Courier" pitchFamily="2" charset="0"/>
              </a:rPr>
              <a:t>}</a:t>
            </a:r>
          </a:p>
          <a:p>
            <a:pPr marL="0" indent="0">
              <a:buNone/>
            </a:pPr>
            <a:endParaRPr lang="en-US" sz="1600" dirty="0"/>
          </a:p>
          <a:p>
            <a:pPr marL="0" indent="0">
              <a:buNone/>
            </a:pPr>
            <a:r>
              <a:rPr lang="en-US" sz="1600" dirty="0"/>
              <a:t>The `</a:t>
            </a:r>
            <a:r>
              <a:rPr lang="en-US" sz="1600" dirty="0" err="1"/>
              <a:t>setAuthorName</a:t>
            </a:r>
            <a:r>
              <a:rPr lang="en-US" sz="1600" dirty="0"/>
              <a:t>` mutation in the demo would probably actually return something like:</a:t>
            </a:r>
          </a:p>
          <a:p>
            <a:pPr marL="0" indent="0">
              <a:buNone/>
            </a:pPr>
            <a:endParaRPr lang="en-US" sz="1600" dirty="0"/>
          </a:p>
          <a:p>
            <a:pPr marL="0" indent="0">
              <a:buNone/>
            </a:pPr>
            <a:r>
              <a:rPr lang="en-US" sz="1600" dirty="0">
                <a:latin typeface="Courier" pitchFamily="2" charset="0"/>
              </a:rPr>
              <a:t>type </a:t>
            </a:r>
            <a:r>
              <a:rPr lang="en-US" sz="1600" dirty="0" err="1">
                <a:latin typeface="Courier" pitchFamily="2" charset="0"/>
              </a:rPr>
              <a:t>AuthorMutationResult</a:t>
            </a:r>
            <a:r>
              <a:rPr lang="en-US" sz="1600" dirty="0">
                <a:latin typeface="Courier" pitchFamily="2" charset="0"/>
              </a:rPr>
              <a:t> {</a:t>
            </a:r>
          </a:p>
          <a:p>
            <a:pPr marL="0" indent="0">
              <a:buNone/>
            </a:pPr>
            <a:r>
              <a:rPr lang="en-US" sz="1600" dirty="0">
                <a:latin typeface="Courier" pitchFamily="2" charset="0"/>
              </a:rPr>
              <a:t>  author: Author,</a:t>
            </a:r>
          </a:p>
          <a:p>
            <a:pPr marL="0" indent="0">
              <a:buNone/>
            </a:pPr>
            <a:r>
              <a:rPr lang="en-US" sz="1600" dirty="0">
                <a:latin typeface="Courier" pitchFamily="2" charset="0"/>
              </a:rPr>
              <a:t>  errors: [Error]</a:t>
            </a:r>
          </a:p>
          <a:p>
            <a:pPr marL="0" indent="0">
              <a:buNone/>
            </a:pPr>
            <a:r>
              <a:rPr lang="en-US" sz="1600" dirty="0">
                <a:latin typeface="Courier" pitchFamily="2" charset="0"/>
              </a:rPr>
              <a:t>}</a:t>
            </a:r>
          </a:p>
          <a:p>
            <a:pPr marL="0" indent="0">
              <a:buNone/>
            </a:pPr>
            <a:endParaRPr lang="en-US" dirty="0"/>
          </a:p>
        </p:txBody>
      </p:sp>
    </p:spTree>
    <p:extLst>
      <p:ext uri="{BB962C8B-B14F-4D97-AF65-F5344CB8AC3E}">
        <p14:creationId xmlns:p14="http://schemas.microsoft.com/office/powerpoint/2010/main" val="76611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Addendum</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4. Variables not in queries that otherwise might change a query's result will not cause that query to get automatically </a:t>
            </a:r>
            <a:r>
              <a:rPr lang="en-US" sz="1600" dirty="0" err="1"/>
              <a:t>refetched</a:t>
            </a:r>
            <a:r>
              <a:rPr lang="en-US" sz="1600" dirty="0"/>
              <a:t>.</a:t>
            </a:r>
          </a:p>
          <a:p>
            <a:pPr marL="0" indent="0">
              <a:buNone/>
            </a:pPr>
            <a:endParaRPr lang="en-US" sz="1600" dirty="0"/>
          </a:p>
          <a:p>
            <a:pPr marL="0" indent="0">
              <a:buNone/>
            </a:pPr>
            <a:r>
              <a:rPr lang="en-US" sz="1600" dirty="0"/>
              <a:t>A common example is the user token passed in via a header - queries do not react to presence of header values, so if that changes, the query will remain the same.</a:t>
            </a:r>
          </a:p>
          <a:p>
            <a:pPr marL="0" indent="0">
              <a:buNone/>
            </a:pPr>
            <a:endParaRPr lang="en-US" sz="1600" dirty="0"/>
          </a:p>
          <a:p>
            <a:pPr marL="0" indent="0">
              <a:buNone/>
            </a:pPr>
            <a:r>
              <a:rPr lang="en-US" sz="1600" dirty="0"/>
              <a:t>If a user logs out, your UI will not </a:t>
            </a:r>
            <a:r>
              <a:rPr lang="en-US" sz="1600" dirty="0" err="1"/>
              <a:t>refetch</a:t>
            </a:r>
            <a:r>
              <a:rPr lang="en-US" sz="1600" dirty="0"/>
              <a:t> all user dependent queries and present a logged out view. You will have </a:t>
            </a:r>
            <a:r>
              <a:rPr lang="en-US" sz="1600" dirty="0" err="1"/>
              <a:t>refetch</a:t>
            </a:r>
            <a:r>
              <a:rPr lang="en-US" sz="1600" dirty="0"/>
              <a:t> those queries yourself, or just tell Apollo to </a:t>
            </a:r>
            <a:r>
              <a:rPr lang="en-US" sz="1600" dirty="0" err="1"/>
              <a:t>refetch</a:t>
            </a:r>
            <a:r>
              <a:rPr lang="en-US" sz="1600" dirty="0"/>
              <a:t> everything: </a:t>
            </a:r>
            <a:r>
              <a:rPr lang="en-US" sz="1600" dirty="0">
                <a:latin typeface="Courier" pitchFamily="2" charset="0"/>
              </a:rPr>
              <a:t>`this.$</a:t>
            </a:r>
            <a:r>
              <a:rPr lang="en-US" sz="1600" dirty="0" err="1">
                <a:latin typeface="Courier" pitchFamily="2" charset="0"/>
              </a:rPr>
              <a:t>apollo.getClient</a:t>
            </a:r>
            <a:r>
              <a:rPr lang="en-US" sz="1600" dirty="0">
                <a:latin typeface="Courier" pitchFamily="2" charset="0"/>
              </a:rPr>
              <a:t>().</a:t>
            </a:r>
            <a:r>
              <a:rPr lang="en-US" sz="1600" dirty="0" err="1">
                <a:latin typeface="Courier" pitchFamily="2" charset="0"/>
              </a:rPr>
              <a:t>resetStore</a:t>
            </a:r>
            <a:r>
              <a:rPr lang="en-US" sz="1600" dirty="0">
                <a:latin typeface="Courier" pitchFamily="2" charset="0"/>
              </a:rPr>
              <a:t>()`</a:t>
            </a:r>
          </a:p>
          <a:p>
            <a:pPr marL="0" indent="0">
              <a:buNone/>
            </a:pPr>
            <a:endParaRPr lang="en-US" sz="1600" dirty="0"/>
          </a:p>
          <a:p>
            <a:pPr marL="0" indent="0">
              <a:buNone/>
            </a:pPr>
            <a:r>
              <a:rPr lang="en-US" sz="1600" dirty="0"/>
              <a:t>You might be able to use the viewer pattern to help with this, but Facebook has said this is an anti-pattern: </a:t>
            </a:r>
            <a:r>
              <a:rPr lang="en-US" sz="1600" dirty="0">
                <a:hlinkClick r:id="rId3"/>
              </a:rPr>
              <a:t>https://github.com/lucasbento/graphql-pokemon/issues</a:t>
            </a:r>
            <a:r>
              <a:rPr lang="en-US" sz="1600">
                <a:hlinkClick r:id="rId3"/>
              </a:rPr>
              <a:t>/1</a:t>
            </a:r>
            <a:endParaRPr lang="en-US" sz="1600"/>
          </a:p>
        </p:txBody>
      </p:sp>
    </p:spTree>
    <p:extLst>
      <p:ext uri="{BB962C8B-B14F-4D97-AF65-F5344CB8AC3E}">
        <p14:creationId xmlns:p14="http://schemas.microsoft.com/office/powerpoint/2010/main" val="369719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Bloomberg BNA</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We’re a subsidiary of Bloomberg LP.</a:t>
            </a:r>
          </a:p>
          <a:p>
            <a:pPr marL="0" indent="0">
              <a:buNone/>
            </a:pPr>
            <a:endParaRPr lang="en-US" dirty="0"/>
          </a:p>
          <a:p>
            <a:pPr marL="0" indent="0">
              <a:buNone/>
            </a:pPr>
            <a:r>
              <a:rPr lang="en-US" dirty="0"/>
              <a:t>Bloomberg Law	Bloomberg Government </a:t>
            </a:r>
          </a:p>
          <a:p>
            <a:pPr marL="0" indent="0">
              <a:buNone/>
            </a:pPr>
            <a:r>
              <a:rPr lang="en-US" dirty="0"/>
              <a:t>Bloomberg Tax		Bloomberg Environment</a:t>
            </a:r>
          </a:p>
          <a:p>
            <a:pPr marL="0" indent="0">
              <a:buNone/>
            </a:pPr>
            <a:endParaRPr lang="en-US" dirty="0"/>
          </a:p>
          <a:p>
            <a:pPr marL="0" indent="0">
              <a:buNone/>
            </a:pPr>
            <a:r>
              <a:rPr lang="en-US" dirty="0"/>
              <a:t>We’re trying to do what Bloomberg LP did in the 80’s</a:t>
            </a:r>
            <a:br>
              <a:rPr lang="en-US" dirty="0"/>
            </a:br>
            <a:r>
              <a:rPr lang="en-US" dirty="0"/>
              <a:t>to finance industry by using data and analytics for non-financial professions such as legal, tax, and labor.</a:t>
            </a:r>
          </a:p>
          <a:p>
            <a:pPr marL="0" indent="0">
              <a:buNone/>
            </a:pPr>
            <a:endParaRPr lang="en-US" dirty="0"/>
          </a:p>
        </p:txBody>
      </p:sp>
    </p:spTree>
    <p:extLst>
      <p:ext uri="{BB962C8B-B14F-4D97-AF65-F5344CB8AC3E}">
        <p14:creationId xmlns:p14="http://schemas.microsoft.com/office/powerpoint/2010/main" val="256250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Addendum</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t>How to handle authorization</a:t>
            </a:r>
          </a:p>
          <a:p>
            <a:pPr marL="0" indent="0">
              <a:buNone/>
            </a:pPr>
            <a:endParaRPr lang="en-US" sz="1600" dirty="0"/>
          </a:p>
          <a:p>
            <a:pPr marL="0" indent="0">
              <a:buNone/>
            </a:pPr>
            <a:r>
              <a:rPr lang="en-US" sz="1600" dirty="0"/>
              <a:t>Just put the user in the </a:t>
            </a:r>
            <a:r>
              <a:rPr lang="en-US" sz="1600" dirty="0" err="1"/>
              <a:t>GraphQL</a:t>
            </a:r>
            <a:r>
              <a:rPr lang="en-US" sz="1600" dirty="0"/>
              <a:t> context and reference that in your resolvers.</a:t>
            </a:r>
          </a:p>
          <a:p>
            <a:pPr marL="0" indent="0">
              <a:buNone/>
            </a:pPr>
            <a:endParaRPr lang="en-US" sz="1600" dirty="0"/>
          </a:p>
          <a:p>
            <a:pPr marL="0" indent="0">
              <a:buNone/>
            </a:pPr>
            <a:r>
              <a:rPr lang="en-US" sz="1600" dirty="0"/>
              <a:t>You might be tempted to use the viewer pattern as we were, but Facebook has said this is an anti-pattern: </a:t>
            </a:r>
            <a:r>
              <a:rPr lang="en-US" sz="1600" dirty="0">
                <a:hlinkClick r:id="rId3"/>
              </a:rPr>
              <a:t>https://github.com/lucasbento/graphql-pokemon/issues/1</a:t>
            </a:r>
            <a:r>
              <a:rPr lang="en-US" sz="1600" dirty="0"/>
              <a:t>).</a:t>
            </a:r>
          </a:p>
          <a:p>
            <a:pPr marL="0" indent="0">
              <a:buNone/>
            </a:pPr>
            <a:endParaRPr lang="en-US" sz="1600" dirty="0"/>
          </a:p>
          <a:p>
            <a:pPr marL="0" indent="0">
              <a:buNone/>
            </a:pPr>
            <a:endParaRPr lang="en-US" sz="1600" dirty="0"/>
          </a:p>
          <a:p>
            <a:pPr marL="0" indent="0">
              <a:buNone/>
            </a:pPr>
            <a:r>
              <a:rPr lang="en-US" sz="1600" b="1" dirty="0"/>
              <a:t>Corrections</a:t>
            </a:r>
          </a:p>
          <a:p>
            <a:pPr marL="0" indent="0">
              <a:buNone/>
            </a:pPr>
            <a:endParaRPr lang="en-US" sz="1600" dirty="0"/>
          </a:p>
          <a:p>
            <a:pPr marL="0" indent="0">
              <a:buNone/>
            </a:pPr>
            <a:r>
              <a:rPr lang="en-US" sz="1600" dirty="0"/>
              <a:t>Oops. Turns out Facebook does not actually use </a:t>
            </a:r>
            <a:r>
              <a:rPr lang="en-US" sz="1600" dirty="0" err="1"/>
              <a:t>GraphQL</a:t>
            </a:r>
            <a:r>
              <a:rPr lang="en-US" sz="1600" dirty="0"/>
              <a:t> subscriptions to update the timeline in Facebook, they use their own event-based system.</a:t>
            </a:r>
          </a:p>
        </p:txBody>
      </p:sp>
    </p:spTree>
    <p:extLst>
      <p:ext uri="{BB962C8B-B14F-4D97-AF65-F5344CB8AC3E}">
        <p14:creationId xmlns:p14="http://schemas.microsoft.com/office/powerpoint/2010/main" val="410860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750" y="191701"/>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Web App Developers</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We’re looking for Developers who are:</a:t>
            </a:r>
          </a:p>
          <a:p>
            <a:pPr marL="0" indent="0">
              <a:buNone/>
            </a:pPr>
            <a:endParaRPr lang="en-US" dirty="0"/>
          </a:p>
          <a:p>
            <a:pPr marL="0" indent="0">
              <a:buNone/>
            </a:pPr>
            <a:r>
              <a:rPr lang="en-US" dirty="0"/>
              <a:t>Good problem solvers</a:t>
            </a:r>
          </a:p>
          <a:p>
            <a:pPr marL="0" indent="0">
              <a:buNone/>
            </a:pPr>
            <a:r>
              <a:rPr lang="en-US" dirty="0"/>
              <a:t>Have a full stack understanding of Web Apps</a:t>
            </a:r>
          </a:p>
          <a:p>
            <a:pPr marL="0" indent="0">
              <a:buNone/>
            </a:pPr>
            <a:endParaRPr lang="en-US" dirty="0"/>
          </a:p>
          <a:p>
            <a:pPr marL="0" indent="0">
              <a:buNone/>
            </a:pPr>
            <a:r>
              <a:rPr lang="en-US" dirty="0"/>
              <a:t>Some of the things we’re using to build Web Apps:</a:t>
            </a:r>
          </a:p>
          <a:p>
            <a:pPr marL="0" indent="0">
              <a:buNone/>
            </a:pPr>
            <a:endParaRPr lang="en-US" dirty="0"/>
          </a:p>
          <a:p>
            <a:pPr marL="0" indent="0">
              <a:buNone/>
            </a:pPr>
            <a:r>
              <a:rPr lang="en-US" dirty="0"/>
              <a:t>JavaScript/ </a:t>
            </a:r>
            <a:r>
              <a:rPr lang="en-US" dirty="0" err="1"/>
              <a:t>Vue.js</a:t>
            </a:r>
            <a:r>
              <a:rPr lang="en-US" dirty="0"/>
              <a:t>		</a:t>
            </a:r>
            <a:r>
              <a:rPr lang="en-US" dirty="0" err="1"/>
              <a:t>GraphQL</a:t>
            </a:r>
            <a:r>
              <a:rPr lang="en-US" dirty="0"/>
              <a:t>		 Java</a:t>
            </a:r>
          </a:p>
          <a:p>
            <a:pPr marL="0" indent="0">
              <a:buNone/>
            </a:pPr>
            <a:r>
              <a:rPr lang="en-US" dirty="0"/>
              <a:t>Ruby on Rails			Python</a:t>
            </a:r>
          </a:p>
        </p:txBody>
      </p:sp>
    </p:spTree>
    <p:extLst>
      <p:ext uri="{BB962C8B-B14F-4D97-AF65-F5344CB8AC3E}">
        <p14:creationId xmlns:p14="http://schemas.microsoft.com/office/powerpoint/2010/main" val="9908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Why </a:t>
            </a:r>
            <a:r>
              <a:rPr lang="en-US" sz="2000" b="1" dirty="0" err="1">
                <a:solidFill>
                  <a:schemeClr val="bg1"/>
                </a:solidFill>
                <a:latin typeface="+mj-lt"/>
                <a:ea typeface="Avenir Next P for BBG Demi" charset="0"/>
                <a:cs typeface="Avenir Next P for BBG Demi" charset="0"/>
              </a:rPr>
              <a:t>GraphQL</a:t>
            </a:r>
            <a:r>
              <a:rPr lang="en-US" sz="2000" b="1" dirty="0">
                <a:solidFill>
                  <a:schemeClr val="bg1"/>
                </a:solidFill>
                <a:latin typeface="+mj-lt"/>
                <a:ea typeface="Avenir Next P for BBG Demi" charset="0"/>
                <a:cs typeface="Avenir Next P for BBG Demi" charset="0"/>
              </a:rPr>
              <a:t> and not REST?</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a:t>GrahpQL</a:t>
            </a:r>
            <a:r>
              <a:rPr lang="en-US" dirty="0"/>
              <a:t> is a “graph” — you can grab the entire database in a single request. With standard REST API you can only grab parts of the database. Less calls to the database equals better performance.</a:t>
            </a:r>
          </a:p>
          <a:p>
            <a:pPr marL="0" indent="0">
              <a:buNone/>
            </a:pPr>
            <a:endParaRPr lang="en-US" dirty="0"/>
          </a:p>
          <a:p>
            <a:pPr marL="0" indent="0">
              <a:buNone/>
            </a:pPr>
            <a:r>
              <a:rPr lang="en-US" dirty="0" err="1"/>
              <a:t>GraphQL</a:t>
            </a:r>
            <a:r>
              <a:rPr lang="en-US" dirty="0"/>
              <a:t> is easy to start serving—you write a thin layer over your already existing data schema.</a:t>
            </a:r>
          </a:p>
        </p:txBody>
      </p:sp>
    </p:spTree>
    <p:extLst>
      <p:ext uri="{BB962C8B-B14F-4D97-AF65-F5344CB8AC3E}">
        <p14:creationId xmlns:p14="http://schemas.microsoft.com/office/powerpoint/2010/main" val="19415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a:solidFill>
                  <a:schemeClr val="bg1"/>
                </a:solidFill>
                <a:latin typeface="+mj-lt"/>
                <a:ea typeface="Avenir Next P for BBG Demi" charset="0"/>
                <a:cs typeface="Avenir Next P for BBG Demi" charset="0"/>
              </a:rPr>
              <a:t>Why </a:t>
            </a:r>
            <a:r>
              <a:rPr lang="en-US" sz="2000" b="1" dirty="0" err="1">
                <a:solidFill>
                  <a:schemeClr val="bg1"/>
                </a:solidFill>
                <a:latin typeface="+mj-lt"/>
                <a:ea typeface="Avenir Next P for BBG Demi" charset="0"/>
                <a:cs typeface="Avenir Next P for BBG Demi" charset="0"/>
              </a:rPr>
              <a:t>GraphQL</a:t>
            </a:r>
            <a:r>
              <a:rPr lang="en-US" sz="2000" b="1" dirty="0">
                <a:solidFill>
                  <a:schemeClr val="bg1"/>
                </a:solidFill>
                <a:latin typeface="+mj-lt"/>
                <a:ea typeface="Avenir Next P for BBG Demi" charset="0"/>
                <a:cs typeface="Avenir Next P for BBG Demi" charset="0"/>
              </a:rPr>
              <a:t> and not REST?</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a:t>GraphQL</a:t>
            </a:r>
            <a:r>
              <a:rPr lang="en-US" dirty="0"/>
              <a:t> is widely adopted throughout the technical community.</a:t>
            </a:r>
            <a:br>
              <a:rPr lang="en-US" dirty="0"/>
            </a:br>
            <a:endParaRPr lang="en-US" dirty="0"/>
          </a:p>
          <a:p>
            <a:pPr marL="0" indent="0">
              <a:buNone/>
            </a:pPr>
            <a:r>
              <a:rPr lang="en-US" dirty="0"/>
              <a:t>There are tools available that make it easy to integrate with </a:t>
            </a:r>
            <a:r>
              <a:rPr lang="en-US" dirty="0" err="1"/>
              <a:t>GraphQL</a:t>
            </a:r>
            <a:r>
              <a:rPr lang="en-US" dirty="0"/>
              <a:t> like Apollo client.</a:t>
            </a:r>
          </a:p>
          <a:p>
            <a:pPr marL="0" indent="0">
              <a:buNone/>
            </a:pPr>
            <a:endParaRPr lang="en-US" dirty="0"/>
          </a:p>
          <a:p>
            <a:pPr marL="0" indent="0">
              <a:buNone/>
            </a:pPr>
            <a:r>
              <a:rPr lang="en-US" dirty="0"/>
              <a:t>There are developer tools like </a:t>
            </a:r>
            <a:r>
              <a:rPr lang="en-US" dirty="0" err="1"/>
              <a:t>GraphiQL</a:t>
            </a:r>
            <a:r>
              <a:rPr lang="en-US" dirty="0"/>
              <a:t> and Apollo Dev Tools.</a:t>
            </a:r>
          </a:p>
        </p:txBody>
      </p:sp>
    </p:spTree>
    <p:extLst>
      <p:ext uri="{BB962C8B-B14F-4D97-AF65-F5344CB8AC3E}">
        <p14:creationId xmlns:p14="http://schemas.microsoft.com/office/powerpoint/2010/main" val="315669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err="1">
                <a:solidFill>
                  <a:schemeClr val="bg1"/>
                </a:solidFill>
                <a:latin typeface="+mj-lt"/>
                <a:ea typeface="Avenir Next P for BBG Demi" charset="0"/>
                <a:cs typeface="Avenir Next P for BBG Demi" charset="0"/>
              </a:rPr>
              <a:t>GraphQL</a:t>
            </a:r>
            <a:r>
              <a:rPr lang="en-US" sz="2000" b="1" dirty="0">
                <a:solidFill>
                  <a:schemeClr val="bg1"/>
                </a:solidFill>
                <a:latin typeface="+mj-lt"/>
                <a:ea typeface="Avenir Next P for BBG Demi" charset="0"/>
                <a:cs typeface="Avenir Next P for BBG Demi" charset="0"/>
              </a:rPr>
              <a:t> Overview</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a:t>GraphQL</a:t>
            </a:r>
            <a:r>
              <a:rPr lang="en-US" dirty="0"/>
              <a:t> is a single endpoint (as opposed to REST).</a:t>
            </a:r>
          </a:p>
          <a:p>
            <a:endParaRPr lang="en-US" dirty="0"/>
          </a:p>
          <a:p>
            <a:pPr marL="0" indent="0">
              <a:buNone/>
            </a:pPr>
            <a:r>
              <a:rPr lang="en-US" dirty="0" err="1"/>
              <a:t>GraphQL</a:t>
            </a:r>
            <a:r>
              <a:rPr lang="en-US" dirty="0"/>
              <a:t> is broken up into </a:t>
            </a:r>
            <a:r>
              <a:rPr lang="en-US" b="1" dirty="0"/>
              <a:t>Queries</a:t>
            </a:r>
            <a:r>
              <a:rPr lang="en-US" dirty="0"/>
              <a:t> and </a:t>
            </a:r>
            <a:r>
              <a:rPr lang="en-US" b="1" dirty="0"/>
              <a:t>Mutations</a:t>
            </a:r>
            <a:r>
              <a:rPr lang="en-US" dirty="0"/>
              <a:t>.</a:t>
            </a:r>
          </a:p>
          <a:p>
            <a:endParaRPr lang="en-US" b="1" dirty="0"/>
          </a:p>
          <a:p>
            <a:pPr marL="0" indent="0">
              <a:buNone/>
            </a:pPr>
            <a:r>
              <a:rPr lang="en-US" b="1" dirty="0"/>
              <a:t>Queries</a:t>
            </a:r>
            <a:r>
              <a:rPr lang="en-US" dirty="0"/>
              <a:t> are used to get data from the graph.</a:t>
            </a:r>
          </a:p>
          <a:p>
            <a:endParaRPr lang="en-US" b="1" dirty="0"/>
          </a:p>
          <a:p>
            <a:pPr marL="0" indent="0">
              <a:buNone/>
            </a:pPr>
            <a:r>
              <a:rPr lang="en-US" b="1" dirty="0"/>
              <a:t>Mutations</a:t>
            </a:r>
            <a:r>
              <a:rPr lang="en-US" dirty="0"/>
              <a:t> are used to change data in the graph.</a:t>
            </a:r>
          </a:p>
        </p:txBody>
      </p:sp>
    </p:spTree>
    <p:extLst>
      <p:ext uri="{BB962C8B-B14F-4D97-AF65-F5344CB8AC3E}">
        <p14:creationId xmlns:p14="http://schemas.microsoft.com/office/powerpoint/2010/main" val="57065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err="1">
                <a:solidFill>
                  <a:schemeClr val="bg1"/>
                </a:solidFill>
                <a:latin typeface="+mj-lt"/>
                <a:ea typeface="Avenir Next P for BBG Demi" charset="0"/>
                <a:cs typeface="Avenir Next P for BBG Demi" charset="0"/>
              </a:rPr>
              <a:t>GraphQL</a:t>
            </a:r>
            <a:r>
              <a:rPr lang="en-US" sz="2000" b="1" dirty="0">
                <a:solidFill>
                  <a:schemeClr val="bg1"/>
                </a:solidFill>
                <a:latin typeface="+mj-lt"/>
                <a:ea typeface="Avenir Next P for BBG Demi" charset="0"/>
                <a:cs typeface="Avenir Next P for BBG Demi" charset="0"/>
              </a:rPr>
              <a:t> Server Libraries</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There are </a:t>
            </a:r>
            <a:r>
              <a:rPr lang="en-US" dirty="0" err="1"/>
              <a:t>GraphQL</a:t>
            </a:r>
            <a:r>
              <a:rPr lang="en-US" dirty="0"/>
              <a:t> Server libraries for:</a:t>
            </a:r>
          </a:p>
          <a:p>
            <a:pPr marL="0" indent="0">
              <a:buNone/>
            </a:pPr>
            <a:endParaRPr lang="en-US" dirty="0"/>
          </a:p>
          <a:p>
            <a:pPr marL="0" indent="0">
              <a:buNone/>
            </a:pPr>
            <a:r>
              <a:rPr lang="en-US" dirty="0"/>
              <a:t>JavaScript		Python		Ruby		 PHP	</a:t>
            </a:r>
          </a:p>
          <a:p>
            <a:pPr marL="0" indent="0">
              <a:buNone/>
            </a:pPr>
            <a:r>
              <a:rPr lang="en-US" dirty="0"/>
              <a:t>Java				.NET			and others</a:t>
            </a:r>
          </a:p>
          <a:p>
            <a:pPr marL="0" indent="0">
              <a:buNone/>
            </a:pPr>
            <a:endParaRPr lang="en-US" dirty="0"/>
          </a:p>
          <a:p>
            <a:pPr marL="0" indent="0">
              <a:buNone/>
            </a:pPr>
            <a:r>
              <a:rPr lang="en-US" dirty="0" err="1"/>
              <a:t>GraphQL</a:t>
            </a:r>
            <a:r>
              <a:rPr lang="en-US" dirty="0"/>
              <a:t>: http://</a:t>
            </a:r>
            <a:r>
              <a:rPr lang="en-US" dirty="0" err="1"/>
              <a:t>graphql.org</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8780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5" y="112188"/>
            <a:ext cx="4965700" cy="400110"/>
          </a:xfrm>
          <a:prstGeom prst="rect">
            <a:avLst/>
          </a:prstGeom>
          <a:noFill/>
        </p:spPr>
        <p:txBody>
          <a:bodyPr wrap="square" rtlCol="0">
            <a:spAutoFit/>
          </a:bodyPr>
          <a:lstStyle/>
          <a:p>
            <a:r>
              <a:rPr lang="en-US" sz="2000" b="1" dirty="0" err="1">
                <a:solidFill>
                  <a:schemeClr val="bg1"/>
                </a:solidFill>
                <a:latin typeface="+mj-lt"/>
                <a:ea typeface="Avenir Next P for BBG Demi" charset="0"/>
                <a:cs typeface="Avenir Next P for BBG Demi" charset="0"/>
              </a:rPr>
              <a:t>GraphQL</a:t>
            </a:r>
            <a:r>
              <a:rPr lang="en-US" sz="2000" b="1" dirty="0">
                <a:solidFill>
                  <a:schemeClr val="bg1"/>
                </a:solidFill>
                <a:latin typeface="+mj-lt"/>
                <a:ea typeface="Avenir Next P for BBG Demi" charset="0"/>
                <a:cs typeface="Avenir Next P for BBG Demi" charset="0"/>
              </a:rPr>
              <a:t> is Easy to Setup</a:t>
            </a:r>
          </a:p>
        </p:txBody>
      </p:sp>
      <p:sp>
        <p:nvSpPr>
          <p:cNvPr id="7" name="Text Placeholder 3"/>
          <p:cNvSpPr txBox="1">
            <a:spLocks/>
          </p:cNvSpPr>
          <p:nvPr/>
        </p:nvSpPr>
        <p:spPr>
          <a:xfrm>
            <a:off x="412750" y="857250"/>
            <a:ext cx="8528050" cy="4108450"/>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600" kern="1200">
                <a:solidFill>
                  <a:schemeClr val="tx1"/>
                </a:solidFill>
                <a:latin typeface="Arial"/>
                <a:ea typeface="+mn-ea"/>
                <a:cs typeface="+mn-cs"/>
              </a:defRPr>
            </a:lvl1pPr>
            <a:lvl2pPr marL="742950" indent="-285750" algn="l" defTabSz="457200" rtl="0" eaLnBrk="1" latinLnBrk="0" hangingPunct="1">
              <a:spcBef>
                <a:spcPts val="0"/>
              </a:spcBef>
              <a:buFont typeface="Arial"/>
              <a:buChar char="–"/>
              <a:defRPr sz="2600" kern="1200">
                <a:solidFill>
                  <a:schemeClr val="tx1"/>
                </a:solidFill>
                <a:latin typeface="Arial"/>
                <a:ea typeface="+mn-ea"/>
                <a:cs typeface="+mn-cs"/>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ts val="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ts val="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 major benefit of </a:t>
            </a:r>
            <a:r>
              <a:rPr lang="en-US" dirty="0" err="1"/>
              <a:t>GraphQL</a:t>
            </a:r>
            <a:r>
              <a:rPr lang="en-US" dirty="0"/>
              <a:t> is how easy it is to write an API.</a:t>
            </a:r>
          </a:p>
          <a:p>
            <a:pPr marL="0" indent="0">
              <a:buNone/>
            </a:pPr>
            <a:endParaRPr lang="en-US" dirty="0"/>
          </a:p>
          <a:p>
            <a:pPr marL="0" indent="0">
              <a:buNone/>
            </a:pPr>
            <a:r>
              <a:rPr lang="en-US" dirty="0"/>
              <a:t>You just define your types, define your queries, and you’re ready to go.</a:t>
            </a:r>
          </a:p>
          <a:p>
            <a:pPr marL="0" indent="0">
              <a:buNone/>
            </a:pPr>
            <a:endParaRPr lang="en-US" dirty="0"/>
          </a:p>
          <a:p>
            <a:pPr marL="0" indent="0">
              <a:buNone/>
            </a:pPr>
            <a:r>
              <a:rPr lang="en-US" dirty="0"/>
              <a:t>It is also easy to query </a:t>
            </a:r>
            <a:r>
              <a:rPr lang="en-US" dirty="0" err="1"/>
              <a:t>GraphQL</a:t>
            </a:r>
            <a:r>
              <a:rPr lang="en-US" dirty="0"/>
              <a:t> once you have an endpoint up and running.</a:t>
            </a:r>
          </a:p>
        </p:txBody>
      </p:sp>
    </p:spTree>
    <p:extLst>
      <p:ext uri="{BB962C8B-B14F-4D97-AF65-F5344CB8AC3E}">
        <p14:creationId xmlns:p14="http://schemas.microsoft.com/office/powerpoint/2010/main" val="3191483656"/>
      </p:ext>
    </p:extLst>
  </p:cSld>
  <p:clrMapOvr>
    <a:masterClrMapping/>
  </p:clrMapOvr>
</p:sld>
</file>

<file path=ppt/theme/theme1.xml><?xml version="1.0" encoding="utf-8"?>
<a:theme xmlns:a="http://schemas.openxmlformats.org/drawingml/2006/main" name="Office Theme">
  <a:themeElements>
    <a:clrScheme name="BBNA BLAW">
      <a:dk1>
        <a:sysClr val="windowText" lastClr="000000"/>
      </a:dk1>
      <a:lt1>
        <a:sysClr val="window" lastClr="FFFFFF"/>
      </a:lt1>
      <a:dk2>
        <a:srgbClr val="0067B1"/>
      </a:dk2>
      <a:lt2>
        <a:srgbClr val="E6E6E6"/>
      </a:lt2>
      <a:accent1>
        <a:srgbClr val="00B9E4"/>
      </a:accent1>
      <a:accent2>
        <a:srgbClr val="00C78B"/>
      </a:accent2>
      <a:accent3>
        <a:srgbClr val="FF6D22"/>
      </a:accent3>
      <a:accent4>
        <a:srgbClr val="9933CC"/>
      </a:accent4>
      <a:accent5>
        <a:srgbClr val="7DC716"/>
      </a:accent5>
      <a:accent6>
        <a:srgbClr val="D61B99"/>
      </a:accent6>
      <a:hlink>
        <a:srgbClr val="FF6D22"/>
      </a:hlink>
      <a:folHlink>
        <a:srgbClr val="9933CC"/>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BBNA BLAW">
      <a:dk1>
        <a:sysClr val="windowText" lastClr="000000"/>
      </a:dk1>
      <a:lt1>
        <a:sysClr val="window" lastClr="FFFFFF"/>
      </a:lt1>
      <a:dk2>
        <a:srgbClr val="0067B1"/>
      </a:dk2>
      <a:lt2>
        <a:srgbClr val="E6E6E6"/>
      </a:lt2>
      <a:accent1>
        <a:srgbClr val="00B9E4"/>
      </a:accent1>
      <a:accent2>
        <a:srgbClr val="00C78B"/>
      </a:accent2>
      <a:accent3>
        <a:srgbClr val="FF6D22"/>
      </a:accent3>
      <a:accent4>
        <a:srgbClr val="9933CC"/>
      </a:accent4>
      <a:accent5>
        <a:srgbClr val="7DC716"/>
      </a:accent5>
      <a:accent6>
        <a:srgbClr val="D61B99"/>
      </a:accent6>
      <a:hlink>
        <a:srgbClr val="FF6D22"/>
      </a:hlink>
      <a:folHlink>
        <a:srgbClr val="9933CC"/>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15175</TotalTime>
  <Words>1290</Words>
  <Application>Microsoft Macintosh PowerPoint</Application>
  <PresentationFormat>On-screen Show (16:9)</PresentationFormat>
  <Paragraphs>200</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Avenir Next P for BBG</vt:lpstr>
      <vt:lpstr>Avenir Next P for BBG Demi</vt:lpstr>
      <vt:lpstr>Calibri</vt:lpstr>
      <vt:lpstr>Courier</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BNA</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McMahan</dc:creator>
  <cp:lastModifiedBy>Benjamin Hong</cp:lastModifiedBy>
  <cp:revision>718</cp:revision>
  <cp:lastPrinted>2018-03-14T19:30:39Z</cp:lastPrinted>
  <dcterms:created xsi:type="dcterms:W3CDTF">2014-01-10T19:02:14Z</dcterms:created>
  <dcterms:modified xsi:type="dcterms:W3CDTF">2018-03-21T00:21:05Z</dcterms:modified>
</cp:coreProperties>
</file>