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334" r:id="rId5"/>
    <p:sldId id="316" r:id="rId6"/>
    <p:sldId id="337" r:id="rId7"/>
    <p:sldId id="352" r:id="rId8"/>
    <p:sldId id="343" r:id="rId9"/>
    <p:sldId id="353" r:id="rId10"/>
    <p:sldId id="350" r:id="rId11"/>
    <p:sldId id="359" r:id="rId12"/>
    <p:sldId id="358" r:id="rId13"/>
    <p:sldId id="355" r:id="rId14"/>
    <p:sldId id="356" r:id="rId15"/>
    <p:sldId id="357" r:id="rId16"/>
    <p:sldId id="361" r:id="rId17"/>
    <p:sldId id="367" r:id="rId18"/>
    <p:sldId id="362" r:id="rId19"/>
    <p:sldId id="363" r:id="rId20"/>
    <p:sldId id="365" r:id="rId21"/>
    <p:sldId id="364" r:id="rId22"/>
    <p:sldId id="366" r:id="rId23"/>
    <p:sldId id="349" r:id="rId24"/>
    <p:sldId id="360" r:id="rId2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6386" autoAdjust="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F94FB52B-1F9E-4A4C-8317-A10A7880295D}" type="datetime1">
              <a:rPr lang="nl-NL" smtClean="0"/>
              <a:t>12-11-2024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397C78D2-97D1-4B37-BDD1-08A09BD4CA9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C743809D-4EC3-4386-9230-92C6AA5DDBCB}" type="datetime1">
              <a:rPr lang="nl-NL" smtClean="0"/>
              <a:t>12-11-2024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D5939589-3E79-4C82-AA4A-FE78234FAA5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E6975-117D-27AD-2444-B8DD6A0E6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70C2539-E3BF-8C02-0CA9-77E543A8B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CDEB868-029F-ABC9-3B1B-24CC9E511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D38260-A85F-7E07-6F7B-6E4A40068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934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EDF6-9556-868F-0E57-2A57DFCB4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0F0803C-7649-377B-F6EE-D9F330F60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AC40C69-D979-DE29-DA60-C3B4A9B97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D976DE-EB87-AC5C-E0FF-DD07D2951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396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09D2-CF27-A51F-A33A-B1A7C938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ACC0113-AA6C-AB1E-67ED-5EF09C4C0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7C1F105-1B2B-618C-E2AC-FBF2F0384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A2238B-90D0-1DF7-D575-DDBF9BA4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39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2A945-24F1-A5E0-8111-B09F28260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17C3E3-71BD-BC11-D8AA-089F6E380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02D9BD5-48F6-3FE0-DAD3-76B301E73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8147976-E7B3-E1E8-DE34-D16D1EACE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6847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8634-4515-1BDE-B81B-CACD1D72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3A59BD2-3789-6827-3F29-8B810508A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F658C3E-E304-E95F-0BB9-1563DC12E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A3F711-C12F-4FEF-88A5-A686950E7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926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59EA4-05C0-564C-5639-383F3F3C1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077D2B7-8F18-0641-9922-C11C2CEA1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BAF5167-084D-F14E-B3C2-914BAF1CE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CC1C2-1487-7D46-8793-D2EB77FD5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2647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8AA7-9B80-5141-4799-3450A096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39927C-F2D6-634A-2FCF-F15B9ECED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31985EB-D8FA-6A84-4B38-1D4C4B69D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93CACA-1570-39BE-4419-0F07BE7C0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475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36EFA-7099-0BF1-9B56-AF2ABE4B9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8F81BCD-0669-8138-D2F6-5C1652B3C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551A1FE-B6BE-5348-4B66-F58E2177E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9D9EB5-26A9-D397-0952-7D28F3622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5134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9B56-1122-666A-C0FA-66A5B1E9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5AA6B64-D891-CE3D-3542-31F01CC29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37D4A7F-BA25-65E2-F29C-6BC38B518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1B8476-2C2F-0834-643B-24F8BAF72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162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CF224-275E-3CBD-6E8F-7E1AD415C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537DD3B-3638-E3C3-CE72-BB2BFC100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FB71489-2CCF-4AD9-86E4-FFD96447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629F73-800E-0B2B-C3DD-4F5D03BF1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628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F6F8-8FA4-30AE-F960-A85C89C2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E5F379E-506D-4EF0-C3C7-FFACFB88E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1D148F0-FD8A-F583-5CD2-E6DB52ECB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81C1E0-3347-2426-76B5-A7BE0B075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824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9360E-7AF3-6B9D-59D6-22DAD7C2D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26A9DA4-38F3-739F-E225-CAC2ABADE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70E64E5-BDB7-7239-19E7-053ADA0D4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7F584E-2612-BD6A-B996-B88EB3AE0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50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5755C-6E1C-4A6D-5305-8E1F90D2A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257CFA6-2CF9-969F-0046-0BDCD1D2E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542CC5C-AC78-A4C9-A0C1-5A4EBC072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937AFF-C9DB-A1E1-C2E7-948550F18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64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44409-8697-0D6F-4AFB-88D98184A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0313A20-007B-E629-E001-4752CA892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370B656-E3BF-1B32-B2B4-4E2DCAAD0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81503C-101E-4900-36BB-59CBC1907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8665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BB31-1018-62FD-98FF-85FCB762F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D987F9E-0779-5BC5-BA6C-1BAF89576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159B5B1-BE8F-790B-9F0E-44C63FBB7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305904-BA7A-9823-B1C8-28F64955D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705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16FD-FECA-272C-4B0F-45DD63471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44DD43D-102D-DD25-4AC7-15E4A92A0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676E928-27BC-C72D-6B30-99444BBE8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225235-0744-BBAC-6B7B-70ADEEAFB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5939589-3E79-4C82-AA4A-FE78234FAA59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449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lleen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012" y="357809"/>
            <a:ext cx="10555549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nl-NL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nl-NL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nl-NL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nl-NL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nl-NL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nl-NL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nl-NL" sz="1200">
                <a:solidFill>
                  <a:schemeClr val="tx1"/>
                </a:solidFill>
              </a:defRPr>
            </a:lvl4pPr>
            <a:lvl5pPr>
              <a:defRPr lang="nl-NL" sz="14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nl-NL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nl-NL" sz="1800"/>
            </a:lvl1pPr>
            <a:lvl2pPr marL="457200">
              <a:spcBef>
                <a:spcPts val="1200"/>
              </a:spcBef>
              <a:defRPr lang="nl-NL" sz="1800"/>
            </a:lvl2pPr>
            <a:lvl3pPr marL="914400">
              <a:spcBef>
                <a:spcPts val="1200"/>
              </a:spcBef>
              <a:defRPr lang="nl-NL" sz="1800"/>
            </a:lvl3pPr>
            <a:lvl4pPr marL="1371600">
              <a:spcBef>
                <a:spcPts val="1200"/>
              </a:spcBef>
              <a:defRPr lang="nl-NL" sz="1800"/>
            </a:lvl4pPr>
            <a:lvl5pPr marL="1828800">
              <a:spcBef>
                <a:spcPts val="12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nl-NL" sz="1800"/>
            </a:lvl1pPr>
            <a:lvl2pPr>
              <a:spcBef>
                <a:spcPts val="1200"/>
              </a:spcBef>
              <a:defRPr lang="nl-NL" sz="1800"/>
            </a:lvl2pPr>
            <a:lvl3pPr>
              <a:spcBef>
                <a:spcPts val="1200"/>
              </a:spcBef>
              <a:defRPr lang="nl-NL" sz="1800"/>
            </a:lvl3pPr>
            <a:lvl4pPr>
              <a:spcBef>
                <a:spcPts val="1200"/>
              </a:spcBef>
              <a:defRPr lang="nl-NL" sz="1800"/>
            </a:lvl4pPr>
            <a:lvl5pPr>
              <a:spcBef>
                <a:spcPts val="12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Afbeelding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Afbeelding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Afbeelding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nl-NL"/>
            </a:lvl1pPr>
          </a:lstStyle>
          <a:p>
            <a:pPr rtl="0"/>
            <a:endParaRPr lang="nl-NL" dirty="0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e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Afbeelding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6" name="Afbeelding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7" name="Afbeelding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nl-NL" sz="4000" b="1" cap="all" baseline="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nl-NL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sballonnen en titel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nl-NL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afbeelding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nl-NL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afbeelding toe te voegen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nl-NL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fld id="{D8DA9DAA-006C-4F4B-980E-E3DF019B24E2}" type="slidenum">
              <a:rPr lang="nl-NL" smtClean="0"/>
              <a:t>‹nr.›</a:t>
            </a:fld>
            <a:endParaRPr lang="nl-NL" dirty="0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nl-NL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nl-NL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afbeelding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nl-NL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nl-NL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nl-NL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nl-NL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nl-NL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nl-NL">
                <a:solidFill>
                  <a:schemeClr val="bg1"/>
                </a:solidFill>
              </a:defRPr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afbeeld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67" y="523783"/>
            <a:ext cx="9454718" cy="5943327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nl-NL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Klik om stijl te bewerken</a:t>
            </a:r>
          </a:p>
        </p:txBody>
      </p:sp>
      <p:sp>
        <p:nvSpPr>
          <p:cNvPr id="3" name="Tijdelijke aanduiding voor afbeelding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733103" y="411831"/>
            <a:ext cx="985821" cy="937575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nl-NL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ondertitel + afbeeld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nl-NL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nl-NL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lvl="0" rtl="0"/>
            <a:r>
              <a:rPr lang="nl-NL"/>
              <a:t>Klik om tekst toe te voegen</a:t>
            </a:r>
          </a:p>
        </p:txBody>
      </p:sp>
      <p:sp>
        <p:nvSpPr>
          <p:cNvPr id="5" name="Tijdelijke aanduiding voor afbeelding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nl-NL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afbeelding toe te voegen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afbeelding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nl-NL" sz="4000" b="1" cap="all" spc="0" baseline="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nl-NL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15" name="Tijdelijke aanduiding voor afbeelding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nl-NL" sz="1800"/>
            </a:lvl1pPr>
          </a:lstStyle>
          <a:p>
            <a:pPr rtl="0"/>
            <a:r>
              <a:rPr lang="nl-NL"/>
              <a:t>Klik om afbeelding toe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nl-NL" sz="1800"/>
            </a:lvl1pPr>
            <a:lvl2pPr marL="228600">
              <a:defRPr lang="nl-NL" sz="1600"/>
            </a:lvl2pPr>
            <a:lvl3pPr marL="457200">
              <a:defRPr lang="nl-NL" sz="1400"/>
            </a:lvl3pPr>
            <a:lvl4pPr marL="685800">
              <a:defRPr lang="nl-NL" sz="1200"/>
            </a:lvl4pPr>
            <a:lvl5pPr>
              <a:defRPr lang="nl-NL" sz="14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Afbeelding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Afbeelding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4" name="Tijdelijke aanduiding voor voettekst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nl-NL"/>
            </a:lvl1pPr>
          </a:lstStyle>
          <a:p>
            <a:pPr rtl="0"/>
            <a:endParaRPr lang="nl-NL" dirty="0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+ ondertitel dia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nl-NL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nl-NL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lvl="0" rtl="0"/>
            <a:r>
              <a:rPr lang="nl-NL"/>
              <a:t>Klik om tekst toe te voegen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Afbeelding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1" name="Afbeelding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3" name="Afbeelding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nl-NL" sz="4000" b="1" cap="all" spc="0" baseline="0"/>
            </a:lvl1pPr>
          </a:lstStyle>
          <a:p>
            <a:pPr rtl="0"/>
            <a:r>
              <a:rPr lang="nl-NL"/>
              <a:t>Klik om titel toe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nl-NL" sz="1800"/>
            </a:lvl1pPr>
            <a:lvl2pPr marL="228600">
              <a:spcBef>
                <a:spcPts val="1200"/>
              </a:spcBef>
              <a:defRPr lang="nl-NL" sz="1800"/>
            </a:lvl2pPr>
            <a:lvl3pPr marL="685800">
              <a:spcBef>
                <a:spcPts val="1200"/>
              </a:spcBef>
              <a:defRPr lang="nl-NL" sz="1800"/>
            </a:lvl3pPr>
            <a:lvl4pPr marL="1143000">
              <a:spcBef>
                <a:spcPts val="1200"/>
              </a:spcBef>
              <a:defRPr lang="nl-NL" sz="1800"/>
            </a:lvl4pPr>
            <a:lvl5pPr marL="1600200">
              <a:spcBef>
                <a:spcPts val="12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nl-NL" sz="1800"/>
            </a:lvl1pPr>
            <a:lvl2pPr marL="228600">
              <a:spcBef>
                <a:spcPts val="1200"/>
              </a:spcBef>
              <a:defRPr lang="nl-NL" sz="1800"/>
            </a:lvl2pPr>
            <a:lvl3pPr marL="685800">
              <a:spcBef>
                <a:spcPts val="1200"/>
              </a:spcBef>
              <a:defRPr lang="nl-NL" sz="1800"/>
            </a:lvl3pPr>
            <a:lvl4pPr marL="1143000">
              <a:spcBef>
                <a:spcPts val="1200"/>
              </a:spcBef>
              <a:defRPr lang="nl-NL" sz="1800"/>
            </a:lvl4pPr>
            <a:lvl5pPr marL="1600200">
              <a:spcBef>
                <a:spcPts val="1200"/>
              </a:spcBef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beelding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4" name="Afbeelding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6" name="Afbeelding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nl-NL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nl-NL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nl-NL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nl-NL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nl-NL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nl-NL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nl-NL" sz="18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nl-NL" sz="1800"/>
            </a:lvl1pPr>
            <a:lvl2pPr marL="457200" indent="0">
              <a:spcBef>
                <a:spcPts val="1200"/>
              </a:spcBef>
              <a:buNone/>
              <a:defRPr lang="nl-NL" sz="1600"/>
            </a:lvl2pPr>
            <a:lvl3pPr marL="914400" indent="0">
              <a:spcBef>
                <a:spcPts val="1200"/>
              </a:spcBef>
              <a:buNone/>
              <a:defRPr lang="nl-NL" sz="1400"/>
            </a:lvl3pPr>
            <a:lvl4pPr marL="1371600" indent="0">
              <a:spcBef>
                <a:spcPts val="1200"/>
              </a:spcBef>
              <a:buNone/>
              <a:defRPr lang="nl-NL" sz="1200"/>
            </a:lvl4pPr>
            <a:lvl5pPr marL="1828800" indent="0">
              <a:spcBef>
                <a:spcPts val="1200"/>
              </a:spcBef>
              <a:buNone/>
              <a:defRPr lang="nl-NL" sz="12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nl-NL" sz="1800"/>
            </a:lvl1pPr>
            <a:lvl2pPr>
              <a:spcBef>
                <a:spcPts val="1200"/>
              </a:spcBef>
              <a:defRPr lang="nl-NL" sz="1600"/>
            </a:lvl2pPr>
            <a:lvl3pPr>
              <a:spcBef>
                <a:spcPts val="1200"/>
              </a:spcBef>
              <a:defRPr lang="nl-NL" sz="1400"/>
            </a:lvl3pPr>
            <a:lvl4pPr>
              <a:spcBef>
                <a:spcPts val="1200"/>
              </a:spcBef>
              <a:defRPr lang="nl-NL" sz="1200"/>
            </a:lvl4pPr>
            <a:lvl5pPr>
              <a:spcBef>
                <a:spcPts val="1200"/>
              </a:spcBef>
              <a:defRPr lang="nl-NL" sz="1200"/>
            </a:lvl5pPr>
          </a:lstStyle>
          <a:p>
            <a:pPr lvl="0" rtl="0"/>
            <a:r>
              <a:rPr lang="nl-NL"/>
              <a:t>Klik om tekst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nl-NL"/>
            </a:lvl1pPr>
          </a:lstStyle>
          <a:p>
            <a:pPr rtl="0"/>
            <a:endParaRPr lang="nl-NL" dirty="0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nl-NL" sz="4000" b="1" i="0" cap="all" spc="0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nl-NL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nl-NL" sz="1800"/>
            </a:lvl1pPr>
            <a:lvl2pPr marL="228600">
              <a:lnSpc>
                <a:spcPct val="110000"/>
              </a:lnSpc>
              <a:defRPr lang="nl-NL" sz="1600"/>
            </a:lvl2pPr>
            <a:lvl3pPr marL="457200">
              <a:lnSpc>
                <a:spcPct val="110000"/>
              </a:lnSpc>
              <a:defRPr lang="nl-NL" sz="1400"/>
            </a:lvl3pPr>
            <a:lvl4pPr marL="685800">
              <a:lnSpc>
                <a:spcPct val="110000"/>
              </a:lnSpc>
              <a:defRPr lang="nl-NL" sz="1200"/>
            </a:lvl4pPr>
            <a:lvl5pPr marL="914400">
              <a:lnSpc>
                <a:spcPct val="110000"/>
              </a:lnSpc>
              <a:defRPr lang="nl-NL" sz="1200"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nl-NL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afbeelding toe te voegen</a:t>
            </a:r>
          </a:p>
        </p:txBody>
      </p:sp>
      <p:sp>
        <p:nvSpPr>
          <p:cNvPr id="10" name="Tijdelijke aanduiding voor voettekst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nl-NL"/>
            </a:lvl1pPr>
          </a:lstStyle>
          <a:p>
            <a:pPr rtl="0"/>
            <a:endParaRPr lang="nl-NL" dirty="0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nl-NL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nl-N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/>
              <a:t>20XX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nl-N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nl-N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Wg2G09KlfpE" TargetMode="External"/><Relationship Id="rId4" Type="http://schemas.openxmlformats.org/officeDocument/2006/relationships/hyperlink" Target="https://youtu.be/rUbU5Hfcqb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xsOQ7YhpCGI" TargetMode="External"/><Relationship Id="rId5" Type="http://schemas.openxmlformats.org/officeDocument/2006/relationships/hyperlink" Target="https://youtu.be/MO3Re1X87ec" TargetMode="External"/><Relationship Id="rId4" Type="http://schemas.openxmlformats.org/officeDocument/2006/relationships/hyperlink" Target="https://youtu.be/ZQ2wbYxBFU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__NnGSVcWV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357809"/>
            <a:ext cx="9952617" cy="308033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Kunstmatige Intelligentie en Softwareontwikkeling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26948-198F-F642-3D6D-B8D6AACF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BF4E4FDF-DDE9-2F7E-AF56-C111294574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000FD0D-2950-B29F-87BB-8499C4700626}"/>
              </a:ext>
            </a:extLst>
          </p:cNvPr>
          <p:cNvSpPr txBox="1"/>
          <p:nvPr/>
        </p:nvSpPr>
        <p:spPr>
          <a:xfrm>
            <a:off x="869577" y="842558"/>
            <a:ext cx="97267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Bedenken wat je wil bereiken, specificeer je verwachtingen: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Welke hardware gebruik je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Hoe gaat communicatie verlopen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Hoe ga je resultaten verwerken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welke vorm wil je resultaten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En wat als er iets niet goed gaat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Welke standaard producten wil je gaan gebruiken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Bijv</a:t>
            </a:r>
            <a:r>
              <a:rPr lang="nl-NL" sz="2400" dirty="0">
                <a:solidFill>
                  <a:schemeClr val="bg1"/>
                </a:solidFill>
              </a:rPr>
              <a:t> MQTT, of andere diensten o.b.v. OPENAPI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2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1D2E-605E-A2BC-F608-F5C9BBB90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7BEFCE60-9B7E-C8B9-BACF-5FE9771F4B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6527069-E045-2564-3115-ED08970B8676}"/>
              </a:ext>
            </a:extLst>
          </p:cNvPr>
          <p:cNvSpPr txBox="1"/>
          <p:nvPr/>
        </p:nvSpPr>
        <p:spPr>
          <a:xfrm>
            <a:off x="473076" y="411831"/>
            <a:ext cx="97267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‘</a:t>
            </a:r>
            <a:r>
              <a:rPr lang="nl-NL" sz="2800" dirty="0" err="1">
                <a:solidFill>
                  <a:schemeClr val="bg1"/>
                </a:solidFill>
              </a:rPr>
              <a:t>Custom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instructions</a:t>
            </a:r>
            <a:r>
              <a:rPr lang="nl-NL" sz="2800" dirty="0">
                <a:solidFill>
                  <a:schemeClr val="bg1"/>
                </a:solidFill>
              </a:rPr>
              <a:t>’ met informatie die ‘redelijk stabiel’ is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4CACEF5-19B8-C79C-6730-C47682D5D107}"/>
              </a:ext>
            </a:extLst>
          </p:cNvPr>
          <p:cNvSpPr txBox="1"/>
          <p:nvPr/>
        </p:nvSpPr>
        <p:spPr>
          <a:xfrm>
            <a:off x="674456" y="1990165"/>
            <a:ext cx="10698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Ervaring en Voorkeuren: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"Ik programmeer graag in </a:t>
            </a:r>
            <a:r>
              <a:rPr lang="nl-NL" dirty="0" err="1">
                <a:solidFill>
                  <a:schemeClr val="bg1"/>
                </a:solidFill>
              </a:rPr>
              <a:t>MicroPython</a:t>
            </a:r>
            <a:r>
              <a:rPr lang="nl-NL" dirty="0">
                <a:solidFill>
                  <a:schemeClr val="bg1"/>
                </a:solidFill>
              </a:rPr>
              <a:t> voor projecten met microcontrollers zoals de </a:t>
            </a:r>
            <a:r>
              <a:rPr lang="nl-NL" dirty="0" err="1">
                <a:solidFill>
                  <a:schemeClr val="bg1"/>
                </a:solidFill>
              </a:rPr>
              <a:t>Raspberry</a:t>
            </a:r>
            <a:r>
              <a:rPr lang="nl-NL" dirty="0">
                <a:solidFill>
                  <a:schemeClr val="bg1"/>
                </a:solidFill>
              </a:rPr>
              <a:t> Pi Pico en ESP32. Ik geef de voorkeur aan duidelijke en compacte code die goed leesbaar en gemakkelijk te debuggen is.“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"Ik gebruik </a:t>
            </a:r>
            <a:r>
              <a:rPr lang="nl-NL" dirty="0" err="1">
                <a:solidFill>
                  <a:schemeClr val="bg1"/>
                </a:solidFill>
              </a:rPr>
              <a:t>MicroPython</a:t>
            </a:r>
            <a:r>
              <a:rPr lang="nl-NL" dirty="0">
                <a:solidFill>
                  <a:schemeClr val="bg1"/>
                </a:solidFill>
              </a:rPr>
              <a:t> voor automatiseringsprojecten en </a:t>
            </a:r>
            <a:r>
              <a:rPr lang="nl-NL" dirty="0" err="1">
                <a:solidFill>
                  <a:schemeClr val="bg1"/>
                </a:solidFill>
              </a:rPr>
              <a:t>IoT</a:t>
            </a:r>
            <a:r>
              <a:rPr lang="nl-NL" dirty="0">
                <a:solidFill>
                  <a:schemeClr val="bg1"/>
                </a:solidFill>
              </a:rPr>
              <a:t>-oplossingen. Ik waardeer het als suggesties en voorbeelden gericht zijn op praktische toepassingen."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Specifieke Tools en Werkwijzen: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"Ik maak gebruik van tools zoals MQTT voor communicatie, </a:t>
            </a:r>
            <a:r>
              <a:rPr lang="nl-NL" dirty="0" err="1">
                <a:solidFill>
                  <a:schemeClr val="bg1"/>
                </a:solidFill>
              </a:rPr>
              <a:t>ntptime</a:t>
            </a:r>
            <a:r>
              <a:rPr lang="nl-NL" dirty="0">
                <a:solidFill>
                  <a:schemeClr val="bg1"/>
                </a:solidFill>
              </a:rPr>
              <a:t> voor tijdsynchronisatie, en netwerkmodules voor </a:t>
            </a:r>
            <a:r>
              <a:rPr lang="nl-NL" dirty="0" err="1">
                <a:solidFill>
                  <a:schemeClr val="bg1"/>
                </a:solidFill>
              </a:rPr>
              <a:t>WiFi</a:t>
            </a:r>
            <a:r>
              <a:rPr lang="nl-NL" dirty="0">
                <a:solidFill>
                  <a:schemeClr val="bg1"/>
                </a:solidFill>
              </a:rPr>
              <a:t>-connectiviteit. Instructies of voorbeelden die deze bibliotheken gebruiken, zijn zeer welkom.“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"Ik wil dat codevoorbeelden compatibel zijn met de hardware van de </a:t>
            </a:r>
            <a:r>
              <a:rPr lang="nl-NL" dirty="0" err="1">
                <a:solidFill>
                  <a:schemeClr val="bg1"/>
                </a:solidFill>
              </a:rPr>
              <a:t>Raspberry</a:t>
            </a:r>
            <a:r>
              <a:rPr lang="nl-NL" dirty="0">
                <a:solidFill>
                  <a:schemeClr val="bg1"/>
                </a:solidFill>
              </a:rPr>
              <a:t> Pi Pico en dat ze gebruik maken van </a:t>
            </a:r>
            <a:r>
              <a:rPr lang="nl-NL" dirty="0" err="1">
                <a:solidFill>
                  <a:schemeClr val="bg1"/>
                </a:solidFill>
              </a:rPr>
              <a:t>MicroPython</a:t>
            </a:r>
            <a:r>
              <a:rPr lang="nl-NL" dirty="0">
                <a:solidFill>
                  <a:schemeClr val="bg1"/>
                </a:solidFill>
              </a:rPr>
              <a:t>-specifieke modules, zoals machine voor GPIO-controle."</a:t>
            </a:r>
          </a:p>
          <a:p>
            <a:endParaRPr lang="nl-NL" dirty="0"/>
          </a:p>
        </p:txBody>
      </p:sp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4EACDF12-253B-F6B6-C0F8-4B844B7C71D7}"/>
              </a:ext>
            </a:extLst>
          </p:cNvPr>
          <p:cNvSpPr/>
          <p:nvPr/>
        </p:nvSpPr>
        <p:spPr>
          <a:xfrm>
            <a:off x="3526585" y="1156447"/>
            <a:ext cx="4724400" cy="833718"/>
          </a:xfrm>
          <a:prstGeom prst="wedgeRoundRectCallout">
            <a:avLst>
              <a:gd name="adj1" fmla="val -28760"/>
              <a:gd name="adj2" fmla="val -8266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Aangepaste instellingen in je </a:t>
            </a:r>
            <a:r>
              <a:rPr lang="nl-NL" dirty="0" err="1"/>
              <a:t>chatGPT</a:t>
            </a:r>
            <a:r>
              <a:rPr lang="nl-NL" dirty="0"/>
              <a:t> profiel</a:t>
            </a:r>
          </a:p>
        </p:txBody>
      </p:sp>
    </p:spTree>
    <p:extLst>
      <p:ext uri="{BB962C8B-B14F-4D97-AF65-F5344CB8AC3E}">
        <p14:creationId xmlns:p14="http://schemas.microsoft.com/office/powerpoint/2010/main" val="20179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BBC1B-C664-CA55-4C24-918D13392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0E7BCF0A-7455-56B6-D15B-D0ECE0A1B9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883A76A-D726-C80C-72B0-2BDF8AD4D003}"/>
              </a:ext>
            </a:extLst>
          </p:cNvPr>
          <p:cNvSpPr txBox="1"/>
          <p:nvPr/>
        </p:nvSpPr>
        <p:spPr>
          <a:xfrm>
            <a:off x="473076" y="411831"/>
            <a:ext cx="97267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‘</a:t>
            </a:r>
            <a:r>
              <a:rPr lang="nl-NL" sz="2800" dirty="0" err="1">
                <a:solidFill>
                  <a:schemeClr val="bg1"/>
                </a:solidFill>
              </a:rPr>
              <a:t>Custom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instructions</a:t>
            </a:r>
            <a:r>
              <a:rPr lang="nl-NL" sz="2800" dirty="0">
                <a:solidFill>
                  <a:schemeClr val="bg1"/>
                </a:solidFill>
              </a:rPr>
              <a:t>’ met informatie die ‘redelijk stabiel’ is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9EA6031-46AB-A60C-49F3-7E680BDEDDA8}"/>
              </a:ext>
            </a:extLst>
          </p:cNvPr>
          <p:cNvSpPr txBox="1"/>
          <p:nvPr/>
        </p:nvSpPr>
        <p:spPr>
          <a:xfrm>
            <a:off x="740666" y="1568824"/>
            <a:ext cx="106983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Debuggen en Verbeteringen: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"Voeg altijd </a:t>
            </a:r>
            <a:r>
              <a:rPr lang="nl-NL" dirty="0" err="1">
                <a:solidFill>
                  <a:schemeClr val="bg1"/>
                </a:solidFill>
              </a:rPr>
              <a:t>debugstatements</a:t>
            </a:r>
            <a:r>
              <a:rPr lang="nl-NL" dirty="0">
                <a:solidFill>
                  <a:schemeClr val="bg1"/>
                </a:solidFill>
              </a:rPr>
              <a:t> toe om fouten op te sporen. Voorbeeld: gebruik `print()`-statements om de status van sensoren of verbindingen te controleren.“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"Als er een herhalend proces is, zoals netwerkverbinding of het versturen van berichten via MQTT, wil ik graag een </a:t>
            </a:r>
            <a:r>
              <a:rPr lang="nl-NL" dirty="0" err="1">
                <a:solidFill>
                  <a:schemeClr val="bg1"/>
                </a:solidFill>
              </a:rPr>
              <a:t>retry</a:t>
            </a:r>
            <a:r>
              <a:rPr lang="nl-NL" dirty="0">
                <a:solidFill>
                  <a:schemeClr val="bg1"/>
                </a:solidFill>
              </a:rPr>
              <a:t>-mechanisme met een maximale limiet."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Codekwaliteitsnormen: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"Ik wil dat de code non-</a:t>
            </a:r>
            <a:r>
              <a:rPr lang="nl-NL" dirty="0" err="1">
                <a:solidFill>
                  <a:schemeClr val="bg1"/>
                </a:solidFill>
              </a:rPr>
              <a:t>blocking</a:t>
            </a:r>
            <a:r>
              <a:rPr lang="nl-NL" dirty="0">
                <a:solidFill>
                  <a:schemeClr val="bg1"/>
                </a:solidFill>
              </a:rPr>
              <a:t> is, dus als `</a:t>
            </a:r>
            <a:r>
              <a:rPr lang="nl-NL" dirty="0" err="1">
                <a:solidFill>
                  <a:schemeClr val="bg1"/>
                </a:solidFill>
              </a:rPr>
              <a:t>time.sleep</a:t>
            </a:r>
            <a:r>
              <a:rPr lang="nl-NL" dirty="0">
                <a:solidFill>
                  <a:schemeClr val="bg1"/>
                </a:solidFill>
              </a:rPr>
              <a:t>()` wordt gebruikt, moet dit alleen als het echt nodig is. Suggesties voor het gebruik van timers of asynchrone benaderingen zijn welkom.“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"Documenteer complexe stukken code met </a:t>
            </a:r>
            <a:r>
              <a:rPr lang="nl-NL" dirty="0" err="1">
                <a:solidFill>
                  <a:schemeClr val="bg1"/>
                </a:solidFill>
              </a:rPr>
              <a:t>inline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comments</a:t>
            </a:r>
            <a:r>
              <a:rPr lang="nl-NL" dirty="0">
                <a:solidFill>
                  <a:schemeClr val="bg1"/>
                </a:solidFill>
              </a:rPr>
              <a:t>, zodat ik gemakkelijk begrijp hoe de logica werkt en deze aan kan passen indien nodig."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Voorkeur voor Structuur en Veiligheid: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"Ik wil configuraties zoals </a:t>
            </a:r>
            <a:r>
              <a:rPr lang="nl-NL" dirty="0" err="1">
                <a:solidFill>
                  <a:schemeClr val="bg1"/>
                </a:solidFill>
              </a:rPr>
              <a:t>WiFi-credentials</a:t>
            </a:r>
            <a:r>
              <a:rPr lang="nl-NL" dirty="0">
                <a:solidFill>
                  <a:schemeClr val="bg1"/>
                </a:solidFill>
              </a:rPr>
              <a:t> of API-sleutels altijd in een apart configuratiebestand opslaan voor veiligheid en overzichtelijkheid.“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"Graag voorbeelden die robuust zijn tegen netwerkproblemen, zoals het herhaaldelijk proberen van verbindingen bij falen, en suggesties voor het verbeteren van de veerkracht van </a:t>
            </a:r>
            <a:r>
              <a:rPr lang="nl-NL" dirty="0" err="1">
                <a:solidFill>
                  <a:schemeClr val="bg1"/>
                </a:solidFill>
              </a:rPr>
              <a:t>IoT</a:t>
            </a:r>
            <a:r>
              <a:rPr lang="nl-NL" dirty="0">
                <a:solidFill>
                  <a:schemeClr val="bg1"/>
                </a:solidFill>
              </a:rPr>
              <a:t>-oplossingen."</a:t>
            </a:r>
          </a:p>
        </p:txBody>
      </p:sp>
    </p:spTree>
    <p:extLst>
      <p:ext uri="{BB962C8B-B14F-4D97-AF65-F5344CB8AC3E}">
        <p14:creationId xmlns:p14="http://schemas.microsoft.com/office/powerpoint/2010/main" val="310725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F1571-417C-17C7-0BD6-6AD64BC5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9E7BBF39-02AB-082D-448C-5883F46B6B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EC58C71-D89A-AD35-8D2A-7B8450930C9B}"/>
              </a:ext>
            </a:extLst>
          </p:cNvPr>
          <p:cNvSpPr txBox="1"/>
          <p:nvPr/>
        </p:nvSpPr>
        <p:spPr>
          <a:xfrm>
            <a:off x="869577" y="842558"/>
            <a:ext cx="97267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Maak een simpel voorbeeld (</a:t>
            </a:r>
            <a:r>
              <a:rPr lang="nl-NL" sz="2800" dirty="0" err="1">
                <a:solidFill>
                  <a:schemeClr val="bg1"/>
                </a:solidFill>
              </a:rPr>
              <a:t>vb</a:t>
            </a:r>
            <a:r>
              <a:rPr lang="nl-NL" sz="2800" dirty="0">
                <a:solidFill>
                  <a:schemeClr val="bg1"/>
                </a:solidFill>
              </a:rPr>
              <a:t> #1)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CBEB851-9BC8-7BEF-4EFA-4B5D11F4D6CE}"/>
              </a:ext>
            </a:extLst>
          </p:cNvPr>
          <p:cNvSpPr txBox="1"/>
          <p:nvPr/>
        </p:nvSpPr>
        <p:spPr>
          <a:xfrm>
            <a:off x="740666" y="1568824"/>
            <a:ext cx="10698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Op grond van ‘specificaties’ een eerste opzet maken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Vervolgens extra items toevoegen om de oplossing meer functies te geven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Vraag om goede documentatie</a:t>
            </a:r>
            <a:br>
              <a:rPr lang="nl-NL" dirty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Tip: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alle aanpassingen in canvas doen of extra </a:t>
            </a:r>
            <a:r>
              <a:rPr lang="nl-NL" dirty="0" err="1">
                <a:solidFill>
                  <a:schemeClr val="bg1"/>
                </a:solidFill>
              </a:rPr>
              <a:t>specs</a:t>
            </a:r>
            <a:r>
              <a:rPr lang="nl-NL" dirty="0">
                <a:solidFill>
                  <a:schemeClr val="bg1"/>
                </a:solidFill>
              </a:rPr>
              <a:t> toevoegen, maar niet in de testomgeving aanpassen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5033490-83FC-539A-8AB2-2CD38B4F9954}"/>
              </a:ext>
            </a:extLst>
          </p:cNvPr>
          <p:cNvSpPr txBox="1"/>
          <p:nvPr/>
        </p:nvSpPr>
        <p:spPr>
          <a:xfrm>
            <a:off x="1093694" y="4697506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Nieuwe software maken, beginnen vanaf 0: </a:t>
            </a:r>
            <a:r>
              <a:rPr lang="nl-NL" dirty="0">
                <a:hlinkClick r:id="rId4"/>
              </a:rPr>
              <a:t>https://youtu.be/rUbU5HfcqbA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9853B6-09B6-A69B-3B23-F753C095A2E9}"/>
              </a:ext>
            </a:extLst>
          </p:cNvPr>
          <p:cNvSpPr txBox="1"/>
          <p:nvPr/>
        </p:nvSpPr>
        <p:spPr>
          <a:xfrm>
            <a:off x="1093694" y="5181599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Afronden, </a:t>
            </a:r>
            <a:r>
              <a:rPr lang="nl-NL" dirty="0" err="1"/>
              <a:t>doorontwikkelen</a:t>
            </a:r>
            <a:r>
              <a:rPr lang="nl-NL" dirty="0"/>
              <a:t> en testen: </a:t>
            </a:r>
            <a:r>
              <a:rPr lang="nl-NL" dirty="0">
                <a:hlinkClick r:id="rId5"/>
              </a:rPr>
              <a:t>https://youtu.be/Wg2G09KlfpE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20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817DF-3018-CEB0-2E36-BEA20736B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04A758D6-74E4-2B6A-2DF0-AF97D0F379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88ACBD6-96B9-27E8-64AC-0A5CC636A851}"/>
              </a:ext>
            </a:extLst>
          </p:cNvPr>
          <p:cNvSpPr txBox="1"/>
          <p:nvPr/>
        </p:nvSpPr>
        <p:spPr>
          <a:xfrm>
            <a:off x="869577" y="842558"/>
            <a:ext cx="97267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Bestaande software aanpassen (</a:t>
            </a:r>
            <a:r>
              <a:rPr lang="nl-NL" sz="2800" dirty="0" err="1">
                <a:solidFill>
                  <a:schemeClr val="bg1"/>
                </a:solidFill>
              </a:rPr>
              <a:t>vb</a:t>
            </a:r>
            <a:r>
              <a:rPr lang="nl-NL" sz="2800" dirty="0">
                <a:solidFill>
                  <a:schemeClr val="bg1"/>
                </a:solidFill>
              </a:rPr>
              <a:t> #2)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54ED460-BBB9-C63F-F19C-FC75AC2695AC}"/>
              </a:ext>
            </a:extLst>
          </p:cNvPr>
          <p:cNvSpPr txBox="1"/>
          <p:nvPr/>
        </p:nvSpPr>
        <p:spPr>
          <a:xfrm>
            <a:off x="740666" y="1568824"/>
            <a:ext cx="10698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Aanbieden aan </a:t>
            </a:r>
            <a:r>
              <a:rPr lang="nl-NL" dirty="0" err="1">
                <a:solidFill>
                  <a:schemeClr val="bg1"/>
                </a:solidFill>
              </a:rPr>
              <a:t>chatGPT</a:t>
            </a:r>
            <a:r>
              <a:rPr lang="nl-NL" dirty="0">
                <a:solidFill>
                  <a:schemeClr val="bg1"/>
                </a:solidFill>
              </a:rPr>
              <a:t> Canvas als los bestand of in een .zip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Eigen aanpassingen doorvoeren door delen te selecteren en aan te passen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Beschrijven welke aanpassing moet worden gedaan, vooral functioneel beschrijven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Code review laten uitvoeren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Logging</a:t>
            </a:r>
            <a:r>
              <a:rPr lang="nl-NL" dirty="0">
                <a:solidFill>
                  <a:schemeClr val="bg1"/>
                </a:solidFill>
              </a:rPr>
              <a:t> laten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Commentaar laten toevoegen</a:t>
            </a:r>
            <a:br>
              <a:rPr lang="nl-NL" dirty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Hulpmiddelen daarbij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Laten zien wat er is aangepast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Teruggaan naar </a:t>
            </a:r>
            <a:r>
              <a:rPr lang="nl-NL" b="1" u="sng" dirty="0">
                <a:solidFill>
                  <a:schemeClr val="bg1"/>
                </a:solidFill>
              </a:rPr>
              <a:t>de</a:t>
            </a:r>
            <a:r>
              <a:rPr lang="nl-NL" dirty="0">
                <a:solidFill>
                  <a:schemeClr val="bg1"/>
                </a:solidFill>
              </a:rPr>
              <a:t> vorige versie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Foutmeldingen plakken in het linker deel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Zorg dat je ontwikkelstandaard ook is geladen (of in je Memory)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Omzetten naar een andere programmeertaal (</a:t>
            </a:r>
            <a:r>
              <a:rPr lang="nl-NL" dirty="0" err="1">
                <a:solidFill>
                  <a:schemeClr val="bg1"/>
                </a:solidFill>
              </a:rPr>
              <a:t>vb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1FC6583-A651-241A-1A38-19FDF2549292}"/>
              </a:ext>
            </a:extLst>
          </p:cNvPr>
          <p:cNvSpPr txBox="1"/>
          <p:nvPr/>
        </p:nvSpPr>
        <p:spPr>
          <a:xfrm>
            <a:off x="152399" y="5447841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Code review video: </a:t>
            </a:r>
            <a:r>
              <a:rPr lang="nl-NL" dirty="0">
                <a:hlinkClick r:id="rId4"/>
              </a:rPr>
              <a:t>https://youtu.be/ZQ2wbYxBFUg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12D9982-033E-8B96-0885-75044D745D12}"/>
              </a:ext>
            </a:extLst>
          </p:cNvPr>
          <p:cNvSpPr txBox="1"/>
          <p:nvPr/>
        </p:nvSpPr>
        <p:spPr>
          <a:xfrm>
            <a:off x="152399" y="5830776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Van </a:t>
            </a:r>
            <a:r>
              <a:rPr lang="nl-NL" dirty="0" err="1"/>
              <a:t>Mpython</a:t>
            </a:r>
            <a:r>
              <a:rPr lang="nl-NL" dirty="0"/>
              <a:t> naar C++: </a:t>
            </a:r>
            <a:r>
              <a:rPr lang="nl-NL" dirty="0">
                <a:hlinkClick r:id="rId5"/>
              </a:rPr>
              <a:t>https://youtu.be/MO3Re1X87ec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7099B2C-DD04-E6AB-F649-F04840CD7653}"/>
              </a:ext>
            </a:extLst>
          </p:cNvPr>
          <p:cNvSpPr txBox="1"/>
          <p:nvPr/>
        </p:nvSpPr>
        <p:spPr>
          <a:xfrm>
            <a:off x="170328" y="6213711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Oude PHP </a:t>
            </a:r>
            <a:r>
              <a:rPr lang="nl-NL" dirty="0" err="1"/>
              <a:t>plugin</a:t>
            </a:r>
            <a:r>
              <a:rPr lang="nl-NL" dirty="0"/>
              <a:t> upgraden: </a:t>
            </a:r>
            <a:r>
              <a:rPr lang="nl-NL" dirty="0">
                <a:hlinkClick r:id="rId6"/>
              </a:rPr>
              <a:t>https://youtu.be/xsOQ7YhpCGI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441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53C5D-0B0D-75C1-3FC0-9868FE02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177EA42E-91DC-1CAA-927E-2EAD40870E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A3342101-BA85-2A31-9E5A-A01519D5D4C1}"/>
              </a:ext>
            </a:extLst>
          </p:cNvPr>
          <p:cNvSpPr txBox="1"/>
          <p:nvPr/>
        </p:nvSpPr>
        <p:spPr>
          <a:xfrm>
            <a:off x="869577" y="842558"/>
            <a:ext cx="97267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Nieuwe software maken (</a:t>
            </a:r>
            <a:r>
              <a:rPr lang="nl-NL" sz="2800" dirty="0" err="1">
                <a:solidFill>
                  <a:schemeClr val="bg1"/>
                </a:solidFill>
              </a:rPr>
              <a:t>vb</a:t>
            </a:r>
            <a:r>
              <a:rPr lang="nl-NL" sz="2800" dirty="0">
                <a:solidFill>
                  <a:schemeClr val="bg1"/>
                </a:solidFill>
              </a:rPr>
              <a:t> #3)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E36BC84-29A6-6AAC-C349-D5303F3BCAA5}"/>
              </a:ext>
            </a:extLst>
          </p:cNvPr>
          <p:cNvSpPr txBox="1"/>
          <p:nvPr/>
        </p:nvSpPr>
        <p:spPr>
          <a:xfrm>
            <a:off x="746850" y="1568824"/>
            <a:ext cx="1069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Beginnen met een leeg canvas</a:t>
            </a:r>
            <a:br>
              <a:rPr lang="nl-NL" dirty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Hulpmiddelen daarbij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Zorg dat je ontwikkelstandaard ook is geladen (of in je Memory)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Stel je functionele specificaties zo goed mogelijk op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(deze vraag stelde ik aan </a:t>
            </a:r>
            <a:r>
              <a:rPr lang="nl-NL" dirty="0" err="1">
                <a:solidFill>
                  <a:schemeClr val="bg1"/>
                </a:solidFill>
              </a:rPr>
              <a:t>chatGPT</a:t>
            </a:r>
            <a:r>
              <a:rPr lang="nl-NL" dirty="0">
                <a:solidFill>
                  <a:schemeClr val="bg1"/>
                </a:solidFill>
              </a:rPr>
              <a:t>: “</a:t>
            </a:r>
            <a:r>
              <a:rPr lang="nl-NL" i="1" dirty="0">
                <a:solidFill>
                  <a:schemeClr val="bg1"/>
                </a:solidFill>
              </a:rPr>
              <a:t>Ik wil functionele specificaties opstellen voor het maken van software; wat moet ik daar allemaal in beschrijven</a:t>
            </a:r>
            <a:r>
              <a:rPr lang="nl-NL" dirty="0">
                <a:solidFill>
                  <a:schemeClr val="bg1"/>
                </a:solidFill>
              </a:rPr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Kritisch zijn op de oplossing en doorvragen </a:t>
            </a:r>
            <a:r>
              <a:rPr lang="nl-NL" dirty="0" err="1">
                <a:solidFill>
                  <a:schemeClr val="bg1"/>
                </a:solidFill>
              </a:rPr>
              <a:t>bijv</a:t>
            </a:r>
            <a:r>
              <a:rPr lang="nl-NL" dirty="0">
                <a:solidFill>
                  <a:schemeClr val="bg1"/>
                </a:solidFill>
              </a:rPr>
              <a:t> op robuustheid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CD6E11E-D382-F3CC-76FE-960F49B6F9D8}"/>
              </a:ext>
            </a:extLst>
          </p:cNvPr>
          <p:cNvSpPr txBox="1"/>
          <p:nvPr/>
        </p:nvSpPr>
        <p:spPr>
          <a:xfrm>
            <a:off x="1290917" y="5368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Uitleg vragen: </a:t>
            </a:r>
            <a:r>
              <a:rPr lang="nl-NL" dirty="0">
                <a:hlinkClick r:id="rId4"/>
              </a:rPr>
              <a:t>https://youtu.be/__NnGSVcWVg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74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64A18-D2F4-667F-E66E-524BCF9B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BBD4DCF9-0DC1-5F6C-D158-93046DAC15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935469B-1303-4E41-970B-F232B70998FF}"/>
              </a:ext>
            </a:extLst>
          </p:cNvPr>
          <p:cNvSpPr txBox="1"/>
          <p:nvPr/>
        </p:nvSpPr>
        <p:spPr>
          <a:xfrm>
            <a:off x="869577" y="842558"/>
            <a:ext cx="97267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Software testen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932F581-4651-89EB-7946-D85AE95065FE}"/>
              </a:ext>
            </a:extLst>
          </p:cNvPr>
          <p:cNvSpPr txBox="1"/>
          <p:nvPr/>
        </p:nvSpPr>
        <p:spPr>
          <a:xfrm>
            <a:off x="746850" y="1568824"/>
            <a:ext cx="10698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Bij voorkeur op basis van functionele specificaties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Laten aanvullen met testen op basis van code</a:t>
            </a:r>
            <a:br>
              <a:rPr lang="nl-NL" dirty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Tips: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Vraag om welke testmethode het best gebruikt kan worden en waarom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Laat eerst de functionele </a:t>
            </a:r>
            <a:r>
              <a:rPr lang="nl-NL" dirty="0" err="1">
                <a:solidFill>
                  <a:schemeClr val="bg1"/>
                </a:solidFill>
              </a:rPr>
              <a:t>specs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beooordelen</a:t>
            </a:r>
            <a:endParaRPr lang="nl-NL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Voldoende duidelijk om een test op te zetten?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Maak een complete </a:t>
            </a:r>
            <a:r>
              <a:rPr lang="nl-NL" dirty="0" err="1">
                <a:solidFill>
                  <a:schemeClr val="bg1"/>
                </a:solidFill>
              </a:rPr>
              <a:t>testset</a:t>
            </a:r>
            <a:r>
              <a:rPr lang="nl-NL" dirty="0">
                <a:solidFill>
                  <a:schemeClr val="bg1"/>
                </a:solidFill>
              </a:rPr>
              <a:t> met verwachte uitkomsten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Geef in specifieke gevallen ook aan hoe een test moet worden uitgevoerd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Bij uitvoering van test: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Foutmeldingen plakken en naar oorzaak vragen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Extra </a:t>
            </a:r>
            <a:r>
              <a:rPr lang="nl-NL" dirty="0" err="1">
                <a:solidFill>
                  <a:schemeClr val="bg1"/>
                </a:solidFill>
              </a:rPr>
              <a:t>logging</a:t>
            </a:r>
            <a:r>
              <a:rPr lang="nl-NL" dirty="0">
                <a:solidFill>
                  <a:schemeClr val="bg1"/>
                </a:solidFill>
              </a:rPr>
              <a:t> laten toevoegen </a:t>
            </a:r>
            <a:r>
              <a:rPr lang="nl-NL" dirty="0" err="1">
                <a:solidFill>
                  <a:schemeClr val="bg1"/>
                </a:solidFill>
              </a:rPr>
              <a:t>igv</a:t>
            </a:r>
            <a:r>
              <a:rPr lang="nl-NL" dirty="0">
                <a:solidFill>
                  <a:schemeClr val="bg1"/>
                </a:solidFill>
              </a:rPr>
              <a:t> knelpunten</a:t>
            </a:r>
          </a:p>
        </p:txBody>
      </p:sp>
    </p:spTree>
    <p:extLst>
      <p:ext uri="{BB962C8B-B14F-4D97-AF65-F5344CB8AC3E}">
        <p14:creationId xmlns:p14="http://schemas.microsoft.com/office/powerpoint/2010/main" val="279062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5708-DDFC-E3AC-DCAC-64A7BA7FC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F7530-7F50-8074-EEEE-AC630DCF9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TOEKOMSTVERWACHTING</a:t>
            </a:r>
          </a:p>
        </p:txBody>
      </p:sp>
      <p:pic>
        <p:nvPicPr>
          <p:cNvPr id="6" name="Tijdelijke aanduiding voor afbeelding 21" descr="Bergen bij avondschemering">
            <a:extLst>
              <a:ext uri="{FF2B5EF4-FFF2-40B4-BE49-F238E27FC236}">
                <a16:creationId xmlns:a16="http://schemas.microsoft.com/office/drawing/2014/main" id="{38C6C6EA-7549-C6A4-6D82-7D6F97EB30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240057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ECE72-E84A-1134-F3CA-27D0114A2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B8E3835D-19F6-4B57-6DEE-25354D8C1E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63E7B335-B9CE-BF8D-08B6-1B37270F47C6}"/>
              </a:ext>
            </a:extLst>
          </p:cNvPr>
          <p:cNvSpPr txBox="1"/>
          <p:nvPr/>
        </p:nvSpPr>
        <p:spPr>
          <a:xfrm>
            <a:off x="869577" y="842558"/>
            <a:ext cx="97267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Korte termijn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AE1443E-B3E7-5348-163D-4E595286A77D}"/>
              </a:ext>
            </a:extLst>
          </p:cNvPr>
          <p:cNvSpPr txBox="1"/>
          <p:nvPr/>
        </p:nvSpPr>
        <p:spPr>
          <a:xfrm>
            <a:off x="746850" y="1568824"/>
            <a:ext cx="10698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Verbetering van ondersteuning (dus faciliteiten van het AI-tool specifiek voor </a:t>
            </a:r>
            <a:r>
              <a:rPr lang="nl-NL" dirty="0" err="1">
                <a:solidFill>
                  <a:schemeClr val="bg1"/>
                </a:solidFill>
              </a:rPr>
              <a:t>coding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Meer partijen bieden producten aan: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Vanuit bestaande IDE-leveranciers die AI inbouwen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Vanuit AI-leveranciers voor specifieke niches, </a:t>
            </a:r>
            <a:r>
              <a:rPr lang="nl-NL" dirty="0" err="1">
                <a:solidFill>
                  <a:schemeClr val="bg1"/>
                </a:solidFill>
              </a:rPr>
              <a:t>bijv</a:t>
            </a:r>
            <a:r>
              <a:rPr lang="nl-NL" dirty="0">
                <a:solidFill>
                  <a:schemeClr val="bg1"/>
                </a:solidFill>
              </a:rPr>
              <a:t> ‘reverse enginering’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AI-software as a service (bij configureerbare chatbots)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Integratie met testen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Bijv</a:t>
            </a:r>
            <a:r>
              <a:rPr lang="nl-NL" dirty="0">
                <a:solidFill>
                  <a:schemeClr val="bg1"/>
                </a:solidFill>
              </a:rPr>
              <a:t> ‘</a:t>
            </a:r>
            <a:r>
              <a:rPr lang="nl-NL" dirty="0" err="1">
                <a:solidFill>
                  <a:schemeClr val="bg1"/>
                </a:solidFill>
              </a:rPr>
              <a:t>stubs</a:t>
            </a:r>
            <a:r>
              <a:rPr lang="nl-NL" dirty="0">
                <a:solidFill>
                  <a:schemeClr val="bg1"/>
                </a:solidFill>
              </a:rPr>
              <a:t>’ om omgeving te simuleren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Synthetische testdata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Veel efficiënter werken voor softwareontwikkelaars!!</a:t>
            </a:r>
            <a:br>
              <a:rPr lang="nl-NL" dirty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0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BF727-77FF-7014-9026-F3C373F5A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3D9501E8-E356-1967-6D5D-48584DF354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3CDE583F-F1ED-F448-5B5F-8EA814C845D4}"/>
              </a:ext>
            </a:extLst>
          </p:cNvPr>
          <p:cNvSpPr txBox="1"/>
          <p:nvPr/>
        </p:nvSpPr>
        <p:spPr>
          <a:xfrm>
            <a:off x="869577" y="842558"/>
            <a:ext cx="97267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Lange termijn</a:t>
            </a:r>
          </a:p>
          <a:p>
            <a:pPr lvl="2"/>
            <a:endParaRPr lang="nl-NL" sz="2800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C0E50BA-7A93-1F04-18DC-EA67352C4A56}"/>
              </a:ext>
            </a:extLst>
          </p:cNvPr>
          <p:cNvSpPr txBox="1"/>
          <p:nvPr/>
        </p:nvSpPr>
        <p:spPr>
          <a:xfrm>
            <a:off x="746850" y="1568824"/>
            <a:ext cx="1069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Is er dan nog software ontwikkeling ……..</a:t>
            </a:r>
            <a:br>
              <a:rPr lang="nl-NL" dirty="0">
                <a:solidFill>
                  <a:schemeClr val="bg1"/>
                </a:solidFill>
              </a:rPr>
            </a:b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3600" spc="600" dirty="0"/>
              <a:t>Agenda</a:t>
            </a:r>
          </a:p>
        </p:txBody>
      </p:sp>
      <p:pic>
        <p:nvPicPr>
          <p:cNvPr id="6" name="Tijdelijke aanduiding voor afbeelding 5" descr="Bergen bij zonsondergang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Algemene impact</a:t>
            </a:r>
          </a:p>
          <a:p>
            <a:pPr rtl="0"/>
            <a:r>
              <a:rPr lang="nl-NL" dirty="0"/>
              <a:t>	Scope van softwareontwikkeling</a:t>
            </a:r>
          </a:p>
          <a:p>
            <a:pPr rtl="0"/>
            <a:r>
              <a:rPr lang="nl-NL" dirty="0"/>
              <a:t>Welke relevante producten</a:t>
            </a:r>
          </a:p>
          <a:p>
            <a:pPr rtl="0"/>
            <a:r>
              <a:rPr lang="nl-NL" dirty="0"/>
              <a:t>Hoe gebruik je  AI voor softwareontwikkeling</a:t>
            </a:r>
          </a:p>
          <a:p>
            <a:pPr rtl="0"/>
            <a:r>
              <a:rPr lang="nl-NL" dirty="0"/>
              <a:t>Vragen</a:t>
            </a:r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Vragen ?</a:t>
            </a:r>
          </a:p>
        </p:txBody>
      </p:sp>
      <p:pic>
        <p:nvPicPr>
          <p:cNvPr id="5" name="Tijdelijke aanduiding voor afbeelding 14" descr="Bergen bij avondschemering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Leon Nabuurs</a:t>
            </a:r>
          </a:p>
          <a:p>
            <a:pPr rtl="0"/>
            <a:r>
              <a:rPr lang="nl-NL" dirty="0"/>
              <a:t>leon@buro-else.nl</a:t>
            </a:r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923CB-42E2-FA14-45C1-24849840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9D3F8-CE62-7D76-1004-FC97F9C4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VUGHTSE AI CLUB ?</a:t>
            </a:r>
          </a:p>
        </p:txBody>
      </p:sp>
      <p:pic>
        <p:nvPicPr>
          <p:cNvPr id="5" name="Tijdelijke aanduiding voor afbeelding 14" descr="Bergen bij avondschemering">
            <a:extLst>
              <a:ext uri="{FF2B5EF4-FFF2-40B4-BE49-F238E27FC236}">
                <a16:creationId xmlns:a16="http://schemas.microsoft.com/office/drawing/2014/main" id="{FB982127-42C1-8632-1329-6CAD8686BF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2A308C-1FB3-44B5-50AB-88CF940A7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dirty="0"/>
              <a:t>Leon Nabuurs</a:t>
            </a:r>
          </a:p>
          <a:p>
            <a:pPr rtl="0"/>
            <a:r>
              <a:rPr lang="nl-NL" dirty="0"/>
              <a:t>ai@buro-else.nl</a:t>
            </a:r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39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Algemene impact</a:t>
            </a:r>
          </a:p>
        </p:txBody>
      </p:sp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0C61-7580-3AD9-EC3E-FAB2B454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1DAFE745-3A77-7171-6EF8-351BC28413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26213D6-72AB-8AC2-E780-75D313DAAFDC}"/>
              </a:ext>
            </a:extLst>
          </p:cNvPr>
          <p:cNvSpPr txBox="1"/>
          <p:nvPr/>
        </p:nvSpPr>
        <p:spPr>
          <a:xfrm>
            <a:off x="869577" y="842558"/>
            <a:ext cx="97267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Andersoortige applicaties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AI </a:t>
            </a:r>
            <a:r>
              <a:rPr lang="nl-NL" sz="2800" dirty="0" err="1">
                <a:solidFill>
                  <a:schemeClr val="bg1"/>
                </a:solidFill>
              </a:rPr>
              <a:t>Agents</a:t>
            </a:r>
            <a:r>
              <a:rPr lang="nl-NL" sz="2800" dirty="0">
                <a:solidFill>
                  <a:schemeClr val="bg1"/>
                </a:solidFill>
              </a:rPr>
              <a:t> (betere chatbots)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Spraakgestuurd</a:t>
            </a:r>
            <a:r>
              <a:rPr lang="nl-NL" sz="2800" dirty="0">
                <a:solidFill>
                  <a:schemeClr val="bg1"/>
                </a:solidFill>
              </a:rPr>
              <a:t>, i.p.v. toetsenbord gedreven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Minder geformatteerde/geformaliseerde communicatie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Sneller resultaat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Specifieke Taalmodellen voor specifieke functies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Combineren van verschillende applicaties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9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Scope van softwareontwikkeling</a:t>
            </a:r>
          </a:p>
        </p:txBody>
      </p:sp>
      <p:pic>
        <p:nvPicPr>
          <p:cNvPr id="6" name="Tijdelijke aanduiding voor afbeelding 21" descr="Bergen bij avondschemering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D8770-BBE0-6921-54DF-8D24E3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7B5A26D6-55E4-B582-9ECB-5662E2D406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2E8B9D5-6A99-6B27-FF07-30DA776335E9}"/>
              </a:ext>
            </a:extLst>
          </p:cNvPr>
          <p:cNvSpPr txBox="1"/>
          <p:nvPr/>
        </p:nvSpPr>
        <p:spPr>
          <a:xfrm>
            <a:off x="869577" y="842558"/>
            <a:ext cx="97267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Nieuwbouw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Bedenken wat je wil bereiken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Bedenken wat je daarvoor nodig hebt en wat daarvan al beschikbaar 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Uitwerken oplossing in structuur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Uitwerken in detail -&gt; bouwen en documenteren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Testen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Live gaan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Beheer en onderhoud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…..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5A779-FD68-C795-C69B-3BD02751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D36E7-6547-A1B0-B2BC-2F9863E43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640080"/>
            <a:ext cx="10302240" cy="776344"/>
          </a:xfrm>
        </p:spPr>
        <p:txBody>
          <a:bodyPr rtlCol="0" anchor="t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Welke relevante producten in de markt</a:t>
            </a:r>
          </a:p>
        </p:txBody>
      </p:sp>
      <p:pic>
        <p:nvPicPr>
          <p:cNvPr id="6" name="Tijdelijke aanduiding voor afbeelding 21" descr="Bergen bij avondschemering">
            <a:extLst>
              <a:ext uri="{FF2B5EF4-FFF2-40B4-BE49-F238E27FC236}">
                <a16:creationId xmlns:a16="http://schemas.microsoft.com/office/drawing/2014/main" id="{76164746-F16E-31EC-8864-15B0E56F77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252409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19D80-F804-9236-AAF6-6567A3C02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8" descr="Bergen bij zonsondergang">
            <a:extLst>
              <a:ext uri="{FF2B5EF4-FFF2-40B4-BE49-F238E27FC236}">
                <a16:creationId xmlns:a16="http://schemas.microsoft.com/office/drawing/2014/main" id="{1BE50862-D78C-C0A8-CFD2-0650F95EAB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11026588" y="411831"/>
            <a:ext cx="692336" cy="692337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2326850-AF80-B7B2-70E1-98003AB6E633}"/>
              </a:ext>
            </a:extLst>
          </p:cNvPr>
          <p:cNvSpPr txBox="1"/>
          <p:nvPr/>
        </p:nvSpPr>
        <p:spPr>
          <a:xfrm>
            <a:off x="869577" y="842558"/>
            <a:ext cx="97267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Bestaande </a:t>
            </a:r>
            <a:r>
              <a:rPr lang="nl-NL" sz="2800" dirty="0" err="1">
                <a:solidFill>
                  <a:schemeClr val="bg1"/>
                </a:solidFill>
              </a:rPr>
              <a:t>IDE’s</a:t>
            </a:r>
            <a:r>
              <a:rPr lang="nl-NL" sz="2800" dirty="0">
                <a:solidFill>
                  <a:schemeClr val="bg1"/>
                </a:solidFill>
              </a:rPr>
              <a:t> gebruiken AI om hun product te verbeteren, om ontwikkelaars te ondersteunen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Nieuwe oplossingen met breder perspectief: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Claude 3.5 Sonnet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Github</a:t>
            </a:r>
            <a:r>
              <a:rPr lang="nl-NL" sz="2800" dirty="0">
                <a:solidFill>
                  <a:schemeClr val="bg1"/>
                </a:solidFill>
              </a:rPr>
              <a:t> met </a:t>
            </a:r>
            <a:r>
              <a:rPr lang="nl-NL" sz="2800" dirty="0" err="1">
                <a:solidFill>
                  <a:schemeClr val="bg1"/>
                </a:solidFill>
              </a:rPr>
              <a:t>Copilot</a:t>
            </a:r>
            <a:r>
              <a:rPr lang="nl-NL" sz="2800" dirty="0">
                <a:solidFill>
                  <a:schemeClr val="bg1"/>
                </a:solidFill>
              </a:rPr>
              <a:t> (betaalde versie?)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 err="1">
                <a:solidFill>
                  <a:schemeClr val="bg1"/>
                </a:solidFill>
              </a:rPr>
              <a:t>ChatGPT</a:t>
            </a:r>
            <a:r>
              <a:rPr lang="nl-NL" sz="2800" dirty="0">
                <a:solidFill>
                  <a:schemeClr val="bg1"/>
                </a:solidFill>
              </a:rPr>
              <a:t> Canvas (betaalde versie)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Cursor.com (o.b.v. Visual Studio)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0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4BB66-0BEF-B009-4211-153600334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43E92-D96B-8D87-CDD5-4A4011819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4400" spc="600" dirty="0"/>
              <a:t>Hoe gebruik je AI voor softwareontwikkeling</a:t>
            </a:r>
          </a:p>
        </p:txBody>
      </p:sp>
      <p:pic>
        <p:nvPicPr>
          <p:cNvPr id="6" name="Tijdelijke aanduiding voor afbeelding 21" descr="Bergen bij avondschemering">
            <a:extLst>
              <a:ext uri="{FF2B5EF4-FFF2-40B4-BE49-F238E27FC236}">
                <a16:creationId xmlns:a16="http://schemas.microsoft.com/office/drawing/2014/main" id="{BFBB022E-A9BE-AE73-A5E3-1165D170C3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6687178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59_TF89338750_Win32" id="{B797488B-4FF2-46C2-AE52-E2C8B3BB3A4D}" vid="{DAA26120-E532-46CD-BFD2-55F600790C28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{F48BCC3C-C0E7-4512-9646-A0201111422A}tf89338750_win32</Template>
  <TotalTime>4107</TotalTime>
  <Words>1049</Words>
  <Application>Microsoft Office PowerPoint</Application>
  <PresentationFormat>Breedbeeld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Univers</vt:lpstr>
      <vt:lpstr>GradientVTI</vt:lpstr>
      <vt:lpstr>Kunstmatige Intelligentie en Softwareontwikkeling</vt:lpstr>
      <vt:lpstr>Agenda</vt:lpstr>
      <vt:lpstr>Algemene impact</vt:lpstr>
      <vt:lpstr>PowerPoint-presentatie</vt:lpstr>
      <vt:lpstr>Scope van softwareontwikkeling</vt:lpstr>
      <vt:lpstr>PowerPoint-presentatie</vt:lpstr>
      <vt:lpstr>Welke relevante producten in de markt</vt:lpstr>
      <vt:lpstr>PowerPoint-presentatie</vt:lpstr>
      <vt:lpstr>Hoe gebruik je AI voor softwareontwikkeling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TOEKOMSTVERWACHTING</vt:lpstr>
      <vt:lpstr>PowerPoint-presentatie</vt:lpstr>
      <vt:lpstr>PowerPoint-presentatie</vt:lpstr>
      <vt:lpstr>Vragen ?</vt:lpstr>
      <vt:lpstr>VUGHTSE AI CLUB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Nabuurs</dc:creator>
  <cp:lastModifiedBy>Leon Nabuurs</cp:lastModifiedBy>
  <cp:revision>10</cp:revision>
  <dcterms:created xsi:type="dcterms:W3CDTF">2024-11-10T09:40:42Z</dcterms:created>
  <dcterms:modified xsi:type="dcterms:W3CDTF">2024-11-13T09:30:19Z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