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MuseoModerno Medium" panose="020B0604020202020204" charset="0"/>
      <p:regular r:id="rId15"/>
    </p:embeddedFont>
    <p:embeddedFont>
      <p:font typeface="Open Sans" panose="020B0606030504020204" pitchFamily="34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673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655180" y="1590772"/>
            <a:ext cx="1218143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Unit Testing &amp; </a:t>
            </a:r>
            <a:r>
              <a:rPr lang="en-US" sz="445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Code Coverage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1655180" y="3250379"/>
            <a:ext cx="10451939" cy="2690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Đây là slide mô tả trực quan về chủ đề : Unit Testing &amp; Code Coverage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2400">
              <a:solidFill>
                <a:srgbClr val="3939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Nội dung chi tiết hơn được trình bày trong file báo cáo: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“</a:t>
            </a:r>
            <a:r>
              <a:rPr lang="en-US" sz="2400" b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Unit Test Report.pdf</a:t>
            </a:r>
            <a:r>
              <a:rPr lang="en-US" sz="240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”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5657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4272201"/>
            <a:ext cx="68422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Giới thiệu về Unit Testing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762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878860" y="561879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Unit Test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Kiểm thử từng thành phần nhỏ nhất của phần mềm độc lập.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5762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5302032" y="561879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Lợi ích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Phát hiện lỗi </a:t>
            </a:r>
            <a:r>
              <a:rPr lang="en-US" sz="175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sớm,</a:t>
            </a:r>
            <a:endParaRPr lang="vi-VN" sz="1750">
              <a:solidFill>
                <a:srgbClr val="2B415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cải 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thiện độ tin cậy ứng dụng.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5762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725204" y="561879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Công cụ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Thực hiện tự động bằng framework như JUnit, PyTest, Jest.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336B3C-647F-02C9-E051-22901A4535ED}"/>
              </a:ext>
            </a:extLst>
          </p:cNvPr>
          <p:cNvSpPr/>
          <p:nvPr/>
        </p:nvSpPr>
        <p:spPr>
          <a:xfrm>
            <a:off x="0" y="0"/>
            <a:ext cx="14630400" cy="2835797"/>
          </a:xfrm>
          <a:prstGeom prst="rect">
            <a:avLst/>
          </a:prstGeom>
          <a:solidFill>
            <a:srgbClr val="DBE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3413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Các Loại Code Coverage Quan Trọng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9185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07004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Line Coverage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Kiểm tra tỷ lệ dòng </a:t>
            </a:r>
            <a:r>
              <a:rPr lang="en-US" sz="175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code </a:t>
            </a:r>
            <a:endParaRPr lang="vi-VN" sz="1750">
              <a:solidFill>
                <a:srgbClr val="2B415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được 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thực thi.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39185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398681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Branch Coverage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Đảm bảo tất cả các nhánh (if, else) được test.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885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507004" y="55153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Function Coverage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00575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Kiểm tra xem tất cả phương thức có được gọi không.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856671" y="2235160"/>
            <a:ext cx="797982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Mức Code Coverage Tối Thiểu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671" y="399288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856671" y="4786670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Web App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856671" y="5277088"/>
            <a:ext cx="22919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60%-80%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624" y="3992880"/>
            <a:ext cx="608152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148624" y="4749879"/>
            <a:ext cx="24585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Tài chính, bảo mật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148624" y="5268515"/>
            <a:ext cx="24585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80%-100%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1019" y="399288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121019" y="4786670"/>
            <a:ext cx="2599725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Machine Learning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121019" y="5268514"/>
            <a:ext cx="22919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Không đo</a:t>
            </a:r>
            <a:r>
              <a:rPr lang="vi-VN" sz="175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coverage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0C638-0763-349F-DA26-26B1B9235E0A}"/>
              </a:ext>
            </a:extLst>
          </p:cNvPr>
          <p:cNvSpPr/>
          <p:nvPr/>
        </p:nvSpPr>
        <p:spPr>
          <a:xfrm>
            <a:off x="0" y="0"/>
            <a:ext cx="5058137" cy="8229600"/>
          </a:xfrm>
          <a:prstGeom prst="rect">
            <a:avLst/>
          </a:prstGeom>
          <a:solidFill>
            <a:srgbClr val="DBE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13155" y="1818204"/>
            <a:ext cx="8477407" cy="894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Best Practices Khi Viết Unit Test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55" y="295227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187387" y="31790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Độc lập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187387" y="366950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Không phụ thuộc database (dùng Mocking).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155" y="431315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187387" y="45399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Test Cases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187387" y="503039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Test cả Happy Case &amp; Edge Case.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155" y="5674042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187387" y="59008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Đặt tên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187387" y="639127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Rõ ràng, mô tả behavior.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59A865-B54A-2C9D-264C-9AA7B79A905A}"/>
              </a:ext>
            </a:extLst>
          </p:cNvPr>
          <p:cNvSpPr/>
          <p:nvPr/>
        </p:nvSpPr>
        <p:spPr>
          <a:xfrm>
            <a:off x="0" y="0"/>
            <a:ext cx="5058137" cy="8229600"/>
          </a:xfrm>
          <a:prstGeom prst="rect">
            <a:avLst/>
          </a:prstGeom>
          <a:solidFill>
            <a:srgbClr val="DBE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Công Cụ Hỗ Trợ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JUnit (Java)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89" y="4578310"/>
            <a:ext cx="30490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Framework Unit Test phổ biến.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Mockito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57831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Hỗ trợ Mocking khi test.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JaCoCo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57831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Đo Code Coverage cho Java.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SonarQube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7" y="4578310"/>
            <a:ext cx="30490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Đánh giá chất lượng mã nguồn.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2465" y="1564077"/>
            <a:ext cx="8272582" cy="600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Best Practices Khi Đặt Tên Hàm Test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681990" y="2545118"/>
            <a:ext cx="13285470" cy="1043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Đặt tên hàm test theo format: </a:t>
            </a:r>
            <a:r>
              <a:rPr lang="en-US" sz="2400" b="1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TênMethod_ĐiềuKiệnMôTả_</a:t>
            </a:r>
            <a:r>
              <a:rPr lang="en-US" sz="2400" b="1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KếtQuảKỳVọng.</a:t>
            </a:r>
            <a:endParaRPr lang="vi-VN" sz="2400" b="1">
              <a:solidFill>
                <a:srgbClr val="2B415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vi-VN" sz="2400" b="1">
              <a:solidFill>
                <a:srgbClr val="2B415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2400"/>
              </a:lnSpc>
              <a:buNone/>
            </a:pPr>
            <a:r>
              <a:rPr lang="en-US" sz="240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Không đặt tên chung chung như testAddStudent().</a:t>
            </a:r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CE6405-6DF9-129C-0AE7-BF277CB72029}"/>
              </a:ext>
            </a:extLst>
          </p:cNvPr>
          <p:cNvGrpSpPr/>
          <p:nvPr/>
        </p:nvGrpSpPr>
        <p:grpSpPr>
          <a:xfrm>
            <a:off x="681990" y="3741539"/>
            <a:ext cx="13304520" cy="3782005"/>
            <a:chOff x="662940" y="4341852"/>
            <a:chExt cx="13304520" cy="3362325"/>
          </a:xfrm>
        </p:grpSpPr>
        <p:sp>
          <p:nvSpPr>
            <p:cNvPr id="5" name="Shape 2"/>
            <p:cNvSpPr/>
            <p:nvPr/>
          </p:nvSpPr>
          <p:spPr>
            <a:xfrm>
              <a:off x="672465" y="4341852"/>
              <a:ext cx="13285470" cy="3362325"/>
            </a:xfrm>
            <a:prstGeom prst="roundRect">
              <a:avLst>
                <a:gd name="adj" fmla="val 857"/>
              </a:avLst>
            </a:prstGeom>
            <a:solidFill>
              <a:srgbClr val="DBE8F0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Shape 3"/>
            <p:cNvSpPr/>
            <p:nvPr/>
          </p:nvSpPr>
          <p:spPr>
            <a:xfrm>
              <a:off x="662940" y="4341852"/>
              <a:ext cx="13304520" cy="3362325"/>
            </a:xfrm>
            <a:prstGeom prst="roundRect">
              <a:avLst>
                <a:gd name="adj" fmla="val 857"/>
              </a:avLst>
            </a:prstGeom>
            <a:solidFill>
              <a:srgbClr val="DBE8F0"/>
            </a:solidFill>
            <a:ln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4"/>
            <p:cNvSpPr/>
            <p:nvPr/>
          </p:nvSpPr>
          <p:spPr>
            <a:xfrm>
              <a:off x="854988" y="4485918"/>
              <a:ext cx="12920424" cy="3074194"/>
            </a:xfrm>
            <a:prstGeom prst="rect">
              <a:avLst/>
            </a:prstGeom>
            <a:solidFill>
              <a:srgbClr val="DBE8F0"/>
            </a:solidFill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500" dirty="0">
                  <a:solidFill>
                    <a:srgbClr val="2B4150"/>
                  </a:solidFill>
                  <a:highlight>
                    <a:srgbClr val="DBE8F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@Test</a:t>
              </a:r>
              <a:endParaRPr lang="en-US" sz="1500" dirty="0"/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500" dirty="0">
                  <a:solidFill>
                    <a:srgbClr val="2B4150"/>
                  </a:solidFill>
                  <a:highlight>
                    <a:srgbClr val="DBE8F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void addStudent_ShouldAddStudent_WhenValidInput() {</a:t>
              </a:r>
              <a:endParaRPr lang="en-US" sz="1500" dirty="0"/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500" dirty="0">
                  <a:solidFill>
                    <a:srgbClr val="2B4150"/>
                  </a:solidFill>
                  <a:highlight>
                    <a:srgbClr val="DBE8F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// Arrange: Chuẩn bị dữ liệu test</a:t>
              </a:r>
              <a:endParaRPr lang="en-US" sz="1500" dirty="0"/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500" dirty="0">
                  <a:solidFill>
                    <a:srgbClr val="2B4150"/>
                  </a:solidFill>
                  <a:highlight>
                    <a:srgbClr val="DBE8F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Student student = new Student("John Doe", 20);</a:t>
              </a:r>
              <a:endParaRPr lang="en-US" sz="1500" dirty="0"/>
            </a:p>
            <a:p>
              <a:pPr marL="0" indent="0" algn="l">
                <a:lnSpc>
                  <a:spcPts val="2400"/>
                </a:lnSpc>
                <a:buNone/>
              </a:pPr>
              <a:endParaRPr lang="en-US" sz="1500" dirty="0"/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500" dirty="0">
                  <a:solidFill>
                    <a:srgbClr val="2B4150"/>
                  </a:solidFill>
                  <a:highlight>
                    <a:srgbClr val="DBE8F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// Act: Gọi hàm cần test</a:t>
              </a:r>
              <a:endParaRPr lang="en-US" sz="1500" dirty="0"/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500" dirty="0">
                  <a:solidFill>
                    <a:srgbClr val="2B4150"/>
                  </a:solidFill>
                  <a:highlight>
                    <a:srgbClr val="DBE8F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studentService.addStudent(</a:t>
              </a:r>
              <a:r>
                <a:rPr lang="en-US" sz="1500">
                  <a:solidFill>
                    <a:srgbClr val="2B4150"/>
                  </a:solidFill>
                  <a:highlight>
                    <a:srgbClr val="DBE8F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student);</a:t>
              </a:r>
              <a:endParaRPr lang="vi-VN" sz="1500">
                <a:solidFill>
                  <a:srgbClr val="2B4150"/>
                </a:solidFill>
                <a:highlight>
                  <a:srgbClr val="DBE8F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endParaRPr>
            </a:p>
            <a:p>
              <a:pPr marL="0" indent="0" algn="l">
                <a:lnSpc>
                  <a:spcPts val="2400"/>
                </a:lnSpc>
                <a:buNone/>
              </a:pPr>
              <a:endParaRPr lang="en-US" sz="1500" dirty="0"/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500" dirty="0">
                  <a:solidFill>
                    <a:srgbClr val="2B4150"/>
                  </a:solidFill>
                  <a:highlight>
                    <a:srgbClr val="DBE8F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// Assert: Kiểm tra kết quả</a:t>
              </a:r>
              <a:endParaRPr lang="en-US" sz="1500" dirty="0"/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500" dirty="0">
                  <a:solidFill>
                    <a:srgbClr val="2B4150"/>
                  </a:solidFill>
                  <a:highlight>
                    <a:srgbClr val="DBE8F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  assertTrue(studentService.getStudents().contains(student));</a:t>
              </a:r>
              <a:endParaRPr lang="en-US" sz="1500" dirty="0"/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500" dirty="0">
                  <a:solidFill>
                    <a:srgbClr val="2B4150"/>
                  </a:solidFill>
                  <a:highlight>
                    <a:srgbClr val="DBE8F0"/>
                  </a:highlight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}</a:t>
              </a:r>
              <a:endParaRPr lang="en-US" sz="15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9884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Tổng Kết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07004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Unit Testing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Giúp phát hiện lỗi sớm</a:t>
            </a:r>
            <a:r>
              <a:rPr lang="en-US" sz="175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br>
              <a:rPr lang="vi-VN" sz="175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75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tăng 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chất lượng phần mềm.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398681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Code Coverage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Đo lường mức độ kiểm thử</a:t>
            </a:r>
            <a:r>
              <a:rPr lang="en-US" sz="175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br>
              <a:rPr lang="vi-VN" sz="175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75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không </a:t>
            </a: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phải mục tiêu duy nhất.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340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507004" y="5160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Best Practices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6513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Giúp test dễ bảo trì, hiệu quả hơn.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5519B-8C97-48DC-57EB-4A36587D225D}"/>
              </a:ext>
            </a:extLst>
          </p:cNvPr>
          <p:cNvSpPr/>
          <p:nvPr/>
        </p:nvSpPr>
        <p:spPr>
          <a:xfrm>
            <a:off x="0" y="0"/>
            <a:ext cx="5058137" cy="8229600"/>
          </a:xfrm>
          <a:prstGeom prst="rect">
            <a:avLst/>
          </a:prstGeom>
          <a:solidFill>
            <a:srgbClr val="DBE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387</Words>
  <Application>Microsoft Office PowerPoint</Application>
  <PresentationFormat>Custom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Consolas</vt:lpstr>
      <vt:lpstr>Open Sans</vt:lpstr>
      <vt:lpstr>Source Sans Pro</vt:lpstr>
      <vt:lpstr>Arial</vt:lpstr>
      <vt:lpstr>MuseoModerno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GIANG ĐỨC NHẬT</cp:lastModifiedBy>
  <cp:revision>4</cp:revision>
  <dcterms:created xsi:type="dcterms:W3CDTF">2025-04-03T06:59:07Z</dcterms:created>
  <dcterms:modified xsi:type="dcterms:W3CDTF">2025-04-04T08:15:22Z</dcterms:modified>
</cp:coreProperties>
</file>