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260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5" r:id="rId14"/>
    <p:sldId id="366" r:id="rId15"/>
    <p:sldId id="367" r:id="rId16"/>
    <p:sldId id="372" r:id="rId17"/>
    <p:sldId id="368" r:id="rId18"/>
    <p:sldId id="369" r:id="rId19"/>
    <p:sldId id="373" r:id="rId20"/>
    <p:sldId id="374" r:id="rId21"/>
    <p:sldId id="375" r:id="rId22"/>
    <p:sldId id="376" r:id="rId23"/>
    <p:sldId id="377" r:id="rId24"/>
    <p:sldId id="371" r:id="rId25"/>
    <p:sldId id="340" r:id="rId26"/>
  </p:sldIdLst>
  <p:sldSz cx="9144000" cy="5143500" type="screen16x9"/>
  <p:notesSz cx="6858000" cy="9144000"/>
  <p:embeddedFontLst>
    <p:embeddedFont>
      <p:font typeface="Barlow" panose="00000500000000000000" pitchFamily="2" charset="-18"/>
      <p:regular r:id="rId28"/>
      <p:bold r:id="rId29"/>
      <p:italic r:id="rId30"/>
      <p:boldItalic r:id="rId31"/>
    </p:embeddedFont>
    <p:embeddedFont>
      <p:font typeface="Poppins" panose="00000500000000000000" pitchFamily="2" charset="-18"/>
      <p:regular r:id="rId32"/>
      <p:bold r:id="rId33"/>
      <p:italic r:id="rId34"/>
      <p:boldItalic r:id="rId35"/>
    </p:embeddedFont>
    <p:embeddedFont>
      <p:font typeface="Poppins Black" panose="00000A00000000000000" pitchFamily="2" charset="-18"/>
      <p:bold r:id="rId36"/>
      <p:boldItalic r:id="rId37"/>
    </p:embeddedFont>
    <p:embeddedFont>
      <p:font typeface="Poppins ExtraBold" panose="00000900000000000000" pitchFamily="2" charset="-18"/>
      <p:bold r:id="rId38"/>
      <p:boldItalic r:id="rId39"/>
    </p:embeddedFont>
    <p:embeddedFont>
      <p:font typeface="Raleway" pitchFamily="2" charset="-18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3DB40-FB90-4962-9989-68B6FEE69955}">
  <a:tblStyle styleId="{31E3DB40-FB90-4962-9989-68B6FEE69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AFD68F-DAD5-4C51-936A-E73081603B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54" autoAdjust="0"/>
  </p:normalViewPr>
  <p:slideViewPr>
    <p:cSldViewPr snapToGrid="0">
      <p:cViewPr>
        <p:scale>
          <a:sx n="75" d="100"/>
          <a:sy n="75" d="100"/>
        </p:scale>
        <p:origin x="1666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001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1940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sr-Cyrl-R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56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4325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42221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88741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04723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55750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70120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26778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01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3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87803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68680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3288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833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67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98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87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97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12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6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32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rot="10800000" flipH="1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 txBox="1">
            <a:spLocks noGrp="1"/>
          </p:cNvSpPr>
          <p:nvPr>
            <p:ph type="title" hasCustomPrompt="1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1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10800000" flipH="1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1" name="Google Shape;621;p26"/>
          <p:cNvSpPr txBox="1">
            <a:spLocks noGrp="1"/>
          </p:cNvSpPr>
          <p:nvPr>
            <p:ph type="title" hasCustomPrompt="1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>
            <a:spLocks noGrp="1"/>
          </p:cNvSpPr>
          <p:nvPr>
            <p:ph type="subTitle" idx="1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3" name="Google Shape;623;p26"/>
          <p:cNvSpPr txBox="1">
            <a:spLocks noGrp="1"/>
          </p:cNvSpPr>
          <p:nvPr>
            <p:ph type="subTitle" idx="2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 idx="3" hasCustomPrompt="1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4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5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title" idx="6" hasCustomPrompt="1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7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8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68" r:id="rId5"/>
    <p:sldLayoutId id="2147483670" r:id="rId6"/>
    <p:sldLayoutId id="2147483672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09208" y="3462606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Stanimirović</a:t>
            </a:r>
            <a:endParaRPr lang="sr-Cyrl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Vuk Cvetković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1667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597198" y="2396913"/>
            <a:ext cx="8351494" cy="839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 struktura i organizacija skladišta podataka u MongoDB bazi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6" name="Google Shape;758;p36"/>
          <p:cNvSpPr txBox="1">
            <a:spLocks/>
          </p:cNvSpPr>
          <p:nvPr/>
        </p:nvSpPr>
        <p:spPr>
          <a:xfrm>
            <a:off x="1373838" y="596852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  <a:b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5" y="647814"/>
            <a:ext cx="962660" cy="962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86" y="647814"/>
            <a:ext cx="1079186" cy="10791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1" y="133165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and Checkpoints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393831" y="2687400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WiredTiger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MultiVersion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Concurrency Control (MVCC)</a:t>
            </a:r>
            <a:b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početku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operacije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WiredTiger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trenutni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snimak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pruža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konzistentan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memorisanih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informacija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WiredTiger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automatski kreira 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 na svakih 60s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Novi snimak postaje dostupan i trajan kada 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WiredTiger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ažurira tabelu 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metapodataka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kako bi ukazala na novi 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5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79;p39">
            <a:extLst>
              <a:ext uri="{FF2B5EF4-FFF2-40B4-BE49-F238E27FC236}">
                <a16:creationId xmlns:a16="http://schemas.microsoft.com/office/drawing/2014/main" id="{491E8137-CAE8-4206-920D-BBE73658B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83809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Čuvanje istorije snimaka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880;p39">
            <a:extLst>
              <a:ext uri="{FF2B5EF4-FFF2-40B4-BE49-F238E27FC236}">
                <a16:creationId xmlns:a16="http://schemas.microsoft.com/office/drawing/2014/main" id="{CA1D4AF9-8C02-4812-9151-B244E6FC92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6114" y="862691"/>
            <a:ext cx="882128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Koristi se parametar </a:t>
            </a:r>
            <a:r>
              <a:rPr lang="en-GB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minSnapshotHistoryWindowInSeconds</a:t>
            </a:r>
            <a:endParaRPr lang="sr-Latn-R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1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Ovaj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se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postaviti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sledeća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načina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0A380-1F4A-460E-9130-D2D9C449A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52" y="1668704"/>
            <a:ext cx="5343525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F11A76-8F10-484B-84A5-BA88E6C112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580" y="4361822"/>
            <a:ext cx="8992839" cy="697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F1DEA-F5BA-4ACE-81AD-76AED0B67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989" y="2660454"/>
            <a:ext cx="46672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1" y="133165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322711" y="2210273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WiredTiger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unapred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napisanih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logova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Journal-a) u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kombinaciji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checkpoint-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trajnost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WiredTiger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checkpoint-a.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napusti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checkpoint-a,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journal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se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ponovile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izmene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poslednjeg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checkpoint-a.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6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Kompresija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F30F25B8-5017-41C8-A67D-1269B0842D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5954" y="974725"/>
            <a:ext cx="882128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Koristi se parametar </a:t>
            </a:r>
            <a:r>
              <a:rPr lang="en-GB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storage.wiredTiger.engineConfig.journalCompressor</a:t>
            </a:r>
            <a:endParaRPr lang="sr-Latn-R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1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Ovaj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se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postaviti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sledeća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načina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24B82-4421-41C6-A888-451F59CA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93" y="1949450"/>
            <a:ext cx="5904869" cy="94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F139F-DAA4-4E61-9614-1F13E7AF5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012" y="3036209"/>
            <a:ext cx="4371975" cy="1352550"/>
          </a:xfrm>
          <a:prstGeom prst="rect">
            <a:avLst/>
          </a:prstGeom>
        </p:spPr>
      </p:pic>
      <p:sp>
        <p:nvSpPr>
          <p:cNvPr id="10" name="Google Shape;880;p39">
            <a:extLst>
              <a:ext uri="{FF2B5EF4-FFF2-40B4-BE49-F238E27FC236}">
                <a16:creationId xmlns:a16="http://schemas.microsoft.com/office/drawing/2014/main" id="{44D040B2-9461-473A-9B05-5FC545C01B06}"/>
              </a:ext>
            </a:extLst>
          </p:cNvPr>
          <p:cNvSpPr txBox="1">
            <a:spLocks/>
          </p:cNvSpPr>
          <p:nvPr/>
        </p:nvSpPr>
        <p:spPr>
          <a:xfrm>
            <a:off x="959634" y="4168775"/>
            <a:ext cx="8821288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Moguće vrednosti su</a:t>
            </a:r>
            <a:r>
              <a:rPr lang="sr-Latn-R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none, </a:t>
            </a:r>
            <a:r>
              <a:rPr lang="sr-Latn-R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snappy</a:t>
            </a:r>
            <a:r>
              <a:rPr lang="sr-Latn-R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zlib</a:t>
            </a:r>
            <a:r>
              <a:rPr lang="sr-Latn-R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zstd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2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Kompresija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C6CC11C8-84E0-4E3F-9B6D-99D435668A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1844" y="741045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Smanjuje se potrebu za skladišnim prostorom, ali uz povećanu potrošnju CPU resursa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880;p39">
            <a:extLst>
              <a:ext uri="{FF2B5EF4-FFF2-40B4-BE49-F238E27FC236}">
                <a16:creationId xmlns:a16="http://schemas.microsoft.com/office/drawing/2014/main" id="{CEE91FB7-AADF-4DDB-A189-32A8DCC40E7F}"/>
              </a:ext>
            </a:extLst>
          </p:cNvPr>
          <p:cNvSpPr txBox="1">
            <a:spLocks/>
          </p:cNvSpPr>
          <p:nvPr/>
        </p:nvSpPr>
        <p:spPr>
          <a:xfrm>
            <a:off x="519444" y="1482090"/>
            <a:ext cx="469263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Kompresija kolekcija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880;p39">
            <a:extLst>
              <a:ext uri="{FF2B5EF4-FFF2-40B4-BE49-F238E27FC236}">
                <a16:creationId xmlns:a16="http://schemas.microsoft.com/office/drawing/2014/main" id="{E74ADD28-6BD0-408E-8145-B8815A42B7FD}"/>
              </a:ext>
            </a:extLst>
          </p:cNvPr>
          <p:cNvSpPr txBox="1">
            <a:spLocks/>
          </p:cNvSpPr>
          <p:nvPr/>
        </p:nvSpPr>
        <p:spPr>
          <a:xfrm>
            <a:off x="5957827" y="1482090"/>
            <a:ext cx="469263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Kompresija indeksa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F9C13-6979-46BC-AB9A-CA1C5C88D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2358740"/>
            <a:ext cx="492569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ABA401-3847-46E2-BE35-F9C5EDE8C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3408680"/>
            <a:ext cx="3114675" cy="133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FA34D8-A6E1-4C31-BF34-BC435F39D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275" y="3730690"/>
            <a:ext cx="5372100" cy="85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FC60FE-379D-4D60-B9E0-9EFE1273C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899" y="2256570"/>
            <a:ext cx="33909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8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kompresije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A5598-F16F-4570-8AC6-B9351A4F36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39195" y="1123292"/>
            <a:ext cx="3665610" cy="740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9D8B6-BE79-4EE1-B320-3FE9DEB443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2827" y="2323791"/>
            <a:ext cx="8872376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9D463-1713-4D09-B131-AD103BF99ED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80041" y="3480213"/>
            <a:ext cx="7435892" cy="8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kompresije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7C474-C858-4C44-93B3-4FC3422A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2" y="946500"/>
            <a:ext cx="2314575" cy="381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0D4593-580D-4888-86CC-A58D3BB1C0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98289" y="1825625"/>
            <a:ext cx="3870523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2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memorije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8F03FC66-80DA-4C12-9B8E-0D7CA5C442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81878" y="1330102"/>
            <a:ext cx="723800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odrazumevana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veličina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unutrašnjeg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keša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WiredTiger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određuje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od (RAM - 1 GB)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MB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8A61D028-6032-4690-8208-63BACA3748B0}"/>
              </a:ext>
            </a:extLst>
          </p:cNvPr>
          <p:cNvSpPr txBox="1">
            <a:spLocks/>
          </p:cNvSpPr>
          <p:nvPr/>
        </p:nvSpPr>
        <p:spPr>
          <a:xfrm>
            <a:off x="749798" y="2847849"/>
            <a:ext cx="3558042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b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0,5 * (4 GB - 1 GB) = 1.5 GB</a:t>
            </a:r>
          </a:p>
        </p:txBody>
      </p:sp>
      <p:sp>
        <p:nvSpPr>
          <p:cNvPr id="5" name="Google Shape;880;p39">
            <a:extLst>
              <a:ext uri="{FF2B5EF4-FFF2-40B4-BE49-F238E27FC236}">
                <a16:creationId xmlns:a16="http://schemas.microsoft.com/office/drawing/2014/main" id="{6D153009-CB78-487B-89C4-9B28EE8971C5}"/>
              </a:ext>
            </a:extLst>
          </p:cNvPr>
          <p:cNvSpPr txBox="1">
            <a:spLocks/>
          </p:cNvSpPr>
          <p:nvPr/>
        </p:nvSpPr>
        <p:spPr>
          <a:xfrm>
            <a:off x="4868684" y="2847849"/>
            <a:ext cx="4045722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1.25GB</a:t>
            </a:r>
          </a:p>
          <a:p>
            <a:pPr marL="0" indent="0"/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0,5 * (1,25 GB - 1 GB) = 128MB</a:t>
            </a:r>
          </a:p>
        </p:txBody>
      </p:sp>
    </p:spTree>
    <p:extLst>
      <p:ext uri="{BB962C8B-B14F-4D97-AF65-F5344CB8AC3E}">
        <p14:creationId xmlns:p14="http://schemas.microsoft.com/office/powerpoint/2010/main" val="203034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2" y="16256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8F03FC66-80DA-4C12-9B8E-0D7CA5C442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3824" y="2403300"/>
            <a:ext cx="852832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B-Tree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skladištenje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pretragu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koristeći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balansirana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stabla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Ovaj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obezbeđuje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hijerarhijsku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omogućavajući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brza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čitanja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pisanja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log-structured merge-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stabla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optimizovala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velikim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opterećenjem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učestalim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operacijama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pisanja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13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B-Tree Based Engine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3A40BD84-C4AB-46B5-A47F-4F4A371A2D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431" y="2297080"/>
            <a:ext cx="403352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Prednosti: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Velika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propusnost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nisko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kašnjenje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čitanju</a:t>
            </a: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Održavanje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ključeva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sortiranom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redosledu</a:t>
            </a: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Lako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rukovanje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velikim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brojem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umetanja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brisanja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kratkom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vremenskom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</a:t>
            </a: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Hijerarhijsko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indeksiranje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ciljem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smanjenja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čitanja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diska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880;p39">
            <a:extLst>
              <a:ext uri="{FF2B5EF4-FFF2-40B4-BE49-F238E27FC236}">
                <a16:creationId xmlns:a16="http://schemas.microsoft.com/office/drawing/2014/main" id="{31005F8B-D7EA-4544-B919-96E09B9990CE}"/>
              </a:ext>
            </a:extLst>
          </p:cNvPr>
          <p:cNvSpPr txBox="1">
            <a:spLocks/>
          </p:cNvSpPr>
          <p:nvPr/>
        </p:nvSpPr>
        <p:spPr>
          <a:xfrm>
            <a:off x="4185921" y="2098500"/>
            <a:ext cx="4644648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Ograničenja: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Loše performanse upisivanja zbog potrebe za osiguranjem dobro uređenih podataka s nasumičnim upisima. Nasumični upisi su skuplji od sekvencijalnih upisa na skladište.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Penali pri čitanju, modifikovanju i pisanju čitavog bloka čak i za manje izmene po bloku</a:t>
            </a:r>
          </a:p>
        </p:txBody>
      </p:sp>
    </p:spTree>
    <p:extLst>
      <p:ext uri="{BB962C8B-B14F-4D97-AF65-F5344CB8AC3E}">
        <p14:creationId xmlns:p14="http://schemas.microsoft.com/office/powerpoint/2010/main" val="330357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144993" y="-42863"/>
            <a:ext cx="4860748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Google Shape;880;p39"/>
          <p:cNvSpPr txBox="1">
            <a:spLocks/>
          </p:cNvSpPr>
          <p:nvPr/>
        </p:nvSpPr>
        <p:spPr>
          <a:xfrm>
            <a:off x="541055" y="1697175"/>
            <a:ext cx="806862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880;p39"/>
          <p:cNvSpPr txBox="1">
            <a:spLocks/>
          </p:cNvSpPr>
          <p:nvPr/>
        </p:nvSpPr>
        <p:spPr>
          <a:xfrm>
            <a:off x="788972" y="2246175"/>
            <a:ext cx="835502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savremenog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informacionog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omogućavajući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skladištenje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mnogih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informacionih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LSM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Engine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3A40BD84-C4AB-46B5-A47F-4F4A371A2D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" y="2179780"/>
            <a:ext cx="4572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Prednosti: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Mogućnost brzih sekvencijalnih upisa 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Dobro prilagođen za višeslojno skladištenje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Bolja kompresija i efikasnost skladištenja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pl-P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su uvek dostupni za upit odmah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endParaRPr lang="pl-P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Umetanja su vrlo brza.</a:t>
            </a:r>
          </a:p>
        </p:txBody>
      </p:sp>
      <p:sp>
        <p:nvSpPr>
          <p:cNvPr id="5" name="Google Shape;880;p39">
            <a:extLst>
              <a:ext uri="{FF2B5EF4-FFF2-40B4-BE49-F238E27FC236}">
                <a16:creationId xmlns:a16="http://schemas.microsoft.com/office/drawing/2014/main" id="{31005F8B-D7EA-4544-B919-96E09B9990CE}"/>
              </a:ext>
            </a:extLst>
          </p:cNvPr>
          <p:cNvSpPr txBox="1">
            <a:spLocks/>
          </p:cNvSpPr>
          <p:nvPr/>
        </p:nvSpPr>
        <p:spPr>
          <a:xfrm>
            <a:off x="4499352" y="1828450"/>
            <a:ext cx="4644648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Ograničenja: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Veća potrošnja memorije u poređenju sa B-</a:t>
            </a:r>
            <a:r>
              <a:rPr lang="sr-Latn-R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Međutim, neki pristupi, kao što su </a:t>
            </a:r>
            <a:r>
              <a:rPr lang="sr-Latn-R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bloom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filteri, ublažili su ovaj efekat u praksi, smanjujući broj fajlova koji se proveravaju</a:t>
            </a:r>
          </a:p>
        </p:txBody>
      </p:sp>
    </p:spTree>
    <p:extLst>
      <p:ext uri="{BB962C8B-B14F-4D97-AF65-F5344CB8AC3E}">
        <p14:creationId xmlns:p14="http://schemas.microsoft.com/office/powerpoint/2010/main" val="1424272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1" y="133165"/>
            <a:ext cx="533858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484763" y="1481565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Sve podatke čuva u memoriji, ne na disku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Neki 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metapodaci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dijagnostički podaci se čuvaju na disku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Znatno brže operacije (pogodno za 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-time podatke)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2A95D-15D2-4F08-BCFF-5D95D2C0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905760"/>
            <a:ext cx="5257800" cy="81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904F8F-1C47-42E8-B1E6-20CE3F0C1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0" y="3804920"/>
            <a:ext cx="2324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8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1" y="133165"/>
            <a:ext cx="533858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MMAPv1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645426" y="2020045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Originalni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Zasniva se na fajlovima koji su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mapirani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memoriji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koristi sav slobodan memorijski prostor na mašini kao svoju keš memoriju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7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78211" y="-130995"/>
            <a:ext cx="533858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GridFS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645426" y="2477245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za upravljanje fajlovima koji prelaze ograničenje veličine BSON-dokumenta od 16 MB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Datoteka se deli na fragmente veličine 255KB</a:t>
            </a:r>
            <a:b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GridFS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koristi dve kolekcije, jednu da skladišti datoteke, drugu da skladišti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metapodatke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 se traži datoteka,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fragmetni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spajaju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Moguće je pročitati datoteku sa sredine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98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3A40BD84-C4AB-46B5-A47F-4F4A371A2D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8945" y="2279704"/>
            <a:ext cx="852832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nudi fleksibilnost i skalabilnost</a:t>
            </a:r>
            <a:b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podaci</a:t>
            </a:r>
            <a:b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Engine-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pružaju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benefite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Različite konfiguracije 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pružaju različite benefite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GridFS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koristan alat za rukovanje velikim datotekama</a:t>
            </a:r>
          </a:p>
        </p:txBody>
      </p:sp>
    </p:spTree>
    <p:extLst>
      <p:ext uri="{BB962C8B-B14F-4D97-AF65-F5344CB8AC3E}">
        <p14:creationId xmlns:p14="http://schemas.microsoft.com/office/powerpoint/2010/main" val="1061242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431728" y="1967620"/>
            <a:ext cx="8712272" cy="839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95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1"/>
          <p:cNvGrpSpPr/>
          <p:nvPr/>
        </p:nvGrpSpPr>
        <p:grpSpPr>
          <a:xfrm rot="10800000">
            <a:off x="-1812575" y="905315"/>
            <a:ext cx="3257300" cy="703085"/>
            <a:chOff x="7541550" y="1393665"/>
            <a:chExt cx="3257300" cy="703085"/>
          </a:xfrm>
        </p:grpSpPr>
        <p:grpSp>
          <p:nvGrpSpPr>
            <p:cNvPr id="1191" name="Google Shape;1191;p51"/>
            <p:cNvGrpSpPr/>
            <p:nvPr/>
          </p:nvGrpSpPr>
          <p:grpSpPr>
            <a:xfrm flipH="1">
              <a:off x="7788550" y="1761767"/>
              <a:ext cx="1567047" cy="45661"/>
              <a:chOff x="1754675" y="2661275"/>
              <a:chExt cx="1945675" cy="56700"/>
            </a:xfrm>
          </p:grpSpPr>
          <p:cxnSp>
            <p:nvCxnSpPr>
              <p:cNvPr id="1192" name="Google Shape;1192;p5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3" name="Google Shape;1193;p5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4" name="Google Shape;1194;p51"/>
            <p:cNvGrpSpPr/>
            <p:nvPr/>
          </p:nvGrpSpPr>
          <p:grpSpPr>
            <a:xfrm flipH="1">
              <a:off x="7662539" y="1960562"/>
              <a:ext cx="1561280" cy="136187"/>
              <a:chOff x="1754675" y="2824000"/>
              <a:chExt cx="4728285" cy="412439"/>
            </a:xfrm>
          </p:grpSpPr>
          <p:sp>
            <p:nvSpPr>
              <p:cNvPr id="1195" name="Google Shape;1195;p5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" name="Google Shape;1197;p51"/>
            <p:cNvGrpSpPr/>
            <p:nvPr/>
          </p:nvGrpSpPr>
          <p:grpSpPr>
            <a:xfrm flipH="1">
              <a:off x="7541550" y="1529962"/>
              <a:ext cx="3070084" cy="102364"/>
              <a:chOff x="1779150" y="2604263"/>
              <a:chExt cx="3811875" cy="127113"/>
            </a:xfrm>
          </p:grpSpPr>
          <p:sp>
            <p:nvSpPr>
              <p:cNvPr id="1198" name="Google Shape;1198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" name="Google Shape;1200;p51"/>
            <p:cNvGrpSpPr/>
            <p:nvPr/>
          </p:nvGrpSpPr>
          <p:grpSpPr>
            <a:xfrm flipH="1">
              <a:off x="7788547" y="1393665"/>
              <a:ext cx="3010303" cy="45661"/>
              <a:chOff x="1766900" y="2869225"/>
              <a:chExt cx="3737650" cy="56700"/>
            </a:xfrm>
          </p:grpSpPr>
          <p:cxnSp>
            <p:nvCxnSpPr>
              <p:cNvPr id="1201" name="Google Shape;1201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2" name="Google Shape;1202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3" name="Google Shape;1203;p51"/>
          <p:cNvGrpSpPr/>
          <p:nvPr/>
        </p:nvGrpSpPr>
        <p:grpSpPr>
          <a:xfrm flipH="1">
            <a:off x="7369346" y="814097"/>
            <a:ext cx="3094729" cy="1111283"/>
            <a:chOff x="1748550" y="1613039"/>
            <a:chExt cx="3842475" cy="1379962"/>
          </a:xfrm>
        </p:grpSpPr>
        <p:grpSp>
          <p:nvGrpSpPr>
            <p:cNvPr id="1204" name="Google Shape;1204;p51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1205" name="Google Shape;1205;p51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6" name="Google Shape;1206;p51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" name="Google Shape;1207;p51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1208" name="Google Shape;1208;p51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0" name="Google Shape;1210;p51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211" name="Google Shape;1211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" name="Google Shape;1213;p51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214" name="Google Shape;1214;p5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6" name="Google Shape;1216;p51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" name="Google Shape;1219;p51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220" name="Google Shape;1220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1" name="Google Shape;1221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4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678677" y="2611430"/>
            <a:ext cx="8893921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Razlika u odnosu na SQL baza podataka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održavaju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ključ-vrednost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parova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dokumentno-orijentisanih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grafovskih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sr-Latn-R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zuzetno korisne u okruženjima koja zahtevaju brzo </a:t>
            </a:r>
            <a:r>
              <a:rPr lang="sr-Latn-R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skaliranje</a:t>
            </a:r>
            <a:r>
              <a:rPr lang="sr-Latn-R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visoku dostupnost i mogućnost rukovanja velikim količinama raznovrsnih podataka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92106" y="293799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GB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(MongoDB)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1912432" y="-87219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Kolekcije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150577" y="691544"/>
            <a:ext cx="867164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Svaka kolekcija se sastoji od dokumenata i indeksa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ional and non relational databases">
            <a:extLst>
              <a:ext uri="{FF2B5EF4-FFF2-40B4-BE49-F238E27FC236}">
                <a16:creationId xmlns:a16="http://schemas.microsoft.com/office/drawing/2014/main" id="{60B1D4D0-9C3A-4419-A6AB-55C11D0AF7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19" y="1638044"/>
            <a:ext cx="5760720" cy="302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27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-140485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088435" y="549159"/>
            <a:ext cx="867164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Interfejs između baze podataka i korisnika/aplikacija</a:t>
            </a:r>
          </a:p>
        </p:txBody>
      </p:sp>
      <p:pic>
        <p:nvPicPr>
          <p:cNvPr id="4" name="Picture 3" descr="DBMS components">
            <a:extLst>
              <a:ext uri="{FF2B5EF4-FFF2-40B4-BE49-F238E27FC236}">
                <a16:creationId xmlns:a16="http://schemas.microsoft.com/office/drawing/2014/main" id="{5F1A83F9-FA2F-404A-A574-42BB0AD3AE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03" y="1559726"/>
            <a:ext cx="3521686" cy="2976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92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-3008939" y="1625249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Struktura </a:t>
            </a:r>
            <a:b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DBMS-a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07FDF-30F6-48C8-A687-0DF6BACEF4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16" y="279082"/>
            <a:ext cx="5760720" cy="45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2" y="0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434472" y="2474040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odgovorna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načinom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skladište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podržava više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Neki od njih su: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WiredTiger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MMAPv1</a:t>
            </a:r>
            <a:b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1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1917713" y="79899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WiredTiger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81D58666-ABC0-428F-BE21-D6DC234831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5912" y="1356440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Podrazumevani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Podržava ACID 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034AC-0C9A-4389-9258-97C113D17A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53322" y="3005740"/>
            <a:ext cx="4384262" cy="11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9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79;p39">
            <a:extLst>
              <a:ext uri="{FF2B5EF4-FFF2-40B4-BE49-F238E27FC236}">
                <a16:creationId xmlns:a16="http://schemas.microsoft.com/office/drawing/2014/main" id="{491E8137-CAE8-4206-920D-BBE73658B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25120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Level Concurrency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880;p39">
            <a:extLst>
              <a:ext uri="{FF2B5EF4-FFF2-40B4-BE49-F238E27FC236}">
                <a16:creationId xmlns:a16="http://schemas.microsoft.com/office/drawing/2014/main" id="{CA1D4AF9-8C02-4812-9151-B244E6FC92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7456" y="2194887"/>
            <a:ext cx="786950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WiredTiger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konkurentnosti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nivou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Omogućava da više klijenata istovremeno modifikuju različite dokumente unutar kolekcije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Primenjuje se optimistička kontrola konkurentnosti, što znači da se podrazumeva da neće biti konflikata pri pristupu podacima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1760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786</Words>
  <Application>Microsoft Office PowerPoint</Application>
  <PresentationFormat>On-screen Show (16:9)</PresentationFormat>
  <Paragraphs>135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Raleway</vt:lpstr>
      <vt:lpstr>Times New Roman</vt:lpstr>
      <vt:lpstr>Poppins</vt:lpstr>
      <vt:lpstr>Barlow</vt:lpstr>
      <vt:lpstr>Poppins Black</vt:lpstr>
      <vt:lpstr>Wingdings</vt:lpstr>
      <vt:lpstr>Poppins ExtraBold</vt:lpstr>
      <vt:lpstr>Data Analytics Strategy Toolkit by Slidesgo</vt:lpstr>
      <vt:lpstr>Interna struktura i organizacija skladišta podataka u MongoDB bazi</vt:lpstr>
      <vt:lpstr>Uvod</vt:lpstr>
      <vt:lpstr>NoSQL baze (MongoDB)</vt:lpstr>
      <vt:lpstr>Kolekcije</vt:lpstr>
      <vt:lpstr>DBMS</vt:lpstr>
      <vt:lpstr>Struktura  DBMS-a</vt:lpstr>
      <vt:lpstr>Storage Engine</vt:lpstr>
      <vt:lpstr>WiredTiger Storage Engine</vt:lpstr>
      <vt:lpstr>Document Level Concurrency</vt:lpstr>
      <vt:lpstr>Snapshots and Checkpoints</vt:lpstr>
      <vt:lpstr>Čuvanje istorije snimaka</vt:lpstr>
      <vt:lpstr>Journal</vt:lpstr>
      <vt:lpstr>Kompresija Journal-a</vt:lpstr>
      <vt:lpstr>Kompresija</vt:lpstr>
      <vt:lpstr>Primer kompresije</vt:lpstr>
      <vt:lpstr>Primer kompresije</vt:lpstr>
      <vt:lpstr>Korišćenje memorije</vt:lpstr>
      <vt:lpstr>Konfiguracija</vt:lpstr>
      <vt:lpstr>B-Tree Based Engine</vt:lpstr>
      <vt:lpstr>LSM Tree Based Engine</vt:lpstr>
      <vt:lpstr>In-Memory Storage Engine</vt:lpstr>
      <vt:lpstr>MMAPv1 Storage Engine</vt:lpstr>
      <vt:lpstr>GridFS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Дипломски рад</dc:title>
  <dc:creator>Vuk</dc:creator>
  <cp:lastModifiedBy>Vuk Cvetković</cp:lastModifiedBy>
  <cp:revision>154</cp:revision>
  <dcterms:modified xsi:type="dcterms:W3CDTF">2024-04-21T17:05:39Z</dcterms:modified>
</cp:coreProperties>
</file>