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2"/>
  </p:notesMasterIdLst>
  <p:sldIdLst>
    <p:sldId id="256" r:id="rId2"/>
    <p:sldId id="260" r:id="rId3"/>
    <p:sldId id="354" r:id="rId4"/>
    <p:sldId id="355" r:id="rId5"/>
    <p:sldId id="356" r:id="rId6"/>
    <p:sldId id="358" r:id="rId7"/>
    <p:sldId id="359" r:id="rId8"/>
    <p:sldId id="360" r:id="rId9"/>
    <p:sldId id="361" r:id="rId10"/>
    <p:sldId id="362" r:id="rId11"/>
    <p:sldId id="364" r:id="rId12"/>
    <p:sldId id="365" r:id="rId13"/>
    <p:sldId id="378" r:id="rId14"/>
    <p:sldId id="366" r:id="rId15"/>
    <p:sldId id="367" r:id="rId16"/>
    <p:sldId id="372" r:id="rId17"/>
    <p:sldId id="368" r:id="rId18"/>
    <p:sldId id="369" r:id="rId19"/>
    <p:sldId id="380" r:id="rId20"/>
    <p:sldId id="381" r:id="rId21"/>
    <p:sldId id="373" r:id="rId22"/>
    <p:sldId id="379" r:id="rId23"/>
    <p:sldId id="374" r:id="rId24"/>
    <p:sldId id="375" r:id="rId25"/>
    <p:sldId id="376" r:id="rId26"/>
    <p:sldId id="377" r:id="rId27"/>
    <p:sldId id="382" r:id="rId28"/>
    <p:sldId id="383" r:id="rId29"/>
    <p:sldId id="371" r:id="rId30"/>
    <p:sldId id="340" r:id="rId31"/>
  </p:sldIdLst>
  <p:sldSz cx="9144000" cy="5143500" type="screen16x9"/>
  <p:notesSz cx="6858000" cy="9144000"/>
  <p:embeddedFontLst>
    <p:embeddedFont>
      <p:font typeface="Barlow" panose="00000500000000000000" pitchFamily="2" charset="-18"/>
      <p:regular r:id="rId33"/>
      <p:bold r:id="rId34"/>
      <p:italic r:id="rId35"/>
      <p:boldItalic r:id="rId36"/>
    </p:embeddedFont>
    <p:embeddedFont>
      <p:font typeface="Poppins" panose="00000500000000000000" pitchFamily="2" charset="-18"/>
      <p:regular r:id="rId37"/>
      <p:bold r:id="rId38"/>
      <p:italic r:id="rId39"/>
      <p:boldItalic r:id="rId40"/>
    </p:embeddedFont>
    <p:embeddedFont>
      <p:font typeface="Poppins Black" panose="00000A00000000000000" pitchFamily="2" charset="-18"/>
      <p:bold r:id="rId41"/>
      <p:boldItalic r:id="rId42"/>
    </p:embeddedFont>
    <p:embeddedFont>
      <p:font typeface="Poppins ExtraBold" panose="00000900000000000000" pitchFamily="2" charset="-18"/>
      <p:bold r:id="rId43"/>
      <p:boldItalic r:id="rId44"/>
    </p:embeddedFont>
    <p:embeddedFont>
      <p:font typeface="Raleway" pitchFamily="2" charset="-18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3DB40-FB90-4962-9989-68B6FEE69955}">
  <a:tblStyle styleId="{31E3DB40-FB90-4962-9989-68B6FEE69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AFD68F-DAD5-4C51-936A-E73081603B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54" autoAdjust="0"/>
  </p:normalViewPr>
  <p:slideViewPr>
    <p:cSldViewPr snapToGrid="0">
      <p:cViewPr varScale="1">
        <p:scale>
          <a:sx n="86" d="100"/>
          <a:sy n="86" d="100"/>
        </p:scale>
        <p:origin x="1354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001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sr-Cyrl-R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56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4325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42221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9495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88741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04723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55750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70120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26778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6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905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019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21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30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8780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68680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3288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4961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90987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8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67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98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87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2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32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1940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6"/>
          <p:cNvSpPr txBox="1">
            <a:spLocks noGrp="1"/>
          </p:cNvSpPr>
          <p:nvPr>
            <p:ph type="title" hasCustomPrompt="1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2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4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5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title" idx="6" hasCustomPrompt="1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7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8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68" r:id="rId5"/>
    <p:sldLayoutId id="2147483670" r:id="rId6"/>
    <p:sldLayoutId id="2147483672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09208" y="3462606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Stanimirović</a:t>
            </a:r>
            <a:endParaRPr lang="sr-Cyrl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Vuk Cvetković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1667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641587" y="2185891"/>
            <a:ext cx="8351494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Obrada transakcija, planovi izvršavanja transakcija, izolacija i zaključavanje kod MySQL baze podataka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6" name="Google Shape;758;p36"/>
          <p:cNvSpPr txBox="1">
            <a:spLocks/>
          </p:cNvSpPr>
          <p:nvPr/>
        </p:nvSpPr>
        <p:spPr>
          <a:xfrm>
            <a:off x="1373838" y="596852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  <a:b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5" y="647814"/>
            <a:ext cx="962660" cy="962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86" y="647814"/>
            <a:ext cx="1079186" cy="1079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79;p39">
            <a:extLst>
              <a:ext uri="{FF2B5EF4-FFF2-40B4-BE49-F238E27FC236}">
                <a16:creationId xmlns:a16="http://schemas.microsoft.com/office/drawing/2014/main" id="{491E8137-CAE8-4206-920D-BBE73658B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83809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487F11-0A67-490D-B99B-089394A9BF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3538863"/>
            <a:ext cx="5760720" cy="1468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F413C1-E6ED-45E5-8581-18C5E3CB52E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04524" y="793444"/>
            <a:ext cx="5286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1" y="133165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Savepoint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322711" y="1531346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SAVEPOINT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naredba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postavlja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imenovanu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tačku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čuvanja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trenutnoj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imenom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identifikatora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58A65-2298-42D7-A592-B4E6D54096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1465" y="2787588"/>
            <a:ext cx="5361069" cy="13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za SAVEPOINT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626175-8CC6-4F90-9573-DE3DC8DB0B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81200" y="1015799"/>
            <a:ext cx="51816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2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za SAVEPOINT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E8E29-37E6-4986-A232-E49B089517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3244" y="1475987"/>
            <a:ext cx="7957512" cy="25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3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C6CC11C8-84E0-4E3F-9B6D-99D435668A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1844" y="1534049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INSTANCE FOR BACKUP je naredba koja postavlja zaključavanje na nivou instance za potrebe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bekapa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bekap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sesija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drže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paralelno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izvršavanje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bekapa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Međutim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snazi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operacije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preimenovati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brisati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datoteke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blokirane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C32AA0-8384-44C2-B68F-8E63A2DABF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03149" y="3412272"/>
            <a:ext cx="3137701" cy="12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8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Unlock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78222-321B-4B71-9C98-A1DBF17226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26287" y="2095915"/>
            <a:ext cx="4343400" cy="2638425"/>
          </a:xfrm>
          <a:prstGeom prst="rect">
            <a:avLst/>
          </a:prstGeom>
        </p:spPr>
      </p:pic>
      <p:sp>
        <p:nvSpPr>
          <p:cNvPr id="11" name="Google Shape;880;p39">
            <a:extLst>
              <a:ext uri="{FF2B5EF4-FFF2-40B4-BE49-F238E27FC236}">
                <a16:creationId xmlns:a16="http://schemas.microsoft.com/office/drawing/2014/main" id="{37AB377F-DA4D-47BB-A05D-65F5514C7A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1844" y="946500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UNLOCK TABLE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koji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omogućavaju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eksplicitno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upravljanje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zaključavanjem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tabela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Zaključavanje tabele i čitanje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2BB4C-A027-48A9-A634-0835FCB99A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87138" y="2160121"/>
            <a:ext cx="6369723" cy="2036879"/>
          </a:xfrm>
          <a:prstGeom prst="rect">
            <a:avLst/>
          </a:prstGeom>
        </p:spPr>
      </p:pic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FA037039-C266-4BA0-B74F-0E45D7F047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2663" y="946500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Greška pri čitanju tabele koja nije zaključana</a:t>
            </a:r>
            <a:endParaRPr lang="sr-Cyrl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97979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okidačima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(triggers)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8F03FC66-80DA-4C12-9B8E-0D7CA5C442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611" y="1244377"/>
            <a:ext cx="881253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se tabela eksplicitno zaključa pomoću naredbe LOCK TABLES, bilo koje tabele korišćene u okidačima takođe se implicitno zaključavaju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2305F-F004-42A1-8F93-BA85FE3204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1370" y="2193800"/>
            <a:ext cx="51435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4066ED-EDBC-4ABB-B6D0-1399BE9BFB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76465" y="2736468"/>
            <a:ext cx="4791069" cy="23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2" y="16256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Konkurentnost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8F03FC66-80DA-4C12-9B8E-0D7CA5C442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3824" y="1426756"/>
            <a:ext cx="852832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realnom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svetu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Konkurentnost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pokušava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pročita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6C193-8C7F-4442-BA73-3F6D80EE9C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5410" y="3007835"/>
            <a:ext cx="6706635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3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u konkurenciji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80;p39">
            <a:extLst>
              <a:ext uri="{FF2B5EF4-FFF2-40B4-BE49-F238E27FC236}">
                <a16:creationId xmlns:a16="http://schemas.microsoft.com/office/drawing/2014/main" id="{E097E9BE-8A1F-4EF3-A99B-F8EA247029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59753" y="720595"/>
            <a:ext cx="881253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300E4-E37C-4E28-B423-30CF0F6AB3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50" y="1476018"/>
            <a:ext cx="4488700" cy="2430157"/>
          </a:xfrm>
          <a:prstGeom prst="rect">
            <a:avLst/>
          </a:prstGeom>
        </p:spPr>
      </p:pic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E63357A0-18AF-4EBB-BABF-BA9F5004CCDC}"/>
              </a:ext>
            </a:extLst>
          </p:cNvPr>
          <p:cNvSpPr txBox="1">
            <a:spLocks/>
          </p:cNvSpPr>
          <p:nvPr/>
        </p:nvSpPr>
        <p:spPr>
          <a:xfrm>
            <a:off x="1925722" y="3949655"/>
            <a:ext cx="5134238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 rešava korišćenjem </a:t>
            </a: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mehanizma. Jedna transakcija mora da bude izvršena pre nego što druga počne.</a:t>
            </a:r>
          </a:p>
        </p:txBody>
      </p:sp>
    </p:spTree>
    <p:extLst>
      <p:ext uri="{BB962C8B-B14F-4D97-AF65-F5344CB8AC3E}">
        <p14:creationId xmlns:p14="http://schemas.microsoft.com/office/powerpoint/2010/main" val="288493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144993" y="-42863"/>
            <a:ext cx="4860748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Google Shape;880;p39"/>
          <p:cNvSpPr txBox="1">
            <a:spLocks/>
          </p:cNvSpPr>
          <p:nvPr/>
        </p:nvSpPr>
        <p:spPr>
          <a:xfrm>
            <a:off x="541055" y="1697175"/>
            <a:ext cx="806862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880;p39"/>
          <p:cNvSpPr txBox="1">
            <a:spLocks/>
          </p:cNvSpPr>
          <p:nvPr/>
        </p:nvSpPr>
        <p:spPr>
          <a:xfrm>
            <a:off x="788972" y="2246175"/>
            <a:ext cx="835502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savremenog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informacionog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omogućavajući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skladištenje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mnogih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informacionih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u konkurenciji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80;p39">
            <a:extLst>
              <a:ext uri="{FF2B5EF4-FFF2-40B4-BE49-F238E27FC236}">
                <a16:creationId xmlns:a16="http://schemas.microsoft.com/office/drawing/2014/main" id="{E097E9BE-8A1F-4EF3-A99B-F8EA247029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59753" y="720595"/>
            <a:ext cx="881253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Dirty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02802-C9F6-4E40-B4E8-A66C64D21B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4" y="1667095"/>
            <a:ext cx="5619732" cy="2295948"/>
          </a:xfrm>
          <a:prstGeom prst="rect">
            <a:avLst/>
          </a:prstGeom>
        </p:spPr>
      </p:pic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8D624779-4E70-492A-A7A7-A9DCDF90A406}"/>
              </a:ext>
            </a:extLst>
          </p:cNvPr>
          <p:cNvSpPr txBox="1">
            <a:spLocks/>
          </p:cNvSpPr>
          <p:nvPr/>
        </p:nvSpPr>
        <p:spPr>
          <a:xfrm>
            <a:off x="1925722" y="3949655"/>
            <a:ext cx="5134238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 rešava postavljanjem nivoa izolacije na READ COMMITED</a:t>
            </a:r>
          </a:p>
        </p:txBody>
      </p:sp>
    </p:spTree>
    <p:extLst>
      <p:ext uri="{BB962C8B-B14F-4D97-AF65-F5344CB8AC3E}">
        <p14:creationId xmlns:p14="http://schemas.microsoft.com/office/powerpoint/2010/main" val="184973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u konkurenciji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80;p39">
            <a:extLst>
              <a:ext uri="{FF2B5EF4-FFF2-40B4-BE49-F238E27FC236}">
                <a16:creationId xmlns:a16="http://schemas.microsoft.com/office/drawing/2014/main" id="{E097E9BE-8A1F-4EF3-A99B-F8EA247029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59753" y="720595"/>
            <a:ext cx="881253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Non-repeatable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091CA8-1A46-4B53-8B59-15D6C89928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537335"/>
            <a:ext cx="4857750" cy="2068830"/>
          </a:xfrm>
          <a:prstGeom prst="rect">
            <a:avLst/>
          </a:prstGeom>
        </p:spPr>
      </p:pic>
      <p:sp>
        <p:nvSpPr>
          <p:cNvPr id="11" name="Google Shape;880;p39">
            <a:extLst>
              <a:ext uri="{FF2B5EF4-FFF2-40B4-BE49-F238E27FC236}">
                <a16:creationId xmlns:a16="http://schemas.microsoft.com/office/drawing/2014/main" id="{26BC8F98-C46F-469E-9D31-3D49165B1A01}"/>
              </a:ext>
            </a:extLst>
          </p:cNvPr>
          <p:cNvSpPr txBox="1">
            <a:spLocks/>
          </p:cNvSpPr>
          <p:nvPr/>
        </p:nvSpPr>
        <p:spPr>
          <a:xfrm>
            <a:off x="1925722" y="3949655"/>
            <a:ext cx="5134238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 rešava postavljanjem nivoa izolacije na REPEATABLE READ</a:t>
            </a:r>
          </a:p>
        </p:txBody>
      </p:sp>
    </p:spTree>
    <p:extLst>
      <p:ext uri="{BB962C8B-B14F-4D97-AF65-F5344CB8AC3E}">
        <p14:creationId xmlns:p14="http://schemas.microsoft.com/office/powerpoint/2010/main" val="3303576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u konkurenciji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80;p39">
            <a:extLst>
              <a:ext uri="{FF2B5EF4-FFF2-40B4-BE49-F238E27FC236}">
                <a16:creationId xmlns:a16="http://schemas.microsoft.com/office/drawing/2014/main" id="{E097E9BE-8A1F-4EF3-A99B-F8EA247029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59753" y="720595"/>
            <a:ext cx="881253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Phantom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F1DBE-7843-41BA-8801-F95B51C3F6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588770"/>
            <a:ext cx="4857750" cy="1965960"/>
          </a:xfrm>
          <a:prstGeom prst="rect">
            <a:avLst/>
          </a:prstGeom>
        </p:spPr>
      </p:pic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C4346437-1906-462D-B52E-0FDF98198251}"/>
              </a:ext>
            </a:extLst>
          </p:cNvPr>
          <p:cNvSpPr txBox="1">
            <a:spLocks/>
          </p:cNvSpPr>
          <p:nvPr/>
        </p:nvSpPr>
        <p:spPr>
          <a:xfrm>
            <a:off x="1925722" y="3949655"/>
            <a:ext cx="5134238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Najveći nivo izolacije - </a:t>
            </a: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3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Nivoi izolacije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72BBD-82AE-4FF9-82F7-6C336D4FAA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8581" y="1190270"/>
            <a:ext cx="6546838" cy="32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1" y="133165"/>
            <a:ext cx="533858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Promenljiva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transaction_isolation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B6CB9-3F20-4259-8A08-EC4E51425C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9825" y="1487980"/>
            <a:ext cx="43243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432DA-B6A7-409F-B9FB-1890A42CF0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40466" y="3252638"/>
            <a:ext cx="6263068" cy="10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1902705" y="0"/>
            <a:ext cx="533858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645426" y="1079665"/>
            <a:ext cx="78327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dešava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izvršiti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zato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drži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transakciji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838A0-6B10-4427-A35D-1662929613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3836" y="2324964"/>
            <a:ext cx="7070560" cy="869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1FF81-A84C-4DF4-9BBD-09E6129B15E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5613" y="3493199"/>
            <a:ext cx="7003070" cy="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78211" y="-130995"/>
            <a:ext cx="533858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D39C-E0C2-409C-8244-92EB2EC3D9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1225" y="815505"/>
            <a:ext cx="4781550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C4541-BA4D-4A14-8E56-B9C8842C2B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81225" y="2283041"/>
            <a:ext cx="47625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95A31-8B6E-43D0-B020-00AE115C7D2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8726" y="3862919"/>
            <a:ext cx="8886547" cy="7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8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78211" y="-130995"/>
            <a:ext cx="533858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 Transakcije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80;p39">
            <a:extLst>
              <a:ext uri="{FF2B5EF4-FFF2-40B4-BE49-F238E27FC236}">
                <a16:creationId xmlns:a16="http://schemas.microsoft.com/office/drawing/2014/main" id="{E4FB7461-D896-4FA3-B0BC-AA21FF5C0F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1138" y="2189374"/>
            <a:ext cx="78327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mehanizam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podršku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MySQL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posebno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engine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odvojenih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transakcionih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osobine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0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78211" y="-130995"/>
            <a:ext cx="533858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 Transakcije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80;p39">
            <a:extLst>
              <a:ext uri="{FF2B5EF4-FFF2-40B4-BE49-F238E27FC236}">
                <a16:creationId xmlns:a16="http://schemas.microsoft.com/office/drawing/2014/main" id="{E4FB7461-D896-4FA3-B0BC-AA21FF5C0F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1138" y="2189374"/>
            <a:ext cx="78327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Upravljač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(Resource Manager - RM)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transakcionim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upravljača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Upravljač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(Transaction Manager - TM)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koordinira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komunicira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obrađuju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338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3A40BD84-C4AB-46B5-A47F-4F4A371A2D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5676" y="2098500"/>
            <a:ext cx="852832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Pisanje transakcija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Konkurentnost i problem u konkurenciji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Nivoi izolacije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 Transakcije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1"/>
          <p:cNvGrpSpPr/>
          <p:nvPr/>
        </p:nvGrpSpPr>
        <p:grpSpPr>
          <a:xfrm rot="10800000">
            <a:off x="-1745045" y="452076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4" name="Google Shape;1194;p51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" name="Google Shape;1200;p51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3" name="Google Shape;1203;p51"/>
          <p:cNvGrpSpPr/>
          <p:nvPr/>
        </p:nvGrpSpPr>
        <p:grpSpPr>
          <a:xfrm flipH="1">
            <a:off x="7342713" y="185756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" name="Google Shape;1207;p51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0" name="Google Shape;1210;p51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6" name="Google Shape;1216;p5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" name="Google Shape;1219;p5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4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642579" y="2167547"/>
            <a:ext cx="806156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Transakcija predstavlja osnovnu jedinicu ili niz radnji koje se izvode u bazi podataka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Ona uključuje niz operacija koje se moraju izvršiti u bazi podataka kako bi se postigao određeni cilj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Kontrola transakcija obuhvata koordinaciju više operacija u jedan jedinstveni proces, koji se može sprovesti ili kao celina (izvršava se sve u okviru jedne transakcije), ili se ništa iz transakcije ne izvršava, u slučaju greške</a:t>
            </a:r>
            <a:endParaRPr lang="en-GB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Transakcije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imaju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ACID </a:t>
            </a:r>
            <a:r>
              <a:rPr lang="en-GB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svojstva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92106" y="29379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12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431728" y="1967620"/>
            <a:ext cx="8712272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55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620619" y="-87219"/>
            <a:ext cx="576071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pisanja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AC4F4-99BC-4B0A-95D8-3DA8DD3867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89878" y="1114262"/>
            <a:ext cx="6364243" cy="31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-140485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Izgled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početne baze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088435" y="549159"/>
            <a:ext cx="867164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nastavku je data slika sa podacima iz tabele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74A02-75CD-4B50-9B1B-0B314326BB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06542" y="1784262"/>
            <a:ext cx="6130915" cy="20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2" y="0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transakcija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07AA5-4181-45CD-8C83-E41E3EFD8A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9107" y="946500"/>
            <a:ext cx="6985786" cy="1273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9E816-9F8A-413C-8BB2-AED746C763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0450" y="2571750"/>
            <a:ext cx="8403099" cy="72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D6CA9-4E07-4265-B148-36D5F8ABBFC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28851" y="3708630"/>
            <a:ext cx="5486298" cy="7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1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3133955" y="-109212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81D58666-ABC0-428F-BE21-D6DC234831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5912" y="1625250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je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uključen, svaka pojedinačna SQL naredba se automatski potvrđuje kao zasebna transakcija.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 znači da svaka izmena postaje trajna odmah nakon što se izvrši.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je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isključen, mora se eksplicitno koristiti COMMIT da bi se potvrdila izmena ili ROLLBACK da bi se poništila.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71D9C-EFC9-4A18-A218-20C3B0296D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64107" y="3130153"/>
            <a:ext cx="3710264" cy="1599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52CB5-3596-4719-B161-7B313ECA79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53994" y="3596634"/>
            <a:ext cx="2479845" cy="3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9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79;p39">
            <a:extLst>
              <a:ext uri="{FF2B5EF4-FFF2-40B4-BE49-F238E27FC236}">
                <a16:creationId xmlns:a16="http://schemas.microsoft.com/office/drawing/2014/main" id="{491E8137-CAE8-4206-920D-BBE73658B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5250"/>
            <a:ext cx="2849732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transakcije bez COMMIT-a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CE837-F86F-4940-8169-7FEFE4BF98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9733" y="135255"/>
            <a:ext cx="5760720" cy="46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1582022" y="159798"/>
            <a:ext cx="6122191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Prekid sesije (serverska greška)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208EE-F481-43D9-9F47-9E2230D0F6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462" y="2098500"/>
            <a:ext cx="2441696" cy="94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D45AEE-BACA-4609-A3BC-D674C8A202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17037" y="1062880"/>
            <a:ext cx="5334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5756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587</Words>
  <Application>Microsoft Office PowerPoint</Application>
  <PresentationFormat>On-screen Show (16:9)</PresentationFormat>
  <Paragraphs>77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Wingdings</vt:lpstr>
      <vt:lpstr>Poppins Black</vt:lpstr>
      <vt:lpstr>Arial</vt:lpstr>
      <vt:lpstr>Poppins</vt:lpstr>
      <vt:lpstr>Times New Roman</vt:lpstr>
      <vt:lpstr>Poppins ExtraBold</vt:lpstr>
      <vt:lpstr>Raleway</vt:lpstr>
      <vt:lpstr>Barlow</vt:lpstr>
      <vt:lpstr>Data Analytics Strategy Toolkit by Slidesgo</vt:lpstr>
      <vt:lpstr>Obrada transakcija, planovi izvršavanja transakcija, izolacija i zaključavanje kod MySQL baze podataka</vt:lpstr>
      <vt:lpstr>Uvod</vt:lpstr>
      <vt:lpstr>Transakcije</vt:lpstr>
      <vt:lpstr>Sintaksa pisanja transakcija</vt:lpstr>
      <vt:lpstr>Izgled početne baze</vt:lpstr>
      <vt:lpstr>Read Only transakcija</vt:lpstr>
      <vt:lpstr>Autocommit</vt:lpstr>
      <vt:lpstr>Primer transakcije bez COMMIT-a</vt:lpstr>
      <vt:lpstr>Prekid sesije (serverska greška)</vt:lpstr>
      <vt:lpstr>ROLLBACK</vt:lpstr>
      <vt:lpstr>Savepoint</vt:lpstr>
      <vt:lpstr>Primer za SAVEPOINT</vt:lpstr>
      <vt:lpstr>Primer za SAVEPOINT</vt:lpstr>
      <vt:lpstr>Lock instance</vt:lpstr>
      <vt:lpstr>Lock i Unlock Table</vt:lpstr>
      <vt:lpstr>Zaključavanje tabele i čitanje</vt:lpstr>
      <vt:lpstr>Zaključavanje tabela sa okidačima (triggers)</vt:lpstr>
      <vt:lpstr>Konkurentnost</vt:lpstr>
      <vt:lpstr>Problemi u konkurenciji</vt:lpstr>
      <vt:lpstr>Problemi u konkurenciji</vt:lpstr>
      <vt:lpstr>Problemi u konkurenciji</vt:lpstr>
      <vt:lpstr>Problemi u konkurenciji</vt:lpstr>
      <vt:lpstr>Nivoi izolacije</vt:lpstr>
      <vt:lpstr>Promenljiva transaction_isolation</vt:lpstr>
      <vt:lpstr>Deadlocks</vt:lpstr>
      <vt:lpstr>Primer deadlock-a</vt:lpstr>
      <vt:lpstr>XA Transakcije</vt:lpstr>
      <vt:lpstr>XA Transakcije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Дипломски рад</dc:title>
  <dc:creator>Vuk</dc:creator>
  <cp:lastModifiedBy>Vuk Cvetković</cp:lastModifiedBy>
  <cp:revision>167</cp:revision>
  <dcterms:modified xsi:type="dcterms:W3CDTF">2024-05-27T22:13:16Z</dcterms:modified>
</cp:coreProperties>
</file>