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8"/>
  </p:notesMasterIdLst>
  <p:sldIdLst>
    <p:sldId id="256" r:id="rId2"/>
    <p:sldId id="260" r:id="rId3"/>
    <p:sldId id="354" r:id="rId4"/>
    <p:sldId id="355" r:id="rId5"/>
    <p:sldId id="356" r:id="rId6"/>
    <p:sldId id="358" r:id="rId7"/>
    <p:sldId id="384" r:id="rId8"/>
    <p:sldId id="385" r:id="rId9"/>
    <p:sldId id="386" r:id="rId10"/>
    <p:sldId id="359" r:id="rId11"/>
    <p:sldId id="360" r:id="rId12"/>
    <p:sldId id="387" r:id="rId13"/>
    <p:sldId id="361" r:id="rId14"/>
    <p:sldId id="362" r:id="rId15"/>
    <p:sldId id="388" r:id="rId16"/>
    <p:sldId id="364" r:id="rId17"/>
    <p:sldId id="365" r:id="rId18"/>
    <p:sldId id="366" r:id="rId19"/>
    <p:sldId id="389" r:id="rId20"/>
    <p:sldId id="367" r:id="rId21"/>
    <p:sldId id="372" r:id="rId22"/>
    <p:sldId id="368" r:id="rId23"/>
    <p:sldId id="369" r:id="rId24"/>
    <p:sldId id="380" r:id="rId25"/>
    <p:sldId id="381" r:id="rId26"/>
    <p:sldId id="390" r:id="rId27"/>
    <p:sldId id="391" r:id="rId28"/>
    <p:sldId id="392" r:id="rId29"/>
    <p:sldId id="393" r:id="rId30"/>
    <p:sldId id="373" r:id="rId31"/>
    <p:sldId id="379" r:id="rId32"/>
    <p:sldId id="374" r:id="rId33"/>
    <p:sldId id="394" r:id="rId34"/>
    <p:sldId id="375" r:id="rId35"/>
    <p:sldId id="371" r:id="rId36"/>
    <p:sldId id="340" r:id="rId37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39"/>
      <p:bold r:id="rId40"/>
      <p:italic r:id="rId41"/>
      <p:boldItalic r:id="rId42"/>
    </p:embeddedFont>
    <p:embeddedFont>
      <p:font typeface="Poppins" panose="00000500000000000000" pitchFamily="2" charset="-18"/>
      <p:regular r:id="rId43"/>
      <p:bold r:id="rId44"/>
      <p:italic r:id="rId45"/>
      <p:boldItalic r:id="rId46"/>
    </p:embeddedFont>
    <p:embeddedFont>
      <p:font typeface="Poppins Black" panose="00000A00000000000000" pitchFamily="2" charset="-18"/>
      <p:bold r:id="rId47"/>
      <p:boldItalic r:id="rId48"/>
    </p:embeddedFont>
    <p:embeddedFont>
      <p:font typeface="Poppins ExtraBold" panose="00000900000000000000" pitchFamily="2" charset="-18"/>
      <p:bold r:id="rId49"/>
      <p:boldItalic r:id="rId50"/>
    </p:embeddedFont>
    <p:embeddedFont>
      <p:font typeface="Raleway" pitchFamily="2" charset="-18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3DB40-FB90-4962-9989-68B6FEE69955}">
  <a:tblStyle styleId="{31E3DB40-FB90-4962-9989-68B6FEE69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AFD68F-DAD5-4C51-936A-E73081603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2" autoAdjust="0"/>
  </p:normalViewPr>
  <p:slideViewPr>
    <p:cSldViewPr snapToGrid="0">
      <p:cViewPr varScale="1">
        <p:scale>
          <a:sx n="96" d="100"/>
          <a:sy n="96" d="100"/>
        </p:scale>
        <p:origin x="101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001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328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80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1940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56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sr-Cyrl-R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59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4325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4222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8874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50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0472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5750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701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26778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6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905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483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863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447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67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019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216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0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98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87803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83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69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7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2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5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43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1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68" r:id="rId5"/>
    <p:sldLayoutId id="2147483670" r:id="rId6"/>
    <p:sldLayoutId id="2147483672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09208" y="3462606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Stanimirović</a:t>
            </a:r>
            <a:endParaRPr lang="sr-Cyrl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Vuk Cvetković</a:t>
            </a:r>
            <a:r>
              <a:rPr lang="sr-Cyrl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1667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641587" y="2185891"/>
            <a:ext cx="8351494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podataka kod MySQL baze podataka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6" name="Google Shape;758;p36"/>
          <p:cNvSpPr txBox="1">
            <a:spLocks/>
          </p:cNvSpPr>
          <p:nvPr/>
        </p:nvSpPr>
        <p:spPr>
          <a:xfrm>
            <a:off x="1373838" y="596852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  <a:b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35" y="647814"/>
            <a:ext cx="962660" cy="962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86" y="647814"/>
            <a:ext cx="1079186" cy="1079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979858" y="0"/>
            <a:ext cx="53886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replika servera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7C428-8317-4035-9338-97DB193429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6" y="1195711"/>
            <a:ext cx="7252168" cy="137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1CBAE-119F-4565-AC30-7E33EA3255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28912" y="2820961"/>
            <a:ext cx="3686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45C51D18-1AB5-40EE-B091-410706D62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9858" y="0"/>
            <a:ext cx="53886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replika servera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A358F-D79E-4BB5-9F35-73D9BB2169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10" y="1187960"/>
            <a:ext cx="4519779" cy="327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ABD02-84B8-42A4-89B2-FC63F91BB1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55" y="2079932"/>
            <a:ext cx="4568890" cy="45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2FC53-34D4-4FE1-9CF7-FDEEF808133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25" y="3053918"/>
            <a:ext cx="4386750" cy="14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45C51D18-1AB5-40EE-B091-410706D62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720" y="0"/>
            <a:ext cx="53886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ADB7D-492E-45A8-AA4C-1B75951078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63" y="1040073"/>
            <a:ext cx="3647873" cy="619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950AD-B4F1-4809-B1F6-F9EBD1609F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69" y="1981569"/>
            <a:ext cx="3433262" cy="361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D267D-ECAD-4D08-8E34-D804375E4E0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80" y="2613549"/>
            <a:ext cx="463804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79;p39">
            <a:extLst>
              <a:ext uri="{FF2B5EF4-FFF2-40B4-BE49-F238E27FC236}">
                <a16:creationId xmlns:a16="http://schemas.microsoft.com/office/drawing/2014/main" id="{0CF9E2E3-D296-4CC3-BEE9-987805910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7292" y="168675"/>
            <a:ext cx="53886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GTID-based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95B7A-F3C4-4975-8E45-7D0227E2F7CA}"/>
              </a:ext>
            </a:extLst>
          </p:cNvPr>
          <p:cNvSpPr txBox="1"/>
          <p:nvPr/>
        </p:nvSpPr>
        <p:spPr>
          <a:xfrm>
            <a:off x="552400" y="1325082"/>
            <a:ext cx="8039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(GTID)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dodeljuje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komituje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nastala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replikacionoj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topologiji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409" y="-74932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6D6E5-A840-4CA7-ACC8-B0184D77F78A}"/>
              </a:ext>
            </a:extLst>
          </p:cNvPr>
          <p:cNvSpPr txBox="1"/>
          <p:nvPr/>
        </p:nvSpPr>
        <p:spPr>
          <a:xfrm>
            <a:off x="783218" y="1111265"/>
            <a:ext cx="8039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Običan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GTID: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Latn-R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potiče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obično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server_uuid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8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redosled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komitovanja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3E11FA47-71CA-11E1-9E33-C80AA9429562:23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4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79;p39">
            <a:extLst>
              <a:ext uri="{FF2B5EF4-FFF2-40B4-BE49-F238E27FC236}">
                <a16:creationId xmlns:a16="http://schemas.microsoft.com/office/drawing/2014/main" id="{491E8137-CAE8-4206-920D-BBE73658B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409" y="-74932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6D6E5-A840-4CA7-ACC8-B0184D77F78A}"/>
              </a:ext>
            </a:extLst>
          </p:cNvPr>
          <p:cNvSpPr txBox="1"/>
          <p:nvPr/>
        </p:nvSpPr>
        <p:spPr>
          <a:xfrm>
            <a:off x="356099" y="871568"/>
            <a:ext cx="82009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Označen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GTID: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od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potiče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obično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server_uuid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određuje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redosled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komitovanja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ed102faf-eb00-11eb-8f20-0c5415bfaa1d:Domain_1:117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8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1" y="133165"/>
            <a:ext cx="4946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22711" y="2330336"/>
            <a:ext cx="849857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GTID set u MySQL-u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pojedinačnih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GTID-ova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opsega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GTID-ova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3E11FA47-71CA-11E1-9E33-C80AA9429562:1-5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3E11FA47-71CA-11E1-9E33-C80AA9429562:1-3:11:47-49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_EXECUTED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5EA16-DB04-47B9-9D78-AA647EC6A4C9}"/>
              </a:ext>
            </a:extLst>
          </p:cNvPr>
          <p:cNvSpPr txBox="1"/>
          <p:nvPr/>
        </p:nvSpPr>
        <p:spPr>
          <a:xfrm>
            <a:off x="552400" y="1032119"/>
            <a:ext cx="8039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mysql.gtid_executed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namenjena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internoj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upotrebi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MySQL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replici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GTID-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binarno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zapisivanje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isključeno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replici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čuvanje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stanja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GTID-a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zapisi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izgubljeni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52A08-5933-4569-835C-C66E4DB1C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3012725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Nekompresovana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12C22-B906-46A3-86CE-749D294305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67" y="946500"/>
            <a:ext cx="5760720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7913" y="0"/>
            <a:ext cx="598014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Kompresovana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B800-4472-45B3-8E4D-6AA9693E1E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3" y="1498469"/>
            <a:ext cx="7181714" cy="1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2144993" y="-42863"/>
            <a:ext cx="4860748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oogle Shape;880;p39"/>
          <p:cNvSpPr txBox="1">
            <a:spLocks/>
          </p:cNvSpPr>
          <p:nvPr/>
        </p:nvSpPr>
        <p:spPr>
          <a:xfrm>
            <a:off x="537687" y="2032340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obezbeđivanje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suštinskog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značaja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podataka je jedna od tehnika koja se koristi za postizanje ovih ciljeva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880;p39"/>
          <p:cNvSpPr txBox="1">
            <a:spLocks/>
          </p:cNvSpPr>
          <p:nvPr/>
        </p:nvSpPr>
        <p:spPr>
          <a:xfrm>
            <a:off x="788972" y="2246175"/>
            <a:ext cx="83550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9878" y="-3411"/>
            <a:ext cx="701621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šavanje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preko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880;p39">
            <a:extLst>
              <a:ext uri="{FF2B5EF4-FFF2-40B4-BE49-F238E27FC236}">
                <a16:creationId xmlns:a16="http://schemas.microsoft.com/office/drawing/2014/main" id="{37AB377F-DA4D-47BB-A05D-65F5514C7A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1844" y="946500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Sinhronizacija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GTID-ova,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postavljaju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read-only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čekaju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završe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nastavi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B61D-C765-440A-BC02-749A50CBFF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95" y="2190935"/>
            <a:ext cx="4340832" cy="625272"/>
          </a:xfrm>
          <a:prstGeom prst="rect">
            <a:avLst/>
          </a:prstGeom>
        </p:spPr>
      </p:pic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479F5E3C-A519-4803-8EB0-97262B25B2C6}"/>
              </a:ext>
            </a:extLst>
          </p:cNvPr>
          <p:cNvSpPr txBox="1">
            <a:spLocks/>
          </p:cNvSpPr>
          <p:nvPr/>
        </p:nvSpPr>
        <p:spPr>
          <a:xfrm>
            <a:off x="735468" y="2945377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Zaustavljanje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mysqladmin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zaustavljanje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57931-5FB7-406F-83F6-6DC03316E8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20" y="4021048"/>
            <a:ext cx="3606053" cy="6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79;p39">
            <a:extLst>
              <a:ext uri="{FF2B5EF4-FFF2-40B4-BE49-F238E27FC236}">
                <a16:creationId xmlns:a16="http://schemas.microsoft.com/office/drawing/2014/main" id="{165BDEED-2D9C-4954-885A-33D0BD74A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663" y="-21166"/>
            <a:ext cx="724703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šavanje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preko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FA037039-C266-4BA0-B74F-0E45D7F04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2388" y="778616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 servera da koristi </a:t>
            </a: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22E12-110C-4CE1-899A-71B398415C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674" y="1725116"/>
            <a:ext cx="2781300" cy="619125"/>
          </a:xfrm>
          <a:prstGeom prst="rect">
            <a:avLst/>
          </a:prstGeom>
        </p:spPr>
      </p:pic>
      <p:sp>
        <p:nvSpPr>
          <p:cNvPr id="8" name="Google Shape;880;p39">
            <a:extLst>
              <a:ext uri="{FF2B5EF4-FFF2-40B4-BE49-F238E27FC236}">
                <a16:creationId xmlns:a16="http://schemas.microsoft.com/office/drawing/2014/main" id="{D25297AF-CA6F-4067-8180-5A507CF1D19F}"/>
              </a:ext>
            </a:extLst>
          </p:cNvPr>
          <p:cNvSpPr txBox="1">
            <a:spLocks/>
          </p:cNvSpPr>
          <p:nvPr/>
        </p:nvSpPr>
        <p:spPr>
          <a:xfrm>
            <a:off x="795911" y="2197523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457200" algn="just"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replike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CFFB-686D-4EC9-A727-D43345AB15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025574"/>
            <a:ext cx="3619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79;p39">
            <a:extLst>
              <a:ext uri="{FF2B5EF4-FFF2-40B4-BE49-F238E27FC236}">
                <a16:creationId xmlns:a16="http://schemas.microsoft.com/office/drawing/2014/main" id="{75BBF1A8-F185-4A04-A38A-073E24259C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663" y="-21166"/>
            <a:ext cx="724703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šavanje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preko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880;p39">
            <a:extLst>
              <a:ext uri="{FF2B5EF4-FFF2-40B4-BE49-F238E27FC236}">
                <a16:creationId xmlns:a16="http://schemas.microsoft.com/office/drawing/2014/main" id="{D31E1D80-0750-4613-A47A-0C5316F815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2388" y="778616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replike i isključivanje </a:t>
            </a:r>
            <a:r>
              <a:rPr lang="sr-Latn-R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read-only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BABFA-F9B4-48E0-9977-0399D051A8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53" y="1874154"/>
            <a:ext cx="3222894" cy="6975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54049-1D87-45C7-B568-4130817FD2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52" y="2720788"/>
            <a:ext cx="5767695" cy="8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80;p39">
            <a:extLst>
              <a:ext uri="{FF2B5EF4-FFF2-40B4-BE49-F238E27FC236}">
                <a16:creationId xmlns:a16="http://schemas.microsoft.com/office/drawing/2014/main" id="{182EE1B7-0B07-4A2D-A3AC-498317B876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857" y="1940799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Moguće je korišćenje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failover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scaleout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Moguća je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izvora koji ne koristi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repliku sa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-ovima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Postoje ograničenja u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nije moguće replicirati u potpunosti sve naredbe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3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880;p39">
            <a:extLst>
              <a:ext uri="{FF2B5EF4-FFF2-40B4-BE49-F238E27FC236}">
                <a16:creationId xmlns:a16="http://schemas.microsoft.com/office/drawing/2014/main" id="{768BD2E6-8241-4920-899F-84CA4D8A9B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5857" y="2304783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8.4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višestruku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ovakvoj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topologiji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za: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Konsolidaciju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3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-1" y="-123610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80;p39">
            <a:extLst>
              <a:ext uri="{FF2B5EF4-FFF2-40B4-BE49-F238E27FC236}">
                <a16:creationId xmlns:a16="http://schemas.microsoft.com/office/drawing/2014/main" id="{C4E7D52B-2ED4-4E19-8DE4-90DE328D4F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0268" y="813335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korisnika na izvorima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814A-7779-4192-95F6-D0AA272B1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1740725"/>
            <a:ext cx="5760720" cy="650240"/>
          </a:xfrm>
          <a:prstGeom prst="rect">
            <a:avLst/>
          </a:prstGeom>
        </p:spPr>
      </p:pic>
      <p:sp>
        <p:nvSpPr>
          <p:cNvPr id="10" name="Google Shape;880;p39">
            <a:extLst>
              <a:ext uri="{FF2B5EF4-FFF2-40B4-BE49-F238E27FC236}">
                <a16:creationId xmlns:a16="http://schemas.microsoft.com/office/drawing/2014/main" id="{6AE81240-1C55-461F-AD20-8FD0EBD6169D}"/>
              </a:ext>
            </a:extLst>
          </p:cNvPr>
          <p:cNvSpPr txBox="1">
            <a:spLocks/>
          </p:cNvSpPr>
          <p:nvPr/>
        </p:nvSpPr>
        <p:spPr>
          <a:xfrm>
            <a:off x="1122342" y="2279286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dump fajlova za baze podataka na izvorima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52EBC-662C-4442-A146-14427D19A3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96413"/>
            <a:ext cx="8975324" cy="374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833169-13CA-43F1-A9AB-D334D818F6E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34746"/>
            <a:ext cx="8975323" cy="2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3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-111371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80;p39">
            <a:extLst>
              <a:ext uri="{FF2B5EF4-FFF2-40B4-BE49-F238E27FC236}">
                <a16:creationId xmlns:a16="http://schemas.microsoft.com/office/drawing/2014/main" id="{C4E7D52B-2ED4-4E19-8DE4-90DE328D4F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5465" y="680170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Izvlačenje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gtid_purged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dump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fajlova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ABDF40-0FAD-435E-9FDE-F25268A591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2" y="1552874"/>
            <a:ext cx="7531608" cy="488990"/>
          </a:xfrm>
          <a:prstGeom prst="rect">
            <a:avLst/>
          </a:prstGeom>
        </p:spPr>
      </p:pic>
      <p:sp>
        <p:nvSpPr>
          <p:cNvPr id="15" name="Google Shape;880;p39">
            <a:extLst>
              <a:ext uri="{FF2B5EF4-FFF2-40B4-BE49-F238E27FC236}">
                <a16:creationId xmlns:a16="http://schemas.microsoft.com/office/drawing/2014/main" id="{1A18214B-A9A4-4658-A390-45EA17D39A0E}"/>
              </a:ext>
            </a:extLst>
          </p:cNvPr>
          <p:cNvSpPr txBox="1">
            <a:spLocks/>
          </p:cNvSpPr>
          <p:nvPr/>
        </p:nvSpPr>
        <p:spPr>
          <a:xfrm>
            <a:off x="774353" y="2041864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primer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56F54-17DA-4C92-AE07-0D7A73F9B9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801079"/>
            <a:ext cx="5114925" cy="676275"/>
          </a:xfrm>
          <a:prstGeom prst="rect">
            <a:avLst/>
          </a:prstGeom>
        </p:spPr>
      </p:pic>
      <p:sp>
        <p:nvSpPr>
          <p:cNvPr id="17" name="Google Shape;880;p39">
            <a:extLst>
              <a:ext uri="{FF2B5EF4-FFF2-40B4-BE49-F238E27FC236}">
                <a16:creationId xmlns:a16="http://schemas.microsoft.com/office/drawing/2014/main" id="{DC77BE73-3FED-4F43-BDFE-CA32559AD554}"/>
              </a:ext>
            </a:extLst>
          </p:cNvPr>
          <p:cNvSpPr txBox="1">
            <a:spLocks/>
          </p:cNvSpPr>
          <p:nvPr/>
        </p:nvSpPr>
        <p:spPr>
          <a:xfrm>
            <a:off x="805305" y="3236242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Brisanje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linija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@@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GLOBAL.gtid_purged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dump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fajlova</a:t>
            </a:r>
            <a:endParaRPr lang="sr-Cyrl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F83F91-427D-4C9F-A488-2F9050A5153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4144870"/>
            <a:ext cx="49339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-111371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880;p39">
            <a:extLst>
              <a:ext uri="{FF2B5EF4-FFF2-40B4-BE49-F238E27FC236}">
                <a16:creationId xmlns:a16="http://schemas.microsoft.com/office/drawing/2014/main" id="{C4E7D52B-2ED4-4E19-8DE4-90DE328D4F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0269" y="628960"/>
            <a:ext cx="8052286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Uvoz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dump fajlova na repliku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61663E-2F63-4CFA-83FD-73846A23D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7" y="1573404"/>
            <a:ext cx="4609465" cy="638175"/>
          </a:xfrm>
          <a:prstGeom prst="rect">
            <a:avLst/>
          </a:prstGeom>
        </p:spPr>
      </p:pic>
      <p:sp>
        <p:nvSpPr>
          <p:cNvPr id="10" name="Google Shape;880;p39">
            <a:extLst>
              <a:ext uri="{FF2B5EF4-FFF2-40B4-BE49-F238E27FC236}">
                <a16:creationId xmlns:a16="http://schemas.microsoft.com/office/drawing/2014/main" id="{8FEB3FEA-A312-4681-9C06-ED7EFF18D7C9}"/>
              </a:ext>
            </a:extLst>
          </p:cNvPr>
          <p:cNvSpPr txBox="1">
            <a:spLocks/>
          </p:cNvSpPr>
          <p:nvPr/>
        </p:nvSpPr>
        <p:spPr>
          <a:xfrm>
            <a:off x="742645" y="2313735"/>
            <a:ext cx="8052286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Resetovanje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binarnih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GTID-ova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postavljanje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gtid_purged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objedinjene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3AA68-3660-46E4-8259-D385382ADB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7" y="3275216"/>
            <a:ext cx="9007076" cy="5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807868" y="448574"/>
            <a:ext cx="767030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-baziranih izvora u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repliku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35F97-34A7-4DFA-9F30-2661C1A03E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56" y="1781628"/>
            <a:ext cx="6758088" cy="104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E6413-2256-491B-A573-3BCD5BD5B4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" y="3118800"/>
            <a:ext cx="7840743" cy="5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807868" y="448574"/>
            <a:ext cx="767030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izvora baziranih na binarnim logovima u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repliku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651AD-262A-4081-991E-4D1151720E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1" y="1893024"/>
            <a:ext cx="8336578" cy="111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1B817-3528-4F5E-ACA4-B2570E6B59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36" y="3254525"/>
            <a:ext cx="7239141" cy="5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1"/>
          <p:cNvGrpSpPr/>
          <p:nvPr/>
        </p:nvGrpSpPr>
        <p:grpSpPr>
          <a:xfrm rot="10800000">
            <a:off x="-1745045" y="452076"/>
            <a:ext cx="3257300" cy="703085"/>
            <a:chOff x="7541550" y="1393665"/>
            <a:chExt cx="3257300" cy="703085"/>
          </a:xfrm>
        </p:grpSpPr>
        <p:grpSp>
          <p:nvGrpSpPr>
            <p:cNvPr id="1191" name="Google Shape;1191;p51"/>
            <p:cNvGrpSpPr/>
            <p:nvPr/>
          </p:nvGrpSpPr>
          <p:grpSpPr>
            <a:xfrm flipH="1">
              <a:off x="7788550" y="1761767"/>
              <a:ext cx="1567047" cy="45661"/>
              <a:chOff x="1754675" y="2661275"/>
              <a:chExt cx="1945675" cy="56700"/>
            </a:xfrm>
          </p:grpSpPr>
          <p:cxnSp>
            <p:nvCxnSpPr>
              <p:cNvPr id="1192" name="Google Shape;1192;p5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3" name="Google Shape;1193;p5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4" name="Google Shape;1194;p51"/>
            <p:cNvGrpSpPr/>
            <p:nvPr/>
          </p:nvGrpSpPr>
          <p:grpSpPr>
            <a:xfrm flipH="1">
              <a:off x="7662539" y="1960562"/>
              <a:ext cx="1561280" cy="136187"/>
              <a:chOff x="1754675" y="2824000"/>
              <a:chExt cx="4728285" cy="412439"/>
            </a:xfrm>
          </p:grpSpPr>
          <p:sp>
            <p:nvSpPr>
              <p:cNvPr id="1195" name="Google Shape;1195;p5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 flipH="1">
              <a:off x="7541550" y="1529962"/>
              <a:ext cx="3070084" cy="102364"/>
              <a:chOff x="1779150" y="2604263"/>
              <a:chExt cx="3811875" cy="127113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" name="Google Shape;1200;p51"/>
            <p:cNvGrpSpPr/>
            <p:nvPr/>
          </p:nvGrpSpPr>
          <p:grpSpPr>
            <a:xfrm flipH="1">
              <a:off x="7788547" y="1393665"/>
              <a:ext cx="3010303" cy="45661"/>
              <a:chOff x="1766900" y="2869225"/>
              <a:chExt cx="3737650" cy="56700"/>
            </a:xfrm>
          </p:grpSpPr>
          <p:cxnSp>
            <p:nvCxnSpPr>
              <p:cNvPr id="1201" name="Google Shape;1201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2" name="Google Shape;1202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3" name="Google Shape;1203;p51"/>
          <p:cNvGrpSpPr/>
          <p:nvPr/>
        </p:nvGrpSpPr>
        <p:grpSpPr>
          <a:xfrm flipH="1">
            <a:off x="7342713" y="185756"/>
            <a:ext cx="3094729" cy="1111283"/>
            <a:chOff x="1748550" y="1613039"/>
            <a:chExt cx="3842475" cy="1379962"/>
          </a:xfrm>
        </p:grpSpPr>
        <p:grpSp>
          <p:nvGrpSpPr>
            <p:cNvPr id="1204" name="Google Shape;1204;p51"/>
            <p:cNvGrpSpPr/>
            <p:nvPr/>
          </p:nvGrpSpPr>
          <p:grpSpPr>
            <a:xfrm>
              <a:off x="2606177" y="2577138"/>
              <a:ext cx="1945675" cy="56700"/>
              <a:chOff x="2606177" y="2661275"/>
              <a:chExt cx="1945675" cy="56700"/>
            </a:xfrm>
          </p:grpSpPr>
          <p:cxnSp>
            <p:nvCxnSpPr>
              <p:cNvPr id="1205" name="Google Shape;1205;p51"/>
              <p:cNvCxnSpPr/>
              <p:nvPr/>
            </p:nvCxnSpPr>
            <p:spPr>
              <a:xfrm>
                <a:off x="2606177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6" name="Google Shape;1206;p51"/>
              <p:cNvSpPr/>
              <p:nvPr/>
            </p:nvSpPr>
            <p:spPr>
              <a:xfrm>
                <a:off x="4495152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" name="Google Shape;1207;p51"/>
            <p:cNvGrpSpPr/>
            <p:nvPr/>
          </p:nvGrpSpPr>
          <p:grpSpPr>
            <a:xfrm>
              <a:off x="2322284" y="2823901"/>
              <a:ext cx="1938597" cy="169100"/>
              <a:chOff x="3139232" y="2824000"/>
              <a:chExt cx="4728285" cy="412439"/>
            </a:xfrm>
          </p:grpSpPr>
          <p:sp>
            <p:nvSpPr>
              <p:cNvPr id="1208" name="Google Shape;1208;p51"/>
              <p:cNvSpPr/>
              <p:nvPr/>
            </p:nvSpPr>
            <p:spPr>
              <a:xfrm>
                <a:off x="3139232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733117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0" name="Google Shape;1210;p51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1211" name="Google Shape;1211;p5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6" name="Google Shape;1216;p51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1217" name="Google Shape;1217;p5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" name="Google Shape;1219;p51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1220" name="Google Shape;1220;p5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1" name="Google Shape;1221;p5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686968" y="2571750"/>
            <a:ext cx="806156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Oporavak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katastrofa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Redundantnost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879;p39"/>
          <p:cNvSpPr txBox="1">
            <a:spLocks noGrp="1"/>
          </p:cNvSpPr>
          <p:nvPr>
            <p:ph type="title"/>
          </p:nvPr>
        </p:nvSpPr>
        <p:spPr>
          <a:xfrm>
            <a:off x="892106" y="293799"/>
            <a:ext cx="720893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880;p39">
            <a:extLst>
              <a:ext uri="{FF2B5EF4-FFF2-40B4-BE49-F238E27FC236}">
                <a16:creationId xmlns:a16="http://schemas.microsoft.com/office/drawing/2014/main" id="{2107EBC8-83BC-4751-8DC8-6231BA289D08}"/>
              </a:ext>
            </a:extLst>
          </p:cNvPr>
          <p:cNvSpPr txBox="1">
            <a:spLocks/>
          </p:cNvSpPr>
          <p:nvPr/>
        </p:nvSpPr>
        <p:spPr>
          <a:xfrm>
            <a:off x="5015905" y="2736457"/>
            <a:ext cx="3732632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Raspodela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</a:t>
            </a:r>
            <a:r>
              <a:rPr lang="sr-Latn-R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ćenja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Bezbednost podataka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Geografska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distribucija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E1870C-ED13-45F1-B0A2-C1D3DCD3CE9D}"/>
              </a:ext>
            </a:extLst>
          </p:cNvPr>
          <p:cNvSpPr txBox="1"/>
          <p:nvPr/>
        </p:nvSpPr>
        <p:spPr>
          <a:xfrm>
            <a:off x="2090222" y="1236306"/>
            <a:ext cx="6112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 korišćenja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su: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12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79;p39">
            <a:extLst>
              <a:ext uri="{FF2B5EF4-FFF2-40B4-BE49-F238E27FC236}">
                <a16:creationId xmlns:a16="http://schemas.microsoft.com/office/drawing/2014/main" id="{C2298336-BCF7-4354-9D6E-31C52D3F1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846" y="0"/>
            <a:ext cx="767030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Multi-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replikacijom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7B85AF-847D-438B-B9DE-BE7EF848D4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1" y="946500"/>
            <a:ext cx="4181475" cy="581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B19C4C-18F5-4E00-83C8-520C2F7892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8" y="1527525"/>
            <a:ext cx="4876800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1F1731-D7A4-4990-AAB3-E376BC6ADE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5" y="2316862"/>
            <a:ext cx="1990725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5BADB9-BD2F-4D49-93DA-0DFB038D77D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2" y="2571750"/>
            <a:ext cx="4095750" cy="466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8DA5D4-1BDD-4CB8-BCF2-FCF715E5604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4" y="3190864"/>
            <a:ext cx="2143125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415A00-6DE2-4E58-A283-702D4F505AF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2" y="3533764"/>
            <a:ext cx="42100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7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79;p39">
            <a:extLst>
              <a:ext uri="{FF2B5EF4-FFF2-40B4-BE49-F238E27FC236}">
                <a16:creationId xmlns:a16="http://schemas.microsoft.com/office/drawing/2014/main" id="{85153E1F-8C62-4BC3-B83F-7F5A813A5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846" y="0"/>
            <a:ext cx="767030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lang="sr-Latn-R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9992D-1EF4-492A-BF74-2D9F6E4C99DB}"/>
              </a:ext>
            </a:extLst>
          </p:cNvPr>
          <p:cNvSpPr txBox="1"/>
          <p:nvPr/>
        </p:nvSpPr>
        <p:spPr>
          <a:xfrm>
            <a:off x="231927" y="947042"/>
            <a:ext cx="8680143" cy="28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Replikacija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zasnovana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izjavama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Izvorni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beleži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izjave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binarnom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zatim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izjave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replicirajući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napravljene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izvoru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Replikacija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zasnovana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redovima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Izvorni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beleži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događaje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ukazuju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pojedinačni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promenjeni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zatim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događaje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replicirajući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Mešoviti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format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replikacije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MySQL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kombinaciju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zavisnosti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toga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prikladnije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određenu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3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zasnovana na izjavama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4B9EAE2C-B4CA-4742-96B2-8BDCDE87AB2F}"/>
              </a:ext>
            </a:extLst>
          </p:cNvPr>
          <p:cNvSpPr txBox="1">
            <a:spLocks/>
          </p:cNvSpPr>
          <p:nvPr/>
        </p:nvSpPr>
        <p:spPr>
          <a:xfrm>
            <a:off x="245495" y="2098500"/>
            <a:ext cx="4326505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Prednosti:</a:t>
            </a:r>
          </a:p>
          <a:p>
            <a:pPr marL="0" indent="0" algn="l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Dokazana tehnologija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Manje podataka u log datotekama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Mogućnost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(nadzora)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226B67D4-59E0-43BF-98F1-C6D8B62FB064}"/>
              </a:ext>
            </a:extLst>
          </p:cNvPr>
          <p:cNvSpPr txBox="1">
            <a:spLocks/>
          </p:cNvSpPr>
          <p:nvPr/>
        </p:nvSpPr>
        <p:spPr>
          <a:xfrm>
            <a:off x="4472745" y="2000846"/>
            <a:ext cx="4921309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Mane:</a:t>
            </a:r>
          </a:p>
          <a:p>
            <a:pPr marL="0" indent="0" algn="l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Teško je replicirati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nedeterminističke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izjave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Veći broj zaključavanja redova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sa složenim izjavama</a:t>
            </a:r>
          </a:p>
        </p:txBody>
      </p:sp>
    </p:spTree>
    <p:extLst>
      <p:ext uri="{BB962C8B-B14F-4D97-AF65-F5344CB8AC3E}">
        <p14:creationId xmlns:p14="http://schemas.microsoft.com/office/powerpoint/2010/main" val="142427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zasnovana na redovima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4B9EAE2C-B4CA-4742-96B2-8BDCDE87AB2F}"/>
              </a:ext>
            </a:extLst>
          </p:cNvPr>
          <p:cNvSpPr txBox="1">
            <a:spLocks/>
          </p:cNvSpPr>
          <p:nvPr/>
        </p:nvSpPr>
        <p:spPr>
          <a:xfrm>
            <a:off x="325394" y="2391463"/>
            <a:ext cx="4326505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Prednosti:</a:t>
            </a:r>
          </a:p>
          <a:p>
            <a:pPr marL="0" indent="0" algn="l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Manji broj zaključavanja redova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Bolja podrška za složene operacije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226B67D4-59E0-43BF-98F1-C6D8B62FB064}"/>
              </a:ext>
            </a:extLst>
          </p:cNvPr>
          <p:cNvSpPr txBox="1">
            <a:spLocks/>
          </p:cNvSpPr>
          <p:nvPr/>
        </p:nvSpPr>
        <p:spPr>
          <a:xfrm>
            <a:off x="4472745" y="2293810"/>
            <a:ext cx="4921309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Mane:</a:t>
            </a:r>
          </a:p>
          <a:p>
            <a:pPr marL="0" indent="0" algn="l"/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Više podataka u logu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Nemogućnost uvida u izvršene izjave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sa velikim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vrednostima</a:t>
            </a:r>
          </a:p>
        </p:txBody>
      </p:sp>
    </p:spTree>
    <p:extLst>
      <p:ext uri="{BB962C8B-B14F-4D97-AF65-F5344CB8AC3E}">
        <p14:creationId xmlns:p14="http://schemas.microsoft.com/office/powerpoint/2010/main" val="153659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1657386" y="133165"/>
            <a:ext cx="582922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Praktične primene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880;p39">
            <a:extLst>
              <a:ext uri="{FF2B5EF4-FFF2-40B4-BE49-F238E27FC236}">
                <a16:creationId xmlns:a16="http://schemas.microsoft.com/office/drawing/2014/main" id="{C30EB354-EA24-4880-98CB-73EBBF9B9F27}"/>
              </a:ext>
            </a:extLst>
          </p:cNvPr>
          <p:cNvSpPr txBox="1">
            <a:spLocks/>
          </p:cNvSpPr>
          <p:nvPr/>
        </p:nvSpPr>
        <p:spPr>
          <a:xfrm>
            <a:off x="502948" y="1339439"/>
            <a:ext cx="8641052" cy="246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(HA)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Multi-Source replikacija za distribuirane sisteme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za sigurnost i bezbednost podataka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paralelnim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apliciranjem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Skaliranje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rasterećenje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GTID-ova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8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88777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0;p39">
            <a:extLst>
              <a:ext uri="{FF2B5EF4-FFF2-40B4-BE49-F238E27FC236}">
                <a16:creationId xmlns:a16="http://schemas.microsoft.com/office/drawing/2014/main" id="{3A40BD84-C4AB-46B5-A47F-4F4A371A2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676" y="2213910"/>
            <a:ext cx="8528324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Teorijski i praktični osvrt na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replikaciju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Različite vrste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(binarni log,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multi-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njihova implementacija, korišćenje, prednosti i mane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prednosti i mane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primeri gde se koristi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2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431728" y="1967620"/>
            <a:ext cx="8712272" cy="839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55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1620619" y="-87219"/>
            <a:ext cx="576071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4B83-67F3-47E3-9B30-C904B6178FB2}"/>
              </a:ext>
            </a:extLst>
          </p:cNvPr>
          <p:cNvSpPr txBox="1"/>
          <p:nvPr/>
        </p:nvSpPr>
        <p:spPr>
          <a:xfrm>
            <a:off x="660916" y="1209673"/>
            <a:ext cx="8039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Postoji nekoliko načina za konfiguraciju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80;p39">
            <a:extLst>
              <a:ext uri="{FF2B5EF4-FFF2-40B4-BE49-F238E27FC236}">
                <a16:creationId xmlns:a16="http://schemas.microsoft.com/office/drawing/2014/main" id="{E68B4E22-CFB5-4EF2-B691-B4F64C06FF9C}"/>
              </a:ext>
            </a:extLst>
          </p:cNvPr>
          <p:cNvSpPr txBox="1">
            <a:spLocks/>
          </p:cNvSpPr>
          <p:nvPr/>
        </p:nvSpPr>
        <p:spPr>
          <a:xfrm>
            <a:off x="1842704" y="2540644"/>
            <a:ext cx="8068625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zasnovana na binarnom log-u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7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zasnovana na binarnom log-u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B0928-60EF-48ED-9430-1FFDCF3D35DA}"/>
              </a:ext>
            </a:extLst>
          </p:cNvPr>
          <p:cNvSpPr txBox="1"/>
          <p:nvPr/>
        </p:nvSpPr>
        <p:spPr>
          <a:xfrm>
            <a:off x="616527" y="1040997"/>
            <a:ext cx="80391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koji je izvor zapisuje ažuriranja i promene kao „događaje“ u binarni zapis.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konfigurisane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izvršavaju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događaje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lokalnoj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pozicija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datoteke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pročitala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obradila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izvorom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izvršavati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binarnog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2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98532" y="0"/>
            <a:ext cx="551850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F0754-D798-46BE-BB67-AE9A0B3827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2199162"/>
            <a:ext cx="2276475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B660A-62A9-46F5-A601-C7BDEDA9B4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9441" y="2974207"/>
            <a:ext cx="6742147" cy="1781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85CE81-DC5F-46A5-8414-F11F9B82D15B}"/>
              </a:ext>
            </a:extLst>
          </p:cNvPr>
          <p:cNvSpPr txBox="1"/>
          <p:nvPr/>
        </p:nvSpPr>
        <p:spPr>
          <a:xfrm>
            <a:off x="660916" y="1209673"/>
            <a:ext cx="8039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server u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replikacionoj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topologiji mora imati jedinstven </a:t>
            </a:r>
            <a:r>
              <a:rPr lang="sr-Latn-R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server_id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kao i podešeno ime fajla za čuvanje zapisa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2080776" y="266967"/>
            <a:ext cx="5518509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korisnika na </a:t>
            </a:r>
            <a:r>
              <a:rPr lang="sr-Latn-R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B3C9C-D2EB-4AB9-8DF6-6288FBFF9E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620267"/>
            <a:ext cx="531495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14C05-84D5-4130-9D0C-A8AF55949C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6" y="3727420"/>
            <a:ext cx="3248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937443" y="267617"/>
            <a:ext cx="7073803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Dobijanje imena datoteke i pozicije binarnog zapisa sa izvora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02D67-E86E-4737-A19C-52936FCEB8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21" y="1357855"/>
            <a:ext cx="3067050" cy="159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6C03D-79AF-41C2-9129-E10CD7592F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3551089"/>
            <a:ext cx="8309498" cy="626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ED530-33ED-48B2-9A71-3CBE767BF8D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7" y="4321815"/>
            <a:ext cx="8309498" cy="520454"/>
          </a:xfrm>
          <a:prstGeom prst="rect">
            <a:avLst/>
          </a:prstGeom>
        </p:spPr>
      </p:pic>
      <p:sp>
        <p:nvSpPr>
          <p:cNvPr id="10" name="Google Shape;879;p39">
            <a:extLst>
              <a:ext uri="{FF2B5EF4-FFF2-40B4-BE49-F238E27FC236}">
                <a16:creationId xmlns:a16="http://schemas.microsoft.com/office/drawing/2014/main" id="{4DE2CAE5-61EE-4741-930D-C51E926D4333}"/>
              </a:ext>
            </a:extLst>
          </p:cNvPr>
          <p:cNvSpPr txBox="1">
            <a:spLocks/>
          </p:cNvSpPr>
          <p:nvPr/>
        </p:nvSpPr>
        <p:spPr>
          <a:xfrm>
            <a:off x="1715091" y="2692050"/>
            <a:ext cx="5518509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Izvoz podataka</a:t>
            </a:r>
          </a:p>
        </p:txBody>
      </p:sp>
    </p:spTree>
    <p:extLst>
      <p:ext uri="{BB962C8B-B14F-4D97-AF65-F5344CB8AC3E}">
        <p14:creationId xmlns:p14="http://schemas.microsoft.com/office/powerpoint/2010/main" val="250993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879;p39"/>
          <p:cNvSpPr txBox="1">
            <a:spLocks noGrp="1"/>
          </p:cNvSpPr>
          <p:nvPr>
            <p:ph type="title"/>
          </p:nvPr>
        </p:nvSpPr>
        <p:spPr>
          <a:xfrm>
            <a:off x="489972" y="1716934"/>
            <a:ext cx="206679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Izgled izlaznog fajla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659F2-31CF-4371-ADCD-4F22B552E8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02" y="267581"/>
            <a:ext cx="5760720" cy="42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978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952</Words>
  <Application>Microsoft Office PowerPoint</Application>
  <PresentationFormat>On-screen Show (16:9)</PresentationFormat>
  <Paragraphs>149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Times New Roman</vt:lpstr>
      <vt:lpstr>Raleway</vt:lpstr>
      <vt:lpstr>Poppins Black</vt:lpstr>
      <vt:lpstr>Barlow</vt:lpstr>
      <vt:lpstr>Symbol</vt:lpstr>
      <vt:lpstr>Wingdings</vt:lpstr>
      <vt:lpstr>Poppins</vt:lpstr>
      <vt:lpstr>Arial</vt:lpstr>
      <vt:lpstr>Poppins ExtraBold</vt:lpstr>
      <vt:lpstr>Data Analytics Strategy Toolkit by Slidesgo</vt:lpstr>
      <vt:lpstr>Replikacija podataka kod MySQL baze podataka</vt:lpstr>
      <vt:lpstr>Uvod</vt:lpstr>
      <vt:lpstr>Replikacija kod MySQL</vt:lpstr>
      <vt:lpstr>Konfiguracija replikacije</vt:lpstr>
      <vt:lpstr>Replikacija zasnovana na binarnom log-u</vt:lpstr>
      <vt:lpstr>Konfiguracija source servera</vt:lpstr>
      <vt:lpstr>Kreiranje korisnika na source serveru</vt:lpstr>
      <vt:lpstr>Dobijanje imena datoteke i pozicije binarnog zapisa sa izvora</vt:lpstr>
      <vt:lpstr>Izgled izlaznog fajla</vt:lpstr>
      <vt:lpstr>Podešavanje replika servera</vt:lpstr>
      <vt:lpstr>Podešavanje replika servera</vt:lpstr>
      <vt:lpstr>Pokretanje replikacije</vt:lpstr>
      <vt:lpstr>GTID-based replikacija</vt:lpstr>
      <vt:lpstr>Tipovi GTID-a</vt:lpstr>
      <vt:lpstr>Tipovi GTID-a</vt:lpstr>
      <vt:lpstr>GTID set</vt:lpstr>
      <vt:lpstr>GTID_EXECUTED tabela</vt:lpstr>
      <vt:lpstr>Nekompresovana tabela</vt:lpstr>
      <vt:lpstr>Kompresovana tabela</vt:lpstr>
      <vt:lpstr>Podešavanje replikacije preko GTID</vt:lpstr>
      <vt:lpstr>Podešavanje replikacije preko GTID</vt:lpstr>
      <vt:lpstr>Podešavanje replikacije preko GTID</vt:lpstr>
      <vt:lpstr>PowerPoint Presentation</vt:lpstr>
      <vt:lpstr>Multi-Source replikacija</vt:lpstr>
      <vt:lpstr>Konfiguracija Multi-Source replikacije</vt:lpstr>
      <vt:lpstr>Konfiguracija Multi-Source replikacije</vt:lpstr>
      <vt:lpstr>Konfiguracija Multi-Source replikacije</vt:lpstr>
      <vt:lpstr>Dodavanje GTID-baziranih izvora u Multi-Source repliku</vt:lpstr>
      <vt:lpstr>Dodavanje izvora baziranih na binarnim logovima u Multi-Source repliku </vt:lpstr>
      <vt:lpstr>Upravljanje Multi-Source replikacijom</vt:lpstr>
      <vt:lpstr>Formati replikacije</vt:lpstr>
      <vt:lpstr>Replikacija zasnovana na izjavama</vt:lpstr>
      <vt:lpstr>Replikacija zasnovana na redovima</vt:lpstr>
      <vt:lpstr>Praktične primene replikacije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Дипломски рад</dc:title>
  <dc:creator>Vuk</dc:creator>
  <cp:lastModifiedBy>Vuk Cvetković</cp:lastModifiedBy>
  <cp:revision>182</cp:revision>
  <dcterms:modified xsi:type="dcterms:W3CDTF">2024-07-01T22:46:32Z</dcterms:modified>
</cp:coreProperties>
</file>