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260" r:id="rId3"/>
    <p:sldId id="354" r:id="rId4"/>
    <p:sldId id="355" r:id="rId5"/>
    <p:sldId id="356" r:id="rId6"/>
    <p:sldId id="395" r:id="rId7"/>
    <p:sldId id="358" r:id="rId8"/>
    <p:sldId id="384" r:id="rId9"/>
    <p:sldId id="385" r:id="rId10"/>
    <p:sldId id="396" r:id="rId11"/>
    <p:sldId id="397" r:id="rId12"/>
    <p:sldId id="359" r:id="rId13"/>
    <p:sldId id="360" r:id="rId14"/>
    <p:sldId id="398" r:id="rId15"/>
    <p:sldId id="387" r:id="rId16"/>
    <p:sldId id="361" r:id="rId17"/>
    <p:sldId id="362" r:id="rId18"/>
    <p:sldId id="388" r:id="rId19"/>
    <p:sldId id="364" r:id="rId20"/>
    <p:sldId id="399" r:id="rId21"/>
    <p:sldId id="401" r:id="rId22"/>
    <p:sldId id="365" r:id="rId23"/>
    <p:sldId id="366" r:id="rId24"/>
    <p:sldId id="389" r:id="rId25"/>
    <p:sldId id="371" r:id="rId26"/>
    <p:sldId id="340" r:id="rId27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29"/>
      <p:bold r:id="rId30"/>
      <p:italic r:id="rId31"/>
      <p:boldItalic r:id="rId32"/>
    </p:embeddedFont>
    <p:embeddedFont>
      <p:font typeface="Poppins" panose="00000500000000000000" pitchFamily="2" charset="-18"/>
      <p:regular r:id="rId33"/>
      <p:bold r:id="rId34"/>
      <p:italic r:id="rId35"/>
      <p:boldItalic r:id="rId36"/>
    </p:embeddedFont>
    <p:embeddedFont>
      <p:font typeface="Poppins Black" panose="00000A00000000000000" pitchFamily="2" charset="-18"/>
      <p:bold r:id="rId37"/>
      <p:boldItalic r:id="rId38"/>
    </p:embeddedFont>
    <p:embeddedFont>
      <p:font typeface="Poppins ExtraBold" panose="00000900000000000000" pitchFamily="2" charset="-18"/>
      <p:bold r:id="rId39"/>
      <p:boldItalic r:id="rId40"/>
    </p:embeddedFont>
    <p:embeddedFont>
      <p:font typeface="Raleway" pitchFamily="2" charset="-18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3DB40-FB90-4962-9989-68B6FEE69955}">
  <a:tblStyle styleId="{31E3DB40-FB90-4962-9989-68B6FEE69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AFD68F-DAD5-4C51-936A-E73081603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2" autoAdjust="0"/>
  </p:normalViewPr>
  <p:slideViewPr>
    <p:cSldViewPr snapToGrid="0">
      <p:cViewPr varScale="1">
        <p:scale>
          <a:sx n="99" d="100"/>
          <a:sy n="99" d="100"/>
        </p:scale>
        <p:origin x="110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01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57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6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2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26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80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19401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sr-Cyrl-R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56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sr-Cyrl-R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5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4325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45768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2132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4222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8741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503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33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6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98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8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33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2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5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43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8" r:id="rId5"/>
    <p:sldLayoutId id="2147483670" r:id="rId6"/>
    <p:sldLayoutId id="2147483672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09208" y="3462606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Bratislav Predić</a:t>
            </a:r>
            <a:endParaRPr lang="sr-Cyrl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Vuk Cvetković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1667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362739" y="2027114"/>
            <a:ext cx="8351494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Analyzer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" name="Google Shape;758;p36"/>
          <p:cNvSpPr txBox="1">
            <a:spLocks/>
          </p:cNvSpPr>
          <p:nvPr/>
        </p:nvSpPr>
        <p:spPr>
          <a:xfrm>
            <a:off x="1373838" y="596852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  <a:b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5" y="647814"/>
            <a:ext cx="962660" cy="96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6" y="647814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897687" y="-66338"/>
            <a:ext cx="70738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44DF5-13A9-45C0-8CCF-BC8EDD50004E}"/>
              </a:ext>
            </a:extLst>
          </p:cNvPr>
          <p:cNvSpPr txBox="1"/>
          <p:nvPr/>
        </p:nvSpPr>
        <p:spPr>
          <a:xfrm>
            <a:off x="552400" y="1002090"/>
            <a:ext cx="80391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moćan alat za presretanje i analizu TCP/IP paketa. To je komandno-linijski alat koji omogućava snimanje i analizu mrežnog saobraćaja.</a:t>
            </a:r>
            <a:b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Karakteristike: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Snimanje i prikaz paketa u realnom vremenu.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Podrška za prilagođene filtere za precizno snimanje specifičnih tipova saobraćaja.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Mogućnost snimanja saobraćaja u datoteke za kasniju analizu.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Komandno-linijski interfejs pogodan za integraciju sa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skriptama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automatizacijom.</a:t>
            </a:r>
          </a:p>
        </p:txBody>
      </p:sp>
    </p:spTree>
    <p:extLst>
      <p:ext uri="{BB962C8B-B14F-4D97-AF65-F5344CB8AC3E}">
        <p14:creationId xmlns:p14="http://schemas.microsoft.com/office/powerpoint/2010/main" val="211058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897687" y="-66338"/>
            <a:ext cx="70738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44DF5-13A9-45C0-8CCF-BC8EDD50004E}"/>
              </a:ext>
            </a:extLst>
          </p:cNvPr>
          <p:cNvSpPr txBox="1"/>
          <p:nvPr/>
        </p:nvSpPr>
        <p:spPr>
          <a:xfrm>
            <a:off x="552400" y="1423509"/>
            <a:ext cx="80391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Python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koristeći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Wireshark-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tshark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pozadini</a:t>
            </a:r>
            <a:b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Karakteristike: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Python-om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funkcijama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tshark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obrade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količina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Podrška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dekodiranje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8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3045332" y="0"/>
            <a:ext cx="279887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podaci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3AFFE-355F-4BBF-B12F-F43A6D9CD415}"/>
              </a:ext>
            </a:extLst>
          </p:cNvPr>
          <p:cNvSpPr txBox="1"/>
          <p:nvPr/>
        </p:nvSpPr>
        <p:spPr>
          <a:xfrm>
            <a:off x="608059" y="1002089"/>
            <a:ext cx="80391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je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razvijen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je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omogućavajući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je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usvojen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komercijalnih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open-source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Wireshark,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najpoznatijih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9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>
            <a:extLst>
              <a:ext uri="{FF2B5EF4-FFF2-40B4-BE49-F238E27FC236}">
                <a16:creationId xmlns:a16="http://schemas.microsoft.com/office/drawing/2014/main" id="{45C51D18-1AB5-40EE-B091-410706D62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2434" y="71562"/>
            <a:ext cx="845225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 korišćenja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podataka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182C-42B0-4001-B19C-2572A795FDFB}"/>
              </a:ext>
            </a:extLst>
          </p:cNvPr>
          <p:cNvSpPr txBox="1"/>
          <p:nvPr/>
        </p:nvSpPr>
        <p:spPr>
          <a:xfrm>
            <a:off x="552400" y="1192922"/>
            <a:ext cx="80391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Detaljna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detaljan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uključujući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slojeve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Dijagnostika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pomažu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brzom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identifikovanju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rešavanju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pretnji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neovlašćeni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napadi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Kompatibilnost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je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široko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prihvaćen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podržan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21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>
            <a:extLst>
              <a:ext uri="{FF2B5EF4-FFF2-40B4-BE49-F238E27FC236}">
                <a16:creationId xmlns:a16="http://schemas.microsoft.com/office/drawing/2014/main" id="{45C51D18-1AB5-40EE-B091-410706D62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2434" y="71562"/>
            <a:ext cx="845225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Nedostaci korišćenja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podataka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182C-42B0-4001-B19C-2572A795FDFB}"/>
              </a:ext>
            </a:extLst>
          </p:cNvPr>
          <p:cNvSpPr txBox="1"/>
          <p:nvPr/>
        </p:nvSpPr>
        <p:spPr>
          <a:xfrm>
            <a:off x="552400" y="1192922"/>
            <a:ext cx="80391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Veliki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fajlovi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dugotrajnog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obimnog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rezultirati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velikim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datotekama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zauzimaju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Privatnost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uključivati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osetljive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pažljivo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zahtevno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računar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uticati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računara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37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>
            <a:extLst>
              <a:ext uri="{FF2B5EF4-FFF2-40B4-BE49-F238E27FC236}">
                <a16:creationId xmlns:a16="http://schemas.microsoft.com/office/drawing/2014/main" id="{45C51D18-1AB5-40EE-B091-410706D62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720" y="0"/>
            <a:ext cx="538860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datoteka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3D702-E9ED-4372-A6AC-E566D4ED7372}"/>
              </a:ext>
            </a:extLst>
          </p:cNvPr>
          <p:cNvSpPr txBox="1"/>
          <p:nvPr/>
        </p:nvSpPr>
        <p:spPr>
          <a:xfrm>
            <a:off x="608059" y="1097505"/>
            <a:ext cx="80391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zaglavlja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počinje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globalnim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zaglavljem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opisuje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uključujući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verziju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timestamp,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veličinu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globalnog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zaglavlja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sledi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čemu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metapodatke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veličina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8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>
            <a:extLst>
              <a:ext uri="{FF2B5EF4-FFF2-40B4-BE49-F238E27FC236}">
                <a16:creationId xmlns:a16="http://schemas.microsoft.com/office/drawing/2014/main" id="{0CF9E2E3-D296-4CC3-BEE9-987805910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923" y="235458"/>
            <a:ext cx="6536152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Alati za prikupljanje i analizu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podataka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95B7A-F3C4-4975-8E45-7D0227E2F7CA}"/>
              </a:ext>
            </a:extLst>
          </p:cNvPr>
          <p:cNvSpPr txBox="1"/>
          <p:nvPr/>
        </p:nvSpPr>
        <p:spPr>
          <a:xfrm>
            <a:off x="552400" y="1325082"/>
            <a:ext cx="8039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najpoznatiji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najrasprostranjeniji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grafičkim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interfejsom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Python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koristeći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posebno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skriptama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905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506" y="143123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prikupljanja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podataka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6D6E5-A840-4CA7-ACC8-B0184D77F78A}"/>
              </a:ext>
            </a:extLst>
          </p:cNvPr>
          <p:cNvSpPr txBox="1"/>
          <p:nvPr/>
        </p:nvSpPr>
        <p:spPr>
          <a:xfrm>
            <a:off x="2540456" y="946500"/>
            <a:ext cx="8039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Odabir mrežnog interfejsa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Definisanje filtera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snimanja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Snimanje podataka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Zaustavljanje snimanja</a:t>
            </a:r>
          </a:p>
        </p:txBody>
      </p:sp>
    </p:spTree>
    <p:extLst>
      <p:ext uri="{BB962C8B-B14F-4D97-AF65-F5344CB8AC3E}">
        <p14:creationId xmlns:p14="http://schemas.microsoft.com/office/powerpoint/2010/main" val="126914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409" y="131802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Primena analize mrežnog saobraćaja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6D6E5-A840-4CA7-ACC8-B0184D77F78A}"/>
              </a:ext>
            </a:extLst>
          </p:cNvPr>
          <p:cNvSpPr txBox="1"/>
          <p:nvPr/>
        </p:nvSpPr>
        <p:spPr>
          <a:xfrm>
            <a:off x="356099" y="1722357"/>
            <a:ext cx="8200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prepoznavanje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potencijalnih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pretnji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nepravilnosti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58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Detekcija i analiza mrežnih napada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22711" y="2571750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napadi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napadi su među najčešćim oblicima sajber napada. Analizom mrežnog saobraćaja može se otkriti neuobičajeno veliki broj zahteva prema određenom serveru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napadi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Ovi napadi uključuju presretanje i potencijalnu modifikaciju komunikacije između dva čvora u mreži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144993" y="-42863"/>
            <a:ext cx="4860748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oogle Shape;880;p39"/>
          <p:cNvSpPr txBox="1">
            <a:spLocks/>
          </p:cNvSpPr>
          <p:nvPr/>
        </p:nvSpPr>
        <p:spPr>
          <a:xfrm>
            <a:off x="537687" y="2246175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Mrežni saobraćaj obuhvata sve podatke koji se razmenjuju između različitih uređaja povezanih u mrežu, bilo da se radi o malim lokalnim mrežama (LAN) ili velikim globalnim mrežama poput Interneta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880;p39"/>
          <p:cNvSpPr txBox="1">
            <a:spLocks/>
          </p:cNvSpPr>
          <p:nvPr/>
        </p:nvSpPr>
        <p:spPr>
          <a:xfrm>
            <a:off x="788972" y="2246175"/>
            <a:ext cx="83550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524173" y="0"/>
            <a:ext cx="764181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Praćenje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22711" y="2372968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Identifikacija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zagušenja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PCAP podataka može ukazati na tačke u mreži gde dolazi do zagušenja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kašnjenja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Analizom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-ova u mrežnim paketima moguće je merenje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identifikacija segmenata mreže gde dolazi do značajnih kašnjenja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Praćenje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protoka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Detaljna analiza protoka podataka kroz mrežu omogućava identifikaciju najčešće korišćenih servisa i aplikacija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548026" y="0"/>
            <a:ext cx="764181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Dijagnostika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mrežnih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22711" y="2372968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Identifikacija grešaka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gubitak paketa, preusmeravanje i fragmentacija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Razumevanje komunikacionih problema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moguće je identifikovati probleme sa povezivanjem, neuspešne pokušaje uspostavljanja veze ili neispravnu konfiguraciju mrežnih uređaja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Sigurnosna dijagnostika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podaci mogu otkriti pokušaje neovlašćenog pristupa, prisustvo malicioznih aktivnosti ili pokušaje eksploatacije sigurnosnih propusta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3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5EA16-DB04-47B9-9D78-AA647EC6A4C9}"/>
              </a:ext>
            </a:extLst>
          </p:cNvPr>
          <p:cNvSpPr txBox="1"/>
          <p:nvPr/>
        </p:nvSpPr>
        <p:spPr>
          <a:xfrm>
            <a:off x="552400" y="1095729"/>
            <a:ext cx="80391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Učitavanje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fajlova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paketima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Filtriranje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Vizualizacija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2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Korišćene tehnologije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BD1C0-5730-4105-AB9C-A882EA6745C9}"/>
              </a:ext>
            </a:extLst>
          </p:cNvPr>
          <p:cNvSpPr txBox="1"/>
          <p:nvPr/>
        </p:nvSpPr>
        <p:spPr>
          <a:xfrm>
            <a:off x="3398966" y="1270659"/>
            <a:ext cx="80391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8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 aplikacije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35360-EC20-401F-A90F-0A8D48162FE2}"/>
              </a:ext>
            </a:extLst>
          </p:cNvPr>
          <p:cNvSpPr txBox="1"/>
          <p:nvPr/>
        </p:nvSpPr>
        <p:spPr>
          <a:xfrm>
            <a:off x="2659496" y="1171366"/>
            <a:ext cx="80391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Učitavanje fajla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i prikaz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Čitanje sadržaja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paketa iz 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fajla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Ekstrakcija podataka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Filtriranje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Vizualizacija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7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3A40BD84-C4AB-46B5-A47F-4F4A371A2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838" y="2229812"/>
            <a:ext cx="852832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Ključni aspekti mrežnog saobraćaja i metode njegove analize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Mrežni saobraćaj, različiti tipovi protokola, kao i alati i metode za analizu mrežnog saobraćaja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 na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formatu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Razvoj aplikacije za analizu mrežnog saobraćaja korišćenjem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biblioteke za ekstrakciju podataka iz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datoteka,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biblioteke za razvoj grafičkog korisničkog interfejsa 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biblioteke za vizualizaciju podataka</a:t>
            </a:r>
          </a:p>
        </p:txBody>
      </p:sp>
    </p:spTree>
    <p:extLst>
      <p:ext uri="{BB962C8B-B14F-4D97-AF65-F5344CB8AC3E}">
        <p14:creationId xmlns:p14="http://schemas.microsoft.com/office/powerpoint/2010/main" val="106124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431728" y="1967620"/>
            <a:ext cx="8712272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5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1745045" y="452076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342713" y="185756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Mrežni saobraćaj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E1870C-ED13-45F1-B0A2-C1D3DCD3CE9D}"/>
              </a:ext>
            </a:extLst>
          </p:cNvPr>
          <p:cNvSpPr txBox="1"/>
          <p:nvPr/>
        </p:nvSpPr>
        <p:spPr>
          <a:xfrm>
            <a:off x="276806" y="1629885"/>
            <a:ext cx="84395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Mrežni saobraćaj se odnosi na količinu podataka koji se kreću kroz računarske mreže u određenom vremenskom periodu. Podaci se prenose u obliku paketa koji putuju između izvora i odredišta preko različitih mrežnih medija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620619" y="-87219"/>
            <a:ext cx="576071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mrežnog saobraćaja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E68B4E22-CFB5-4EF2-B691-B4F64C06FF9C}"/>
              </a:ext>
            </a:extLst>
          </p:cNvPr>
          <p:cNvSpPr txBox="1">
            <a:spLocks/>
          </p:cNvSpPr>
          <p:nvPr/>
        </p:nvSpPr>
        <p:spPr>
          <a:xfrm>
            <a:off x="2733250" y="2098500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saobraćaj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saobraćaj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saobraćaj</a:t>
            </a:r>
          </a:p>
        </p:txBody>
      </p:sp>
    </p:spTree>
    <p:extLst>
      <p:ext uri="{BB962C8B-B14F-4D97-AF65-F5344CB8AC3E}">
        <p14:creationId xmlns:p14="http://schemas.microsoft.com/office/powerpoint/2010/main" val="322927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Protokoli u mrežnom saobraćaju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B0928-60EF-48ED-9430-1FFDCF3D35DA}"/>
              </a:ext>
            </a:extLst>
          </p:cNvPr>
          <p:cNvSpPr txBox="1"/>
          <p:nvPr/>
        </p:nvSpPr>
        <p:spPr>
          <a:xfrm>
            <a:off x="616527" y="1040997"/>
            <a:ext cx="80391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pouzdan,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konekcijski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orijentisan protokol koji se koristi za prenos podataka gde je važna ispravnost i redosled podataka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nepouzdan,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bezkonekcijski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protokol koji se koristi za prenose gde je važna brzina, a ne nužno tačnost ili redosled podataka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koristi se za slanje dijagnostičkih i kontrolnih poruka između uređaja u mreži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2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Protokoli u mrežnom saobraćaju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B0928-60EF-48ED-9430-1FFDCF3D35DA}"/>
              </a:ext>
            </a:extLst>
          </p:cNvPr>
          <p:cNvSpPr txBox="1"/>
          <p:nvPr/>
        </p:nvSpPr>
        <p:spPr>
          <a:xfrm>
            <a:off x="616527" y="1184120"/>
            <a:ext cx="80391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koristi se za prenos web stranica i drugih resursa preko interneta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koristi se za prenos datoteka između računara u mreži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koristi se za slanje e-mail poruka između servera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za prevođenje domena imena u IP adrese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2" y="0"/>
            <a:ext cx="551850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mrežnog saobraćaja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CE81-DC5F-46A5-8414-F11F9B82D15B}"/>
              </a:ext>
            </a:extLst>
          </p:cNvPr>
          <p:cNvSpPr txBox="1"/>
          <p:nvPr/>
        </p:nvSpPr>
        <p:spPr>
          <a:xfrm>
            <a:off x="660916" y="1209673"/>
            <a:ext cx="8039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kritična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unapređenje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Primeri gde je važna analiza: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Dijagnostika mrežnih problema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performansi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80776" y="266967"/>
            <a:ext cx="551850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i alati za analizu mrežnog saobraćaja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FC749-234E-484C-B306-94F509482694}"/>
              </a:ext>
            </a:extLst>
          </p:cNvPr>
          <p:cNvSpPr txBox="1"/>
          <p:nvPr/>
        </p:nvSpPr>
        <p:spPr>
          <a:xfrm>
            <a:off x="645013" y="1980949"/>
            <a:ext cx="80391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nekoliko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Najpopularniji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Wireshark,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897687" y="-66338"/>
            <a:ext cx="70738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44DF5-13A9-45C0-8CCF-BC8EDD50004E}"/>
              </a:ext>
            </a:extLst>
          </p:cNvPr>
          <p:cNvSpPr txBox="1"/>
          <p:nvPr/>
        </p:nvSpPr>
        <p:spPr>
          <a:xfrm>
            <a:off x="552400" y="1359899"/>
            <a:ext cx="84166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je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najpopularnijih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mrežnog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Karakteristike: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realnom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Dekodiranje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velikog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Snažni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pretraživanje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Vizuelizacija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saobraćaja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grafove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3497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1094</Words>
  <Application>Microsoft Office PowerPoint</Application>
  <PresentationFormat>On-screen Show (16:9)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Poppins Black</vt:lpstr>
      <vt:lpstr>Poppins</vt:lpstr>
      <vt:lpstr>Arial</vt:lpstr>
      <vt:lpstr>Times New Roman</vt:lpstr>
      <vt:lpstr>Raleway</vt:lpstr>
      <vt:lpstr>Barlow</vt:lpstr>
      <vt:lpstr>Poppins ExtraBold</vt:lpstr>
      <vt:lpstr>Wingdings</vt:lpstr>
      <vt:lpstr>Data Analytics Strategy Toolkit by Slidesgo</vt:lpstr>
      <vt:lpstr>Network Traffic Analyzer</vt:lpstr>
      <vt:lpstr>Uvod</vt:lpstr>
      <vt:lpstr>Mrežni saobraćaj</vt:lpstr>
      <vt:lpstr>Tipovi mrežnog saobraćaja</vt:lpstr>
      <vt:lpstr>Protokoli u mrežnom saobraćaju</vt:lpstr>
      <vt:lpstr>Protokoli u mrežnom saobraćaju</vt:lpstr>
      <vt:lpstr>Analiza mrežnog saobraćaja</vt:lpstr>
      <vt:lpstr>Metode i alati za analizu mrežnog saobraćaja</vt:lpstr>
      <vt:lpstr>Wireshark</vt:lpstr>
      <vt:lpstr>tcpdump</vt:lpstr>
      <vt:lpstr>Pyshark</vt:lpstr>
      <vt:lpstr>PCAP podaci</vt:lpstr>
      <vt:lpstr>Prednosti korišćenja PCAP podataka</vt:lpstr>
      <vt:lpstr>Nedostaci korišćenja PCAP podataka</vt:lpstr>
      <vt:lpstr>Struktura PCAP datoteka</vt:lpstr>
      <vt:lpstr>Alati za prikupljanje i analizu PCAP podataka</vt:lpstr>
      <vt:lpstr>Proces prikupljanja PCAP podataka</vt:lpstr>
      <vt:lpstr>Primena analize mrežnog saobraćaja</vt:lpstr>
      <vt:lpstr>Detekcija i analiza mrežnih napada</vt:lpstr>
      <vt:lpstr>Praćenje performansi mreže</vt:lpstr>
      <vt:lpstr>Dijagnostika mrežnih problema</vt:lpstr>
      <vt:lpstr>Aplikacija</vt:lpstr>
      <vt:lpstr>Korišćene tehnologije</vt:lpstr>
      <vt:lpstr>Funkcionalnosti aplikacije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Vuk</dc:creator>
  <cp:lastModifiedBy>Vuk Cvetković</cp:lastModifiedBy>
  <cp:revision>196</cp:revision>
  <dcterms:modified xsi:type="dcterms:W3CDTF">2024-07-08T22:17:22Z</dcterms:modified>
</cp:coreProperties>
</file>