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9"/>
  </p:notesMasterIdLst>
  <p:sldIdLst>
    <p:sldId id="256" r:id="rId6"/>
    <p:sldId id="257" r:id="rId7"/>
    <p:sldId id="261" r:id="rId8"/>
    <p:sldId id="262" r:id="rId9"/>
    <p:sldId id="263" r:id="rId10"/>
    <p:sldId id="273" r:id="rId11"/>
    <p:sldId id="269" r:id="rId12"/>
    <p:sldId id="264" r:id="rId13"/>
    <p:sldId id="267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264"/>
    <a:srgbClr val="425057"/>
    <a:srgbClr val="848C8E"/>
    <a:srgbClr val="F1F2EE"/>
    <a:srgbClr val="BDB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2" autoAdjust="0"/>
    <p:restoredTop sz="94720"/>
  </p:normalViewPr>
  <p:slideViewPr>
    <p:cSldViewPr snapToGrid="0" snapToObjects="1">
      <p:cViewPr>
        <p:scale>
          <a:sx n="100" d="100"/>
          <a:sy n="100" d="100"/>
        </p:scale>
        <p:origin x="1728" y="2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2530-2276-BB4C-9D51-6F9EC3007350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1A774-6D2A-104A-951F-3F351BD9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8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9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23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5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6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0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82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9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64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3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567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487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88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500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49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12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98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34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4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29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662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867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307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04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929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200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093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022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920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1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3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50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743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765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68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39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7991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490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19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740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3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1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251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940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3840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540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550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0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4E56-6678-164D-A3C3-71EC4E048D13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6B5F-3E87-F443-A266-B4426CCD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4E56-6678-164D-A3C3-71EC4E048D13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6B5F-3E87-F443-A266-B4426CCD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4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4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9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7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4E56-6678-164D-A3C3-71EC4E048D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6B5F-3E87-F443-A266-B4426CCD4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276" y="1965492"/>
            <a:ext cx="8531624" cy="1641481"/>
          </a:xfrm>
        </p:spPr>
        <p:txBody>
          <a:bodyPr>
            <a:noAutofit/>
          </a:bodyPr>
          <a:lstStyle/>
          <a:p>
            <a:r>
              <a:rPr lang="en-US" sz="3400" b="1" dirty="0" err="1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Detekcija</a:t>
            </a:r>
            <a:r>
              <a:rPr lang="en-US" sz="3400" b="1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3400" b="1" dirty="0" err="1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kvantne</a:t>
            </a:r>
            <a:r>
              <a:rPr lang="en-US" sz="3400" b="1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3400" b="1" dirty="0" err="1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uvezanosti</a:t>
            </a:r>
            <a:r>
              <a:rPr lang="en-US" sz="3400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US" sz="3400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3400" b="1" dirty="0" err="1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korišćenjem</a:t>
            </a:r>
            <a:r>
              <a:rPr lang="en-US" sz="3400" b="1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  POVM </a:t>
            </a:r>
            <a:r>
              <a:rPr lang="en-US" sz="3400" b="1" dirty="0" err="1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merenja</a:t>
            </a:r>
            <a:r>
              <a:rPr lang="en-US" sz="3400" b="1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3400" b="1" dirty="0" err="1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sa</a:t>
            </a:r>
            <a:r>
              <a:rPr lang="en-US" sz="3400" b="1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3400" b="1" dirty="0" err="1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primenom</a:t>
            </a:r>
            <a:r>
              <a:rPr lang="en-US" sz="3400" b="1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 u </a:t>
            </a:r>
            <a:r>
              <a:rPr lang="en-US" sz="3400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US" sz="3400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3400" b="1" dirty="0" err="1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komunikacionim</a:t>
            </a:r>
            <a:r>
              <a:rPr lang="en-US" sz="3400" b="1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3400" b="1" dirty="0" err="1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protokolima</a:t>
            </a:r>
            <a:endParaRPr lang="en-US" sz="3400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276" y="4492350"/>
            <a:ext cx="3629024" cy="1261173"/>
          </a:xfrm>
        </p:spPr>
        <p:txBody>
          <a:bodyPr>
            <a:normAutofit/>
          </a:bodyPr>
          <a:lstStyle/>
          <a:p>
            <a:pPr algn="l"/>
            <a:r>
              <a:rPr lang="en-US" sz="1600" b="1" i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Vuk </a:t>
            </a:r>
            <a:r>
              <a:rPr lang="en-US" sz="1600" b="1" i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Vuković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, 4.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razred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Matematičke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gimnazije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 u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Beogradu</a:t>
            </a:r>
            <a:endParaRPr lang="en-US" sz="1600" b="1" dirty="0">
              <a:solidFill>
                <a:srgbClr val="848C8E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600" b="1" i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Mia </a:t>
            </a:r>
            <a:r>
              <a:rPr lang="en-US" sz="1600" b="1" i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Mijović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, 3.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razred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Matematičke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gimnazije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 u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Beogradu</a:t>
            </a:r>
            <a:endParaRPr lang="en-US" sz="1600" b="1" dirty="0">
              <a:solidFill>
                <a:srgbClr val="848C8E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endParaRPr lang="en-US" sz="1500" b="1" dirty="0">
              <a:solidFill>
                <a:srgbClr val="848C8E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27189" y="4232583"/>
            <a:ext cx="4024711" cy="152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Mentori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: </a:t>
            </a:r>
            <a:endParaRPr lang="en-US" sz="1600" dirty="0">
              <a:solidFill>
                <a:srgbClr val="848C8E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600" b="1" i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Aleksandra </a:t>
            </a:r>
            <a:r>
              <a:rPr lang="en-US" sz="1600" b="1" i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Dimić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, PhD student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i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istraživač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Fizički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fakultet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 u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Beogradu</a:t>
            </a:r>
            <a:endParaRPr lang="en-US" sz="1600" dirty="0">
              <a:solidFill>
                <a:srgbClr val="848C8E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600" b="1" i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Aleksandar</a:t>
            </a:r>
            <a:r>
              <a:rPr lang="en-US" sz="1600" b="1" i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600" b="1" i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Bukva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Dipl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fizičar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Fizički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fakultet</a:t>
            </a:r>
            <a:r>
              <a:rPr lang="en-US" sz="1600" b="1" dirty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 u </a:t>
            </a:r>
            <a:r>
              <a:rPr lang="en-US" sz="1600" b="1" dirty="0" err="1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Beogradu</a:t>
            </a:r>
            <a:endParaRPr lang="en-US" sz="1600" dirty="0">
              <a:solidFill>
                <a:srgbClr val="848C8E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134126"/>
            <a:ext cx="1505201" cy="14660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27699" y="6379133"/>
            <a:ext cx="328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600" b="1" dirty="0" smtClean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Semin</a:t>
            </a:r>
            <a:r>
              <a:rPr lang="en-US" sz="1600" b="1" dirty="0" err="1" smtClean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ar</a:t>
            </a:r>
            <a:r>
              <a:rPr lang="sr-Latn-CS" sz="1600" b="1" dirty="0" smtClean="0">
                <a:solidFill>
                  <a:srgbClr val="848C8E"/>
                </a:solidFill>
                <a:latin typeface="Source Sans Pro" charset="0"/>
                <a:ea typeface="Source Sans Pro" charset="0"/>
                <a:cs typeface="Source Sans Pro" charset="0"/>
              </a:rPr>
              <a:t> fizike, IS Petnica 2016/17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1309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6371" y="618071"/>
            <a:ext cx="2930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sz="30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Uvezana stanja</a:t>
            </a:r>
            <a:endParaRPr lang="sr-Latn-CS" sz="30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027163" y="6042849"/>
            <a:ext cx="2607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Broj qubit-a (N)</a:t>
            </a:r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-537428" y="3301321"/>
            <a:ext cx="3476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b="1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Disperzija (širina) raspodele 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79" y="1747957"/>
            <a:ext cx="6445003" cy="4294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22624" y="2669480"/>
                <a:ext cx="129821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</m:num>
                        <m:den>
                          <m:r>
                            <a:rPr lang="sr-Latn-CS" sz="2400" b="1" i="1" smtClean="0">
                              <a:latin typeface="Cambria Math"/>
                            </a:rPr>
                            <m:t>𝑵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>
                          <a:latin typeface="Cambria Math" charset="0"/>
                        </a:rPr>
                        <m:t>𝐵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x-none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624" y="2669480"/>
                <a:ext cx="1298218" cy="7838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arallelogram 4"/>
          <p:cNvSpPr/>
          <p:nvPr/>
        </p:nvSpPr>
        <p:spPr>
          <a:xfrm>
            <a:off x="432362" y="542129"/>
            <a:ext cx="3949138" cy="901700"/>
          </a:xfrm>
          <a:custGeom>
            <a:avLst/>
            <a:gdLst>
              <a:gd name="connsiteX0" fmla="*/ 0 w 4003500"/>
              <a:gd name="connsiteY0" fmla="*/ 914400 h 914400"/>
              <a:gd name="connsiteX1" fmla="*/ 228600 w 4003500"/>
              <a:gd name="connsiteY1" fmla="*/ 0 h 914400"/>
              <a:gd name="connsiteX2" fmla="*/ 4003500 w 4003500"/>
              <a:gd name="connsiteY2" fmla="*/ 0 h 914400"/>
              <a:gd name="connsiteX3" fmla="*/ 3774900 w 4003500"/>
              <a:gd name="connsiteY3" fmla="*/ 914400 h 914400"/>
              <a:gd name="connsiteX4" fmla="*/ 0 w 4003500"/>
              <a:gd name="connsiteY4" fmla="*/ 914400 h 914400"/>
              <a:gd name="connsiteX0" fmla="*/ 0 w 4003500"/>
              <a:gd name="connsiteY0" fmla="*/ 914400 h 914400"/>
              <a:gd name="connsiteX1" fmla="*/ 444500 w 4003500"/>
              <a:gd name="connsiteY1" fmla="*/ 12700 h 914400"/>
              <a:gd name="connsiteX2" fmla="*/ 4003500 w 4003500"/>
              <a:gd name="connsiteY2" fmla="*/ 0 h 914400"/>
              <a:gd name="connsiteX3" fmla="*/ 3774900 w 4003500"/>
              <a:gd name="connsiteY3" fmla="*/ 914400 h 914400"/>
              <a:gd name="connsiteX4" fmla="*/ 0 w 4003500"/>
              <a:gd name="connsiteY4" fmla="*/ 914400 h 914400"/>
              <a:gd name="connsiteX0" fmla="*/ 0 w 4244800"/>
              <a:gd name="connsiteY0" fmla="*/ 901700 h 901700"/>
              <a:gd name="connsiteX1" fmla="*/ 444500 w 4244800"/>
              <a:gd name="connsiteY1" fmla="*/ 0 h 901700"/>
              <a:gd name="connsiteX2" fmla="*/ 4244800 w 4244800"/>
              <a:gd name="connsiteY2" fmla="*/ 12700 h 901700"/>
              <a:gd name="connsiteX3" fmla="*/ 3774900 w 4244800"/>
              <a:gd name="connsiteY3" fmla="*/ 901700 h 901700"/>
              <a:gd name="connsiteX4" fmla="*/ 0 w 4244800"/>
              <a:gd name="connsiteY4" fmla="*/ 901700 h 901700"/>
              <a:gd name="connsiteX0" fmla="*/ 0 w 4244800"/>
              <a:gd name="connsiteY0" fmla="*/ 901700 h 901700"/>
              <a:gd name="connsiteX1" fmla="*/ 630955 w 4244800"/>
              <a:gd name="connsiteY1" fmla="*/ 0 h 901700"/>
              <a:gd name="connsiteX2" fmla="*/ 4244800 w 4244800"/>
              <a:gd name="connsiteY2" fmla="*/ 12700 h 901700"/>
              <a:gd name="connsiteX3" fmla="*/ 3774900 w 4244800"/>
              <a:gd name="connsiteY3" fmla="*/ 901700 h 901700"/>
              <a:gd name="connsiteX4" fmla="*/ 0 w 4244800"/>
              <a:gd name="connsiteY4" fmla="*/ 901700 h 901700"/>
              <a:gd name="connsiteX0" fmla="*/ 0 w 4445598"/>
              <a:gd name="connsiteY0" fmla="*/ 901700 h 901700"/>
              <a:gd name="connsiteX1" fmla="*/ 630955 w 4445598"/>
              <a:gd name="connsiteY1" fmla="*/ 0 h 901700"/>
              <a:gd name="connsiteX2" fmla="*/ 4445598 w 4445598"/>
              <a:gd name="connsiteY2" fmla="*/ 25400 h 901700"/>
              <a:gd name="connsiteX3" fmla="*/ 3774900 w 4445598"/>
              <a:gd name="connsiteY3" fmla="*/ 901700 h 901700"/>
              <a:gd name="connsiteX4" fmla="*/ 0 w 4445598"/>
              <a:gd name="connsiteY4" fmla="*/ 901700 h 901700"/>
              <a:gd name="connsiteX0" fmla="*/ 0 w 4459941"/>
              <a:gd name="connsiteY0" fmla="*/ 901700 h 901700"/>
              <a:gd name="connsiteX1" fmla="*/ 630955 w 4459941"/>
              <a:gd name="connsiteY1" fmla="*/ 0 h 901700"/>
              <a:gd name="connsiteX2" fmla="*/ 4459941 w 4459941"/>
              <a:gd name="connsiteY2" fmla="*/ 0 h 901700"/>
              <a:gd name="connsiteX3" fmla="*/ 3774900 w 4459941"/>
              <a:gd name="connsiteY3" fmla="*/ 901700 h 901700"/>
              <a:gd name="connsiteX4" fmla="*/ 0 w 4459941"/>
              <a:gd name="connsiteY4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9941" h="901700">
                <a:moveTo>
                  <a:pt x="0" y="901700"/>
                </a:moveTo>
                <a:lnTo>
                  <a:pt x="630955" y="0"/>
                </a:lnTo>
                <a:lnTo>
                  <a:pt x="4459941" y="0"/>
                </a:lnTo>
                <a:lnTo>
                  <a:pt x="3774900" y="901700"/>
                </a:lnTo>
                <a:lnTo>
                  <a:pt x="0" y="901700"/>
                </a:lnTo>
                <a:close/>
              </a:path>
            </a:pathLst>
          </a:custGeom>
          <a:solidFill>
            <a:srgbClr val="D8E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83635" y="654425"/>
            <a:ext cx="26338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8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REZULTATI</a:t>
            </a:r>
            <a:endParaRPr lang="en-US" sz="38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97206" y="3664327"/>
            <a:ext cx="2425214" cy="4053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300" b="1" dirty="0" err="1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Izgled</a:t>
            </a:r>
            <a:r>
              <a:rPr lang="en-US" sz="2300" b="1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300" b="1" dirty="0" err="1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raspodele</a:t>
            </a:r>
            <a:endParaRPr lang="en-US" sz="23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9999" y="5879531"/>
            <a:ext cx="261962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 err="1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Separabilna</a:t>
            </a:r>
            <a:r>
              <a:rPr lang="en-US" sz="2300" b="1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300" b="1" dirty="0" err="1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stanja</a:t>
            </a:r>
            <a:endParaRPr lang="en-US" sz="23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2369" y="5879531"/>
            <a:ext cx="216597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 err="1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Uvezana</a:t>
            </a:r>
            <a:r>
              <a:rPr lang="en-US" sz="2300" b="1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300" b="1" dirty="0" err="1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stanja</a:t>
            </a:r>
            <a:endParaRPr lang="en-US" sz="23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22848" y="4897211"/>
                <a:ext cx="773930" cy="982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800" i="1" smtClean="0">
                              <a:solidFill>
                                <a:srgbClr val="425057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425057"/>
                              </a:solidFill>
                              <a:latin typeface="Cambria Math" charset="0"/>
                            </a:rPr>
                            <m:t>𝐴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sz="2800" i="1">
                                  <a:solidFill>
                                    <a:srgbClr val="425057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425057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425057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848" y="4897211"/>
                <a:ext cx="773930" cy="9823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736310" y="4897211"/>
                <a:ext cx="53809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800" i="1" smtClean="0">
                              <a:solidFill>
                                <a:srgbClr val="425057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425057"/>
                              </a:solidFill>
                              <a:latin typeface="Cambria Math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425057"/>
                              </a:solidFill>
                              <a:latin typeface="Cambria Math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425057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310" y="4897211"/>
                <a:ext cx="538096" cy="8989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37" y="1705351"/>
            <a:ext cx="2334201" cy="15737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97" y="1705352"/>
            <a:ext cx="2308141" cy="1583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58" y="1705353"/>
            <a:ext cx="2293664" cy="157371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91217" y="3640893"/>
            <a:ext cx="723900" cy="393469"/>
          </a:xfrm>
          <a:prstGeom prst="rightArrow">
            <a:avLst/>
          </a:prstGeom>
          <a:solidFill>
            <a:srgbClr val="42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83914" y="3664328"/>
            <a:ext cx="1866900" cy="405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300" b="1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Klasifikacija</a:t>
            </a:r>
            <a:endParaRPr lang="en-US" sz="23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8" name="Parallelogram 4"/>
          <p:cNvSpPr/>
          <p:nvPr/>
        </p:nvSpPr>
        <p:spPr>
          <a:xfrm>
            <a:off x="432362" y="542129"/>
            <a:ext cx="3949138" cy="901700"/>
          </a:xfrm>
          <a:custGeom>
            <a:avLst/>
            <a:gdLst>
              <a:gd name="connsiteX0" fmla="*/ 0 w 4003500"/>
              <a:gd name="connsiteY0" fmla="*/ 914400 h 914400"/>
              <a:gd name="connsiteX1" fmla="*/ 228600 w 4003500"/>
              <a:gd name="connsiteY1" fmla="*/ 0 h 914400"/>
              <a:gd name="connsiteX2" fmla="*/ 4003500 w 4003500"/>
              <a:gd name="connsiteY2" fmla="*/ 0 h 914400"/>
              <a:gd name="connsiteX3" fmla="*/ 3774900 w 4003500"/>
              <a:gd name="connsiteY3" fmla="*/ 914400 h 914400"/>
              <a:gd name="connsiteX4" fmla="*/ 0 w 4003500"/>
              <a:gd name="connsiteY4" fmla="*/ 914400 h 914400"/>
              <a:gd name="connsiteX0" fmla="*/ 0 w 4003500"/>
              <a:gd name="connsiteY0" fmla="*/ 914400 h 914400"/>
              <a:gd name="connsiteX1" fmla="*/ 444500 w 4003500"/>
              <a:gd name="connsiteY1" fmla="*/ 12700 h 914400"/>
              <a:gd name="connsiteX2" fmla="*/ 4003500 w 4003500"/>
              <a:gd name="connsiteY2" fmla="*/ 0 h 914400"/>
              <a:gd name="connsiteX3" fmla="*/ 3774900 w 4003500"/>
              <a:gd name="connsiteY3" fmla="*/ 914400 h 914400"/>
              <a:gd name="connsiteX4" fmla="*/ 0 w 4003500"/>
              <a:gd name="connsiteY4" fmla="*/ 914400 h 914400"/>
              <a:gd name="connsiteX0" fmla="*/ 0 w 4244800"/>
              <a:gd name="connsiteY0" fmla="*/ 901700 h 901700"/>
              <a:gd name="connsiteX1" fmla="*/ 444500 w 4244800"/>
              <a:gd name="connsiteY1" fmla="*/ 0 h 901700"/>
              <a:gd name="connsiteX2" fmla="*/ 4244800 w 4244800"/>
              <a:gd name="connsiteY2" fmla="*/ 12700 h 901700"/>
              <a:gd name="connsiteX3" fmla="*/ 3774900 w 4244800"/>
              <a:gd name="connsiteY3" fmla="*/ 901700 h 901700"/>
              <a:gd name="connsiteX4" fmla="*/ 0 w 4244800"/>
              <a:gd name="connsiteY4" fmla="*/ 901700 h 901700"/>
              <a:gd name="connsiteX0" fmla="*/ 0 w 4244800"/>
              <a:gd name="connsiteY0" fmla="*/ 901700 h 901700"/>
              <a:gd name="connsiteX1" fmla="*/ 630955 w 4244800"/>
              <a:gd name="connsiteY1" fmla="*/ 0 h 901700"/>
              <a:gd name="connsiteX2" fmla="*/ 4244800 w 4244800"/>
              <a:gd name="connsiteY2" fmla="*/ 12700 h 901700"/>
              <a:gd name="connsiteX3" fmla="*/ 3774900 w 4244800"/>
              <a:gd name="connsiteY3" fmla="*/ 901700 h 901700"/>
              <a:gd name="connsiteX4" fmla="*/ 0 w 4244800"/>
              <a:gd name="connsiteY4" fmla="*/ 901700 h 901700"/>
              <a:gd name="connsiteX0" fmla="*/ 0 w 4445598"/>
              <a:gd name="connsiteY0" fmla="*/ 901700 h 901700"/>
              <a:gd name="connsiteX1" fmla="*/ 630955 w 4445598"/>
              <a:gd name="connsiteY1" fmla="*/ 0 h 901700"/>
              <a:gd name="connsiteX2" fmla="*/ 4445598 w 4445598"/>
              <a:gd name="connsiteY2" fmla="*/ 25400 h 901700"/>
              <a:gd name="connsiteX3" fmla="*/ 3774900 w 4445598"/>
              <a:gd name="connsiteY3" fmla="*/ 901700 h 901700"/>
              <a:gd name="connsiteX4" fmla="*/ 0 w 4445598"/>
              <a:gd name="connsiteY4" fmla="*/ 901700 h 901700"/>
              <a:gd name="connsiteX0" fmla="*/ 0 w 4459941"/>
              <a:gd name="connsiteY0" fmla="*/ 901700 h 901700"/>
              <a:gd name="connsiteX1" fmla="*/ 630955 w 4459941"/>
              <a:gd name="connsiteY1" fmla="*/ 0 h 901700"/>
              <a:gd name="connsiteX2" fmla="*/ 4459941 w 4459941"/>
              <a:gd name="connsiteY2" fmla="*/ 0 h 901700"/>
              <a:gd name="connsiteX3" fmla="*/ 3774900 w 4459941"/>
              <a:gd name="connsiteY3" fmla="*/ 901700 h 901700"/>
              <a:gd name="connsiteX4" fmla="*/ 0 w 4459941"/>
              <a:gd name="connsiteY4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9941" h="901700">
                <a:moveTo>
                  <a:pt x="0" y="901700"/>
                </a:moveTo>
                <a:lnTo>
                  <a:pt x="630955" y="0"/>
                </a:lnTo>
                <a:lnTo>
                  <a:pt x="4459941" y="0"/>
                </a:lnTo>
                <a:lnTo>
                  <a:pt x="3774900" y="901700"/>
                </a:lnTo>
                <a:lnTo>
                  <a:pt x="0" y="901700"/>
                </a:lnTo>
                <a:close/>
              </a:path>
            </a:pathLst>
          </a:custGeom>
          <a:solidFill>
            <a:srgbClr val="D8E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83635" y="654425"/>
            <a:ext cx="28406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800" b="1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ZAKLJUČAK</a:t>
            </a:r>
            <a:endParaRPr lang="en-US" sz="38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736599" y="362291"/>
            <a:ext cx="6400800" cy="901700"/>
          </a:xfrm>
          <a:custGeom>
            <a:avLst/>
            <a:gdLst>
              <a:gd name="connsiteX0" fmla="*/ 0 w 6096000"/>
              <a:gd name="connsiteY0" fmla="*/ 914400 h 914400"/>
              <a:gd name="connsiteX1" fmla="*/ 228600 w 6096000"/>
              <a:gd name="connsiteY1" fmla="*/ 0 h 914400"/>
              <a:gd name="connsiteX2" fmla="*/ 6096000 w 6096000"/>
              <a:gd name="connsiteY2" fmla="*/ 0 h 914400"/>
              <a:gd name="connsiteX3" fmla="*/ 5867400 w 6096000"/>
              <a:gd name="connsiteY3" fmla="*/ 914400 h 914400"/>
              <a:gd name="connsiteX4" fmla="*/ 0 w 6096000"/>
              <a:gd name="connsiteY4" fmla="*/ 914400 h 914400"/>
              <a:gd name="connsiteX0" fmla="*/ 0 w 6096000"/>
              <a:gd name="connsiteY0" fmla="*/ 914400 h 914400"/>
              <a:gd name="connsiteX1" fmla="*/ 558800 w 6096000"/>
              <a:gd name="connsiteY1" fmla="*/ 12700 h 914400"/>
              <a:gd name="connsiteX2" fmla="*/ 6096000 w 6096000"/>
              <a:gd name="connsiteY2" fmla="*/ 0 h 914400"/>
              <a:gd name="connsiteX3" fmla="*/ 5867400 w 6096000"/>
              <a:gd name="connsiteY3" fmla="*/ 914400 h 914400"/>
              <a:gd name="connsiteX4" fmla="*/ 0 w 6096000"/>
              <a:gd name="connsiteY4" fmla="*/ 914400 h 914400"/>
              <a:gd name="connsiteX0" fmla="*/ 0 w 6096000"/>
              <a:gd name="connsiteY0" fmla="*/ 914400 h 914400"/>
              <a:gd name="connsiteX1" fmla="*/ 558800 w 6096000"/>
              <a:gd name="connsiteY1" fmla="*/ 38100 h 914400"/>
              <a:gd name="connsiteX2" fmla="*/ 6096000 w 6096000"/>
              <a:gd name="connsiteY2" fmla="*/ 0 h 914400"/>
              <a:gd name="connsiteX3" fmla="*/ 5867400 w 6096000"/>
              <a:gd name="connsiteY3" fmla="*/ 914400 h 914400"/>
              <a:gd name="connsiteX4" fmla="*/ 0 w 6096000"/>
              <a:gd name="connsiteY4" fmla="*/ 914400 h 914400"/>
              <a:gd name="connsiteX0" fmla="*/ 0 w 6096000"/>
              <a:gd name="connsiteY0" fmla="*/ 914400 h 914400"/>
              <a:gd name="connsiteX1" fmla="*/ 558800 w 6096000"/>
              <a:gd name="connsiteY1" fmla="*/ 25400 h 914400"/>
              <a:gd name="connsiteX2" fmla="*/ 6096000 w 6096000"/>
              <a:gd name="connsiteY2" fmla="*/ 0 h 914400"/>
              <a:gd name="connsiteX3" fmla="*/ 5867400 w 6096000"/>
              <a:gd name="connsiteY3" fmla="*/ 914400 h 914400"/>
              <a:gd name="connsiteX4" fmla="*/ 0 w 6096000"/>
              <a:gd name="connsiteY4" fmla="*/ 914400 h 914400"/>
              <a:gd name="connsiteX0" fmla="*/ 0 w 6350000"/>
              <a:gd name="connsiteY0" fmla="*/ 901700 h 901700"/>
              <a:gd name="connsiteX1" fmla="*/ 558800 w 6350000"/>
              <a:gd name="connsiteY1" fmla="*/ 12700 h 901700"/>
              <a:gd name="connsiteX2" fmla="*/ 6350000 w 6350000"/>
              <a:gd name="connsiteY2" fmla="*/ 0 h 901700"/>
              <a:gd name="connsiteX3" fmla="*/ 5867400 w 6350000"/>
              <a:gd name="connsiteY3" fmla="*/ 901700 h 901700"/>
              <a:gd name="connsiteX4" fmla="*/ 0 w 6350000"/>
              <a:gd name="connsiteY4" fmla="*/ 901700 h 901700"/>
              <a:gd name="connsiteX0" fmla="*/ 0 w 6400800"/>
              <a:gd name="connsiteY0" fmla="*/ 901700 h 901700"/>
              <a:gd name="connsiteX1" fmla="*/ 558800 w 6400800"/>
              <a:gd name="connsiteY1" fmla="*/ 12700 h 901700"/>
              <a:gd name="connsiteX2" fmla="*/ 6400800 w 6400800"/>
              <a:gd name="connsiteY2" fmla="*/ 0 h 901700"/>
              <a:gd name="connsiteX3" fmla="*/ 5867400 w 6400800"/>
              <a:gd name="connsiteY3" fmla="*/ 901700 h 901700"/>
              <a:gd name="connsiteX4" fmla="*/ 0 w 6400800"/>
              <a:gd name="connsiteY4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0" h="901700">
                <a:moveTo>
                  <a:pt x="0" y="901700"/>
                </a:moveTo>
                <a:lnTo>
                  <a:pt x="558800" y="12700"/>
                </a:lnTo>
                <a:lnTo>
                  <a:pt x="6400800" y="0"/>
                </a:lnTo>
                <a:lnTo>
                  <a:pt x="5867400" y="901700"/>
                </a:lnTo>
                <a:lnTo>
                  <a:pt x="0" y="901700"/>
                </a:lnTo>
                <a:close/>
              </a:path>
            </a:pathLst>
          </a:custGeom>
          <a:solidFill>
            <a:srgbClr val="D8E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9284" y="499015"/>
            <a:ext cx="57722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4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KOMUNIKACIONI PROTOKOL</a:t>
            </a:r>
            <a:endParaRPr lang="en-US" sz="34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" y="1765351"/>
            <a:ext cx="8558208" cy="415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1"/>
          <p:cNvSpPr/>
          <p:nvPr/>
        </p:nvSpPr>
        <p:spPr>
          <a:xfrm>
            <a:off x="1320799" y="2889591"/>
            <a:ext cx="6400800" cy="901700"/>
          </a:xfrm>
          <a:custGeom>
            <a:avLst/>
            <a:gdLst>
              <a:gd name="connsiteX0" fmla="*/ 0 w 6096000"/>
              <a:gd name="connsiteY0" fmla="*/ 914400 h 914400"/>
              <a:gd name="connsiteX1" fmla="*/ 228600 w 6096000"/>
              <a:gd name="connsiteY1" fmla="*/ 0 h 914400"/>
              <a:gd name="connsiteX2" fmla="*/ 6096000 w 6096000"/>
              <a:gd name="connsiteY2" fmla="*/ 0 h 914400"/>
              <a:gd name="connsiteX3" fmla="*/ 5867400 w 6096000"/>
              <a:gd name="connsiteY3" fmla="*/ 914400 h 914400"/>
              <a:gd name="connsiteX4" fmla="*/ 0 w 6096000"/>
              <a:gd name="connsiteY4" fmla="*/ 914400 h 914400"/>
              <a:gd name="connsiteX0" fmla="*/ 0 w 6096000"/>
              <a:gd name="connsiteY0" fmla="*/ 914400 h 914400"/>
              <a:gd name="connsiteX1" fmla="*/ 558800 w 6096000"/>
              <a:gd name="connsiteY1" fmla="*/ 12700 h 914400"/>
              <a:gd name="connsiteX2" fmla="*/ 6096000 w 6096000"/>
              <a:gd name="connsiteY2" fmla="*/ 0 h 914400"/>
              <a:gd name="connsiteX3" fmla="*/ 5867400 w 6096000"/>
              <a:gd name="connsiteY3" fmla="*/ 914400 h 914400"/>
              <a:gd name="connsiteX4" fmla="*/ 0 w 6096000"/>
              <a:gd name="connsiteY4" fmla="*/ 914400 h 914400"/>
              <a:gd name="connsiteX0" fmla="*/ 0 w 6096000"/>
              <a:gd name="connsiteY0" fmla="*/ 914400 h 914400"/>
              <a:gd name="connsiteX1" fmla="*/ 558800 w 6096000"/>
              <a:gd name="connsiteY1" fmla="*/ 38100 h 914400"/>
              <a:gd name="connsiteX2" fmla="*/ 6096000 w 6096000"/>
              <a:gd name="connsiteY2" fmla="*/ 0 h 914400"/>
              <a:gd name="connsiteX3" fmla="*/ 5867400 w 6096000"/>
              <a:gd name="connsiteY3" fmla="*/ 914400 h 914400"/>
              <a:gd name="connsiteX4" fmla="*/ 0 w 6096000"/>
              <a:gd name="connsiteY4" fmla="*/ 914400 h 914400"/>
              <a:gd name="connsiteX0" fmla="*/ 0 w 6096000"/>
              <a:gd name="connsiteY0" fmla="*/ 914400 h 914400"/>
              <a:gd name="connsiteX1" fmla="*/ 558800 w 6096000"/>
              <a:gd name="connsiteY1" fmla="*/ 25400 h 914400"/>
              <a:gd name="connsiteX2" fmla="*/ 6096000 w 6096000"/>
              <a:gd name="connsiteY2" fmla="*/ 0 h 914400"/>
              <a:gd name="connsiteX3" fmla="*/ 5867400 w 6096000"/>
              <a:gd name="connsiteY3" fmla="*/ 914400 h 914400"/>
              <a:gd name="connsiteX4" fmla="*/ 0 w 6096000"/>
              <a:gd name="connsiteY4" fmla="*/ 914400 h 914400"/>
              <a:gd name="connsiteX0" fmla="*/ 0 w 6350000"/>
              <a:gd name="connsiteY0" fmla="*/ 901700 h 901700"/>
              <a:gd name="connsiteX1" fmla="*/ 558800 w 6350000"/>
              <a:gd name="connsiteY1" fmla="*/ 12700 h 901700"/>
              <a:gd name="connsiteX2" fmla="*/ 6350000 w 6350000"/>
              <a:gd name="connsiteY2" fmla="*/ 0 h 901700"/>
              <a:gd name="connsiteX3" fmla="*/ 5867400 w 6350000"/>
              <a:gd name="connsiteY3" fmla="*/ 901700 h 901700"/>
              <a:gd name="connsiteX4" fmla="*/ 0 w 6350000"/>
              <a:gd name="connsiteY4" fmla="*/ 901700 h 901700"/>
              <a:gd name="connsiteX0" fmla="*/ 0 w 6400800"/>
              <a:gd name="connsiteY0" fmla="*/ 901700 h 901700"/>
              <a:gd name="connsiteX1" fmla="*/ 558800 w 6400800"/>
              <a:gd name="connsiteY1" fmla="*/ 12700 h 901700"/>
              <a:gd name="connsiteX2" fmla="*/ 6400800 w 6400800"/>
              <a:gd name="connsiteY2" fmla="*/ 0 h 901700"/>
              <a:gd name="connsiteX3" fmla="*/ 5867400 w 6400800"/>
              <a:gd name="connsiteY3" fmla="*/ 901700 h 901700"/>
              <a:gd name="connsiteX4" fmla="*/ 0 w 6400800"/>
              <a:gd name="connsiteY4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0" h="901700">
                <a:moveTo>
                  <a:pt x="0" y="901700"/>
                </a:moveTo>
                <a:lnTo>
                  <a:pt x="558800" y="12700"/>
                </a:lnTo>
                <a:lnTo>
                  <a:pt x="6400800" y="0"/>
                </a:lnTo>
                <a:lnTo>
                  <a:pt x="5867400" y="901700"/>
                </a:lnTo>
                <a:lnTo>
                  <a:pt x="0" y="901700"/>
                </a:lnTo>
                <a:close/>
              </a:path>
            </a:pathLst>
          </a:custGeom>
          <a:solidFill>
            <a:srgbClr val="D8E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8151" y="2955720"/>
            <a:ext cx="5066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sz="4400" b="1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HVALA NA PAŽNJI</a:t>
            </a:r>
            <a:r>
              <a:rPr lang="sr-Latn-CS" sz="44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!</a:t>
            </a:r>
            <a:endParaRPr lang="en-US" sz="44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>
            <a:spLocks noChangeAspect="1"/>
          </p:cNvSpPr>
          <p:nvPr/>
        </p:nvSpPr>
        <p:spPr>
          <a:xfrm>
            <a:off x="589360" y="514351"/>
            <a:ext cx="2486025" cy="871537"/>
          </a:xfrm>
          <a:custGeom>
            <a:avLst/>
            <a:gdLst>
              <a:gd name="connsiteX0" fmla="*/ 0 w 2828925"/>
              <a:gd name="connsiteY0" fmla="*/ 857250 h 857250"/>
              <a:gd name="connsiteX1" fmla="*/ 214313 w 2828925"/>
              <a:gd name="connsiteY1" fmla="*/ 0 h 857250"/>
              <a:gd name="connsiteX2" fmla="*/ 2828925 w 2828925"/>
              <a:gd name="connsiteY2" fmla="*/ 0 h 857250"/>
              <a:gd name="connsiteX3" fmla="*/ 2614613 w 2828925"/>
              <a:gd name="connsiteY3" fmla="*/ 857250 h 857250"/>
              <a:gd name="connsiteX4" fmla="*/ 0 w 2828925"/>
              <a:gd name="connsiteY4" fmla="*/ 857250 h 857250"/>
              <a:gd name="connsiteX0" fmla="*/ 0 w 2828925"/>
              <a:gd name="connsiteY0" fmla="*/ 857250 h 857250"/>
              <a:gd name="connsiteX1" fmla="*/ 600075 w 2828925"/>
              <a:gd name="connsiteY1" fmla="*/ 0 h 857250"/>
              <a:gd name="connsiteX2" fmla="*/ 2828925 w 2828925"/>
              <a:gd name="connsiteY2" fmla="*/ 0 h 857250"/>
              <a:gd name="connsiteX3" fmla="*/ 2614613 w 2828925"/>
              <a:gd name="connsiteY3" fmla="*/ 857250 h 857250"/>
              <a:gd name="connsiteX4" fmla="*/ 0 w 2828925"/>
              <a:gd name="connsiteY4" fmla="*/ 857250 h 857250"/>
              <a:gd name="connsiteX0" fmla="*/ 0 w 3314700"/>
              <a:gd name="connsiteY0" fmla="*/ 857250 h 857250"/>
              <a:gd name="connsiteX1" fmla="*/ 600075 w 3314700"/>
              <a:gd name="connsiteY1" fmla="*/ 0 h 857250"/>
              <a:gd name="connsiteX2" fmla="*/ 3314700 w 3314700"/>
              <a:gd name="connsiteY2" fmla="*/ 14288 h 857250"/>
              <a:gd name="connsiteX3" fmla="*/ 2614613 w 3314700"/>
              <a:gd name="connsiteY3" fmla="*/ 857250 h 857250"/>
              <a:gd name="connsiteX4" fmla="*/ 0 w 3314700"/>
              <a:gd name="connsiteY4" fmla="*/ 857250 h 857250"/>
              <a:gd name="connsiteX0" fmla="*/ 0 w 3314700"/>
              <a:gd name="connsiteY0" fmla="*/ 871537 h 871537"/>
              <a:gd name="connsiteX1" fmla="*/ 600075 w 3314700"/>
              <a:gd name="connsiteY1" fmla="*/ 14287 h 871537"/>
              <a:gd name="connsiteX2" fmla="*/ 3314700 w 3314700"/>
              <a:gd name="connsiteY2" fmla="*/ 0 h 871537"/>
              <a:gd name="connsiteX3" fmla="*/ 2614613 w 3314700"/>
              <a:gd name="connsiteY3" fmla="*/ 871537 h 871537"/>
              <a:gd name="connsiteX4" fmla="*/ 0 w 3314700"/>
              <a:gd name="connsiteY4" fmla="*/ 871537 h 871537"/>
              <a:gd name="connsiteX0" fmla="*/ 0 w 3314700"/>
              <a:gd name="connsiteY0" fmla="*/ 871537 h 871537"/>
              <a:gd name="connsiteX1" fmla="*/ 685800 w 3314700"/>
              <a:gd name="connsiteY1" fmla="*/ 0 h 871537"/>
              <a:gd name="connsiteX2" fmla="*/ 3314700 w 3314700"/>
              <a:gd name="connsiteY2" fmla="*/ 0 h 871537"/>
              <a:gd name="connsiteX3" fmla="*/ 2614613 w 3314700"/>
              <a:gd name="connsiteY3" fmla="*/ 871537 h 871537"/>
              <a:gd name="connsiteX4" fmla="*/ 0 w 3314700"/>
              <a:gd name="connsiteY4" fmla="*/ 871537 h 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871537">
                <a:moveTo>
                  <a:pt x="0" y="871537"/>
                </a:moveTo>
                <a:lnTo>
                  <a:pt x="685800" y="0"/>
                </a:lnTo>
                <a:lnTo>
                  <a:pt x="3314700" y="0"/>
                </a:lnTo>
                <a:lnTo>
                  <a:pt x="2614613" y="871537"/>
                </a:lnTo>
                <a:lnTo>
                  <a:pt x="0" y="871537"/>
                </a:lnTo>
                <a:close/>
              </a:path>
            </a:pathLst>
          </a:custGeom>
          <a:solidFill>
            <a:srgbClr val="D8E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2889" y="621200"/>
            <a:ext cx="1774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8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QUBIT</a:t>
            </a:r>
            <a:endParaRPr lang="en-US" sz="38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360" y="1662724"/>
            <a:ext cx="7618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CS" sz="21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U klasičnim kompjuterima koriste se </a:t>
            </a:r>
            <a:r>
              <a:rPr lang="sr-Latn-CS" sz="2100" b="1" i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bitovi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CS" sz="2100" b="1" i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CS" sz="21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Kvantni bit = qubit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CS" sz="21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CS" sz="21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Stanje 0 i stanje 1 sa određenom verovatnoćom</a:t>
            </a:r>
          </a:p>
          <a:p>
            <a:pPr marL="285750" indent="-285750">
              <a:buFont typeface="Arial" charset="0"/>
              <a:buChar char="•"/>
            </a:pPr>
            <a:endParaRPr lang="en-US" sz="2100" b="1" dirty="0" smtClean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8977" y="3443296"/>
            <a:ext cx="3773580" cy="3122604"/>
          </a:xfrm>
          <a:prstGeom prst="rect">
            <a:avLst/>
          </a:prstGeom>
          <a:solidFill>
            <a:srgbClr val="BDB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71" y="3605149"/>
            <a:ext cx="3418785" cy="279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4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8258" y="1635686"/>
            <a:ext cx="76188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CS" sz="21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Uvezanost (engl. entanglement)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CS" sz="21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CS" sz="21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Uvezana </a:t>
            </a:r>
            <a:r>
              <a:rPr lang="sr-Latn-CS" sz="2100" b="1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i</a:t>
            </a:r>
            <a:r>
              <a:rPr lang="sr-Latn-CS" sz="21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sr-Latn-CS" sz="2100" b="1" dirty="0" err="1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s</a:t>
            </a:r>
            <a:r>
              <a:rPr lang="sr-Latn-CS" sz="2100" b="1" dirty="0" err="1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eparabilna</a:t>
            </a:r>
            <a:r>
              <a:rPr lang="sr-Latn-CS" sz="21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 (pojedinačna) stanja</a:t>
            </a:r>
          </a:p>
        </p:txBody>
      </p:sp>
      <p:sp>
        <p:nvSpPr>
          <p:cNvPr id="11" name="Parallelogram 3"/>
          <p:cNvSpPr>
            <a:spLocks noChangeAspect="1"/>
          </p:cNvSpPr>
          <p:nvPr/>
        </p:nvSpPr>
        <p:spPr>
          <a:xfrm>
            <a:off x="678258" y="3385273"/>
            <a:ext cx="2280842" cy="774324"/>
          </a:xfrm>
          <a:custGeom>
            <a:avLst/>
            <a:gdLst>
              <a:gd name="connsiteX0" fmla="*/ 0 w 2828925"/>
              <a:gd name="connsiteY0" fmla="*/ 857250 h 857250"/>
              <a:gd name="connsiteX1" fmla="*/ 214313 w 2828925"/>
              <a:gd name="connsiteY1" fmla="*/ 0 h 857250"/>
              <a:gd name="connsiteX2" fmla="*/ 2828925 w 2828925"/>
              <a:gd name="connsiteY2" fmla="*/ 0 h 857250"/>
              <a:gd name="connsiteX3" fmla="*/ 2614613 w 2828925"/>
              <a:gd name="connsiteY3" fmla="*/ 857250 h 857250"/>
              <a:gd name="connsiteX4" fmla="*/ 0 w 2828925"/>
              <a:gd name="connsiteY4" fmla="*/ 857250 h 857250"/>
              <a:gd name="connsiteX0" fmla="*/ 0 w 2828925"/>
              <a:gd name="connsiteY0" fmla="*/ 857250 h 857250"/>
              <a:gd name="connsiteX1" fmla="*/ 600075 w 2828925"/>
              <a:gd name="connsiteY1" fmla="*/ 0 h 857250"/>
              <a:gd name="connsiteX2" fmla="*/ 2828925 w 2828925"/>
              <a:gd name="connsiteY2" fmla="*/ 0 h 857250"/>
              <a:gd name="connsiteX3" fmla="*/ 2614613 w 2828925"/>
              <a:gd name="connsiteY3" fmla="*/ 857250 h 857250"/>
              <a:gd name="connsiteX4" fmla="*/ 0 w 2828925"/>
              <a:gd name="connsiteY4" fmla="*/ 857250 h 857250"/>
              <a:gd name="connsiteX0" fmla="*/ 0 w 3314700"/>
              <a:gd name="connsiteY0" fmla="*/ 857250 h 857250"/>
              <a:gd name="connsiteX1" fmla="*/ 600075 w 3314700"/>
              <a:gd name="connsiteY1" fmla="*/ 0 h 857250"/>
              <a:gd name="connsiteX2" fmla="*/ 3314700 w 3314700"/>
              <a:gd name="connsiteY2" fmla="*/ 14288 h 857250"/>
              <a:gd name="connsiteX3" fmla="*/ 2614613 w 3314700"/>
              <a:gd name="connsiteY3" fmla="*/ 857250 h 857250"/>
              <a:gd name="connsiteX4" fmla="*/ 0 w 3314700"/>
              <a:gd name="connsiteY4" fmla="*/ 857250 h 857250"/>
              <a:gd name="connsiteX0" fmla="*/ 0 w 3314700"/>
              <a:gd name="connsiteY0" fmla="*/ 871537 h 871537"/>
              <a:gd name="connsiteX1" fmla="*/ 600075 w 3314700"/>
              <a:gd name="connsiteY1" fmla="*/ 14287 h 871537"/>
              <a:gd name="connsiteX2" fmla="*/ 3314700 w 3314700"/>
              <a:gd name="connsiteY2" fmla="*/ 0 h 871537"/>
              <a:gd name="connsiteX3" fmla="*/ 2614613 w 3314700"/>
              <a:gd name="connsiteY3" fmla="*/ 871537 h 871537"/>
              <a:gd name="connsiteX4" fmla="*/ 0 w 3314700"/>
              <a:gd name="connsiteY4" fmla="*/ 871537 h 871537"/>
              <a:gd name="connsiteX0" fmla="*/ 0 w 3314700"/>
              <a:gd name="connsiteY0" fmla="*/ 871537 h 871537"/>
              <a:gd name="connsiteX1" fmla="*/ 685800 w 3314700"/>
              <a:gd name="connsiteY1" fmla="*/ 0 h 871537"/>
              <a:gd name="connsiteX2" fmla="*/ 3314700 w 3314700"/>
              <a:gd name="connsiteY2" fmla="*/ 0 h 871537"/>
              <a:gd name="connsiteX3" fmla="*/ 2614613 w 3314700"/>
              <a:gd name="connsiteY3" fmla="*/ 871537 h 871537"/>
              <a:gd name="connsiteX4" fmla="*/ 0 w 3314700"/>
              <a:gd name="connsiteY4" fmla="*/ 871537 h 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871537">
                <a:moveTo>
                  <a:pt x="0" y="871537"/>
                </a:moveTo>
                <a:lnTo>
                  <a:pt x="685800" y="0"/>
                </a:lnTo>
                <a:lnTo>
                  <a:pt x="3314700" y="0"/>
                </a:lnTo>
                <a:lnTo>
                  <a:pt x="2614613" y="871537"/>
                </a:lnTo>
                <a:lnTo>
                  <a:pt x="0" y="871537"/>
                </a:lnTo>
                <a:close/>
              </a:path>
            </a:pathLst>
          </a:custGeom>
          <a:solidFill>
            <a:srgbClr val="D8E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3802" y="3433881"/>
            <a:ext cx="14697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8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POVM</a:t>
            </a:r>
            <a:endParaRPr lang="en-US" sz="38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8260" y="4299273"/>
            <a:ext cx="761880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r-Latn-CS" sz="21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Svako kvantno </a:t>
            </a:r>
            <a:r>
              <a:rPr lang="sr-Latn-CS" sz="2100" b="1" dirty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merenje menja stanje </a:t>
            </a:r>
            <a:r>
              <a:rPr lang="sr-Latn-CS" sz="21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sistema</a:t>
            </a:r>
          </a:p>
          <a:p>
            <a:pPr marL="285750" indent="-285750">
              <a:buFont typeface="Arial" charset="0"/>
              <a:buChar char="•"/>
            </a:pPr>
            <a:endParaRPr lang="sr-Latn-CS" sz="2100" b="1" dirty="0" smtClean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r-Latn-CS" sz="2100" b="1" dirty="0" err="1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Najopštija</a:t>
            </a:r>
            <a:r>
              <a:rPr lang="sr-Latn-CS" sz="21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 vrsta merenja u kvantnoj mehanici</a:t>
            </a:r>
          </a:p>
          <a:p>
            <a:pPr marL="285750" indent="-285750">
              <a:buFont typeface="Arial" charset="0"/>
              <a:buChar char="•"/>
            </a:pPr>
            <a:endParaRPr lang="sr-Latn-CS" sz="21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r-Latn-CS" sz="21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Simulacija</a:t>
            </a:r>
            <a:endParaRPr lang="en-US" sz="2100" b="1" dirty="0" smtClean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9" name="Parallelogram 4"/>
          <p:cNvSpPr/>
          <p:nvPr/>
        </p:nvSpPr>
        <p:spPr>
          <a:xfrm>
            <a:off x="678258" y="607010"/>
            <a:ext cx="3982642" cy="889000"/>
          </a:xfrm>
          <a:custGeom>
            <a:avLst/>
            <a:gdLst>
              <a:gd name="connsiteX0" fmla="*/ 0 w 4003500"/>
              <a:gd name="connsiteY0" fmla="*/ 914400 h 914400"/>
              <a:gd name="connsiteX1" fmla="*/ 228600 w 4003500"/>
              <a:gd name="connsiteY1" fmla="*/ 0 h 914400"/>
              <a:gd name="connsiteX2" fmla="*/ 4003500 w 4003500"/>
              <a:gd name="connsiteY2" fmla="*/ 0 h 914400"/>
              <a:gd name="connsiteX3" fmla="*/ 3774900 w 4003500"/>
              <a:gd name="connsiteY3" fmla="*/ 914400 h 914400"/>
              <a:gd name="connsiteX4" fmla="*/ 0 w 4003500"/>
              <a:gd name="connsiteY4" fmla="*/ 914400 h 914400"/>
              <a:gd name="connsiteX0" fmla="*/ 0 w 4003500"/>
              <a:gd name="connsiteY0" fmla="*/ 914400 h 914400"/>
              <a:gd name="connsiteX1" fmla="*/ 444500 w 4003500"/>
              <a:gd name="connsiteY1" fmla="*/ 12700 h 914400"/>
              <a:gd name="connsiteX2" fmla="*/ 4003500 w 4003500"/>
              <a:gd name="connsiteY2" fmla="*/ 0 h 914400"/>
              <a:gd name="connsiteX3" fmla="*/ 3774900 w 4003500"/>
              <a:gd name="connsiteY3" fmla="*/ 914400 h 914400"/>
              <a:gd name="connsiteX4" fmla="*/ 0 w 4003500"/>
              <a:gd name="connsiteY4" fmla="*/ 914400 h 914400"/>
              <a:gd name="connsiteX0" fmla="*/ 0 w 4244800"/>
              <a:gd name="connsiteY0" fmla="*/ 901700 h 901700"/>
              <a:gd name="connsiteX1" fmla="*/ 444500 w 4244800"/>
              <a:gd name="connsiteY1" fmla="*/ 0 h 901700"/>
              <a:gd name="connsiteX2" fmla="*/ 4244800 w 4244800"/>
              <a:gd name="connsiteY2" fmla="*/ 12700 h 901700"/>
              <a:gd name="connsiteX3" fmla="*/ 3774900 w 4244800"/>
              <a:gd name="connsiteY3" fmla="*/ 901700 h 901700"/>
              <a:gd name="connsiteX4" fmla="*/ 0 w 4244800"/>
              <a:gd name="connsiteY4" fmla="*/ 901700 h 901700"/>
              <a:gd name="connsiteX0" fmla="*/ 0 w 4244800"/>
              <a:gd name="connsiteY0" fmla="*/ 889000 h 889000"/>
              <a:gd name="connsiteX1" fmla="*/ 644192 w 4244800"/>
              <a:gd name="connsiteY1" fmla="*/ 0 h 889000"/>
              <a:gd name="connsiteX2" fmla="*/ 4244800 w 4244800"/>
              <a:gd name="connsiteY2" fmla="*/ 0 h 889000"/>
              <a:gd name="connsiteX3" fmla="*/ 3774900 w 4244800"/>
              <a:gd name="connsiteY3" fmla="*/ 889000 h 889000"/>
              <a:gd name="connsiteX4" fmla="*/ 0 w 4244800"/>
              <a:gd name="connsiteY4" fmla="*/ 889000 h 889000"/>
              <a:gd name="connsiteX0" fmla="*/ 0 w 4473020"/>
              <a:gd name="connsiteY0" fmla="*/ 889000 h 889000"/>
              <a:gd name="connsiteX1" fmla="*/ 644192 w 4473020"/>
              <a:gd name="connsiteY1" fmla="*/ 0 h 889000"/>
              <a:gd name="connsiteX2" fmla="*/ 4473020 w 4473020"/>
              <a:gd name="connsiteY2" fmla="*/ 12700 h 889000"/>
              <a:gd name="connsiteX3" fmla="*/ 3774900 w 4473020"/>
              <a:gd name="connsiteY3" fmla="*/ 889000 h 889000"/>
              <a:gd name="connsiteX4" fmla="*/ 0 w 4473020"/>
              <a:gd name="connsiteY4" fmla="*/ 889000 h 889000"/>
              <a:gd name="connsiteX0" fmla="*/ 0 w 4473020"/>
              <a:gd name="connsiteY0" fmla="*/ 889000 h 889000"/>
              <a:gd name="connsiteX1" fmla="*/ 644192 w 4473020"/>
              <a:gd name="connsiteY1" fmla="*/ 0 h 889000"/>
              <a:gd name="connsiteX2" fmla="*/ 4473020 w 4473020"/>
              <a:gd name="connsiteY2" fmla="*/ 12700 h 889000"/>
              <a:gd name="connsiteX3" fmla="*/ 3774900 w 4473020"/>
              <a:gd name="connsiteY3" fmla="*/ 889000 h 889000"/>
              <a:gd name="connsiteX4" fmla="*/ 0 w 4473020"/>
              <a:gd name="connsiteY4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3020" h="889000">
                <a:moveTo>
                  <a:pt x="0" y="889000"/>
                </a:moveTo>
                <a:lnTo>
                  <a:pt x="644192" y="0"/>
                </a:lnTo>
                <a:lnTo>
                  <a:pt x="4473020" y="12700"/>
                </a:lnTo>
                <a:lnTo>
                  <a:pt x="3774900" y="889000"/>
                </a:lnTo>
                <a:lnTo>
                  <a:pt x="0" y="889000"/>
                </a:lnTo>
                <a:close/>
              </a:path>
            </a:pathLst>
          </a:custGeom>
          <a:solidFill>
            <a:srgbClr val="D8E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5018" y="706606"/>
            <a:ext cx="28294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8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UVEZANOST</a:t>
            </a:r>
            <a:endParaRPr lang="en-US" sz="38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>
            <a:spLocks noChangeAspect="1"/>
          </p:cNvSpPr>
          <p:nvPr/>
        </p:nvSpPr>
        <p:spPr>
          <a:xfrm>
            <a:off x="589360" y="514351"/>
            <a:ext cx="2557417" cy="871537"/>
          </a:xfrm>
          <a:custGeom>
            <a:avLst/>
            <a:gdLst>
              <a:gd name="connsiteX0" fmla="*/ 0 w 2828925"/>
              <a:gd name="connsiteY0" fmla="*/ 857250 h 857250"/>
              <a:gd name="connsiteX1" fmla="*/ 214313 w 2828925"/>
              <a:gd name="connsiteY1" fmla="*/ 0 h 857250"/>
              <a:gd name="connsiteX2" fmla="*/ 2828925 w 2828925"/>
              <a:gd name="connsiteY2" fmla="*/ 0 h 857250"/>
              <a:gd name="connsiteX3" fmla="*/ 2614613 w 2828925"/>
              <a:gd name="connsiteY3" fmla="*/ 857250 h 857250"/>
              <a:gd name="connsiteX4" fmla="*/ 0 w 2828925"/>
              <a:gd name="connsiteY4" fmla="*/ 857250 h 857250"/>
              <a:gd name="connsiteX0" fmla="*/ 0 w 2828925"/>
              <a:gd name="connsiteY0" fmla="*/ 857250 h 857250"/>
              <a:gd name="connsiteX1" fmla="*/ 600075 w 2828925"/>
              <a:gd name="connsiteY1" fmla="*/ 0 h 857250"/>
              <a:gd name="connsiteX2" fmla="*/ 2828925 w 2828925"/>
              <a:gd name="connsiteY2" fmla="*/ 0 h 857250"/>
              <a:gd name="connsiteX3" fmla="*/ 2614613 w 2828925"/>
              <a:gd name="connsiteY3" fmla="*/ 857250 h 857250"/>
              <a:gd name="connsiteX4" fmla="*/ 0 w 2828925"/>
              <a:gd name="connsiteY4" fmla="*/ 857250 h 857250"/>
              <a:gd name="connsiteX0" fmla="*/ 0 w 3314700"/>
              <a:gd name="connsiteY0" fmla="*/ 857250 h 857250"/>
              <a:gd name="connsiteX1" fmla="*/ 600075 w 3314700"/>
              <a:gd name="connsiteY1" fmla="*/ 0 h 857250"/>
              <a:gd name="connsiteX2" fmla="*/ 3314700 w 3314700"/>
              <a:gd name="connsiteY2" fmla="*/ 14288 h 857250"/>
              <a:gd name="connsiteX3" fmla="*/ 2614613 w 3314700"/>
              <a:gd name="connsiteY3" fmla="*/ 857250 h 857250"/>
              <a:gd name="connsiteX4" fmla="*/ 0 w 3314700"/>
              <a:gd name="connsiteY4" fmla="*/ 857250 h 857250"/>
              <a:gd name="connsiteX0" fmla="*/ 0 w 3314700"/>
              <a:gd name="connsiteY0" fmla="*/ 871537 h 871537"/>
              <a:gd name="connsiteX1" fmla="*/ 600075 w 3314700"/>
              <a:gd name="connsiteY1" fmla="*/ 14287 h 871537"/>
              <a:gd name="connsiteX2" fmla="*/ 3314700 w 3314700"/>
              <a:gd name="connsiteY2" fmla="*/ 0 h 871537"/>
              <a:gd name="connsiteX3" fmla="*/ 2614613 w 3314700"/>
              <a:gd name="connsiteY3" fmla="*/ 871537 h 871537"/>
              <a:gd name="connsiteX4" fmla="*/ 0 w 3314700"/>
              <a:gd name="connsiteY4" fmla="*/ 871537 h 871537"/>
              <a:gd name="connsiteX0" fmla="*/ 0 w 3314700"/>
              <a:gd name="connsiteY0" fmla="*/ 871537 h 871537"/>
              <a:gd name="connsiteX1" fmla="*/ 685800 w 3314700"/>
              <a:gd name="connsiteY1" fmla="*/ 0 h 871537"/>
              <a:gd name="connsiteX2" fmla="*/ 3314700 w 3314700"/>
              <a:gd name="connsiteY2" fmla="*/ 0 h 871537"/>
              <a:gd name="connsiteX3" fmla="*/ 2614613 w 3314700"/>
              <a:gd name="connsiteY3" fmla="*/ 871537 h 871537"/>
              <a:gd name="connsiteX4" fmla="*/ 0 w 3314700"/>
              <a:gd name="connsiteY4" fmla="*/ 871537 h 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871537">
                <a:moveTo>
                  <a:pt x="0" y="871537"/>
                </a:moveTo>
                <a:lnTo>
                  <a:pt x="685800" y="0"/>
                </a:lnTo>
                <a:lnTo>
                  <a:pt x="3314700" y="0"/>
                </a:lnTo>
                <a:lnTo>
                  <a:pt x="2614613" y="871537"/>
                </a:lnTo>
                <a:lnTo>
                  <a:pt x="0" y="871537"/>
                </a:lnTo>
                <a:close/>
              </a:path>
            </a:pathLst>
          </a:custGeom>
          <a:solidFill>
            <a:srgbClr val="D8E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4881" y="602049"/>
            <a:ext cx="19222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8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METOD</a:t>
            </a:r>
            <a:endParaRPr lang="en-US" sz="38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79620" y="4992696"/>
            <a:ext cx="3773580" cy="1502329"/>
          </a:xfrm>
          <a:prstGeom prst="rect">
            <a:avLst/>
          </a:prstGeom>
          <a:solidFill>
            <a:srgbClr val="BDB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029795" y="5399342"/>
                <a:ext cx="3278333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25057"/>
                          </a:solidFill>
                          <a:latin typeface="Cambria Math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425057"/>
                          </a:solidFill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400" b="0" i="1" smtClean="0">
                              <a:solidFill>
                                <a:srgbClr val="425057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25057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25057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25057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425057"/>
                              </a:solidFill>
                              <a:latin typeface="Cambria Math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25057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25057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25057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425057"/>
                              </a:solidFill>
                              <a:latin typeface="Cambria Math" charset="0"/>
                            </a:rPr>
                            <m:t>+ …+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25057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25057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25057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425057"/>
                              </a:solidFill>
                              <a:latin typeface="Cambria Math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425057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795" y="5399342"/>
                <a:ext cx="3278333" cy="6890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60" y="2105938"/>
            <a:ext cx="7824639" cy="260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1107" y="819679"/>
            <a:ext cx="336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sz="30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Separabilna stanja</a:t>
            </a:r>
            <a:endParaRPr lang="sr-Latn-CS" sz="30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60836" y="6219321"/>
            <a:ext cx="2860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Vrednost ishoda merenja</a:t>
            </a:r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-357110" y="3483353"/>
            <a:ext cx="3142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Verovatnoća ishoda merenja</a:t>
            </a:r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35" y="1634808"/>
            <a:ext cx="6737945" cy="4542715"/>
          </a:xfrm>
          <a:prstGeom prst="rect">
            <a:avLst/>
          </a:prstGeom>
        </p:spPr>
      </p:pic>
      <p:sp>
        <p:nvSpPr>
          <p:cNvPr id="5" name="Parallelogram 4"/>
          <p:cNvSpPr/>
          <p:nvPr/>
        </p:nvSpPr>
        <p:spPr>
          <a:xfrm>
            <a:off x="432362" y="542129"/>
            <a:ext cx="3949138" cy="901700"/>
          </a:xfrm>
          <a:custGeom>
            <a:avLst/>
            <a:gdLst>
              <a:gd name="connsiteX0" fmla="*/ 0 w 4003500"/>
              <a:gd name="connsiteY0" fmla="*/ 914400 h 914400"/>
              <a:gd name="connsiteX1" fmla="*/ 228600 w 4003500"/>
              <a:gd name="connsiteY1" fmla="*/ 0 h 914400"/>
              <a:gd name="connsiteX2" fmla="*/ 4003500 w 4003500"/>
              <a:gd name="connsiteY2" fmla="*/ 0 h 914400"/>
              <a:gd name="connsiteX3" fmla="*/ 3774900 w 4003500"/>
              <a:gd name="connsiteY3" fmla="*/ 914400 h 914400"/>
              <a:gd name="connsiteX4" fmla="*/ 0 w 4003500"/>
              <a:gd name="connsiteY4" fmla="*/ 914400 h 914400"/>
              <a:gd name="connsiteX0" fmla="*/ 0 w 4003500"/>
              <a:gd name="connsiteY0" fmla="*/ 914400 h 914400"/>
              <a:gd name="connsiteX1" fmla="*/ 444500 w 4003500"/>
              <a:gd name="connsiteY1" fmla="*/ 12700 h 914400"/>
              <a:gd name="connsiteX2" fmla="*/ 4003500 w 4003500"/>
              <a:gd name="connsiteY2" fmla="*/ 0 h 914400"/>
              <a:gd name="connsiteX3" fmla="*/ 3774900 w 4003500"/>
              <a:gd name="connsiteY3" fmla="*/ 914400 h 914400"/>
              <a:gd name="connsiteX4" fmla="*/ 0 w 4003500"/>
              <a:gd name="connsiteY4" fmla="*/ 914400 h 914400"/>
              <a:gd name="connsiteX0" fmla="*/ 0 w 4244800"/>
              <a:gd name="connsiteY0" fmla="*/ 901700 h 901700"/>
              <a:gd name="connsiteX1" fmla="*/ 444500 w 4244800"/>
              <a:gd name="connsiteY1" fmla="*/ 0 h 901700"/>
              <a:gd name="connsiteX2" fmla="*/ 4244800 w 4244800"/>
              <a:gd name="connsiteY2" fmla="*/ 12700 h 901700"/>
              <a:gd name="connsiteX3" fmla="*/ 3774900 w 4244800"/>
              <a:gd name="connsiteY3" fmla="*/ 901700 h 901700"/>
              <a:gd name="connsiteX4" fmla="*/ 0 w 4244800"/>
              <a:gd name="connsiteY4" fmla="*/ 901700 h 901700"/>
              <a:gd name="connsiteX0" fmla="*/ 0 w 4244800"/>
              <a:gd name="connsiteY0" fmla="*/ 901700 h 901700"/>
              <a:gd name="connsiteX1" fmla="*/ 630955 w 4244800"/>
              <a:gd name="connsiteY1" fmla="*/ 0 h 901700"/>
              <a:gd name="connsiteX2" fmla="*/ 4244800 w 4244800"/>
              <a:gd name="connsiteY2" fmla="*/ 12700 h 901700"/>
              <a:gd name="connsiteX3" fmla="*/ 3774900 w 4244800"/>
              <a:gd name="connsiteY3" fmla="*/ 901700 h 901700"/>
              <a:gd name="connsiteX4" fmla="*/ 0 w 4244800"/>
              <a:gd name="connsiteY4" fmla="*/ 901700 h 901700"/>
              <a:gd name="connsiteX0" fmla="*/ 0 w 4445598"/>
              <a:gd name="connsiteY0" fmla="*/ 901700 h 901700"/>
              <a:gd name="connsiteX1" fmla="*/ 630955 w 4445598"/>
              <a:gd name="connsiteY1" fmla="*/ 0 h 901700"/>
              <a:gd name="connsiteX2" fmla="*/ 4445598 w 4445598"/>
              <a:gd name="connsiteY2" fmla="*/ 25400 h 901700"/>
              <a:gd name="connsiteX3" fmla="*/ 3774900 w 4445598"/>
              <a:gd name="connsiteY3" fmla="*/ 901700 h 901700"/>
              <a:gd name="connsiteX4" fmla="*/ 0 w 4445598"/>
              <a:gd name="connsiteY4" fmla="*/ 901700 h 901700"/>
              <a:gd name="connsiteX0" fmla="*/ 0 w 4459941"/>
              <a:gd name="connsiteY0" fmla="*/ 901700 h 901700"/>
              <a:gd name="connsiteX1" fmla="*/ 630955 w 4459941"/>
              <a:gd name="connsiteY1" fmla="*/ 0 h 901700"/>
              <a:gd name="connsiteX2" fmla="*/ 4459941 w 4459941"/>
              <a:gd name="connsiteY2" fmla="*/ 0 h 901700"/>
              <a:gd name="connsiteX3" fmla="*/ 3774900 w 4459941"/>
              <a:gd name="connsiteY3" fmla="*/ 901700 h 901700"/>
              <a:gd name="connsiteX4" fmla="*/ 0 w 4459941"/>
              <a:gd name="connsiteY4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9941" h="901700">
                <a:moveTo>
                  <a:pt x="0" y="901700"/>
                </a:moveTo>
                <a:lnTo>
                  <a:pt x="630955" y="0"/>
                </a:lnTo>
                <a:lnTo>
                  <a:pt x="4459941" y="0"/>
                </a:lnTo>
                <a:lnTo>
                  <a:pt x="3774900" y="901700"/>
                </a:lnTo>
                <a:lnTo>
                  <a:pt x="0" y="901700"/>
                </a:lnTo>
                <a:close/>
              </a:path>
            </a:pathLst>
          </a:custGeom>
          <a:solidFill>
            <a:srgbClr val="D8E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3635" y="654425"/>
            <a:ext cx="26338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8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REZULTATI</a:t>
            </a:r>
            <a:endParaRPr lang="en-US" sz="38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1107" y="819679"/>
            <a:ext cx="336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sz="30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Separabilna stanja</a:t>
            </a:r>
            <a:endParaRPr lang="sr-Latn-CS" sz="30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60836" y="6219321"/>
            <a:ext cx="2860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Vrednost ishoda merenja</a:t>
            </a:r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-357110" y="3483353"/>
            <a:ext cx="3142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Verovatnoća ishoda merenja</a:t>
            </a:r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35" y="1634808"/>
            <a:ext cx="6737945" cy="4542715"/>
          </a:xfrm>
          <a:prstGeom prst="rect">
            <a:avLst/>
          </a:prstGeom>
        </p:spPr>
      </p:pic>
      <p:sp>
        <p:nvSpPr>
          <p:cNvPr id="5" name="Parallelogram 4"/>
          <p:cNvSpPr/>
          <p:nvPr/>
        </p:nvSpPr>
        <p:spPr>
          <a:xfrm>
            <a:off x="432362" y="542129"/>
            <a:ext cx="3949138" cy="901700"/>
          </a:xfrm>
          <a:custGeom>
            <a:avLst/>
            <a:gdLst>
              <a:gd name="connsiteX0" fmla="*/ 0 w 4003500"/>
              <a:gd name="connsiteY0" fmla="*/ 914400 h 914400"/>
              <a:gd name="connsiteX1" fmla="*/ 228600 w 4003500"/>
              <a:gd name="connsiteY1" fmla="*/ 0 h 914400"/>
              <a:gd name="connsiteX2" fmla="*/ 4003500 w 4003500"/>
              <a:gd name="connsiteY2" fmla="*/ 0 h 914400"/>
              <a:gd name="connsiteX3" fmla="*/ 3774900 w 4003500"/>
              <a:gd name="connsiteY3" fmla="*/ 914400 h 914400"/>
              <a:gd name="connsiteX4" fmla="*/ 0 w 4003500"/>
              <a:gd name="connsiteY4" fmla="*/ 914400 h 914400"/>
              <a:gd name="connsiteX0" fmla="*/ 0 w 4003500"/>
              <a:gd name="connsiteY0" fmla="*/ 914400 h 914400"/>
              <a:gd name="connsiteX1" fmla="*/ 444500 w 4003500"/>
              <a:gd name="connsiteY1" fmla="*/ 12700 h 914400"/>
              <a:gd name="connsiteX2" fmla="*/ 4003500 w 4003500"/>
              <a:gd name="connsiteY2" fmla="*/ 0 h 914400"/>
              <a:gd name="connsiteX3" fmla="*/ 3774900 w 4003500"/>
              <a:gd name="connsiteY3" fmla="*/ 914400 h 914400"/>
              <a:gd name="connsiteX4" fmla="*/ 0 w 4003500"/>
              <a:gd name="connsiteY4" fmla="*/ 914400 h 914400"/>
              <a:gd name="connsiteX0" fmla="*/ 0 w 4244800"/>
              <a:gd name="connsiteY0" fmla="*/ 901700 h 901700"/>
              <a:gd name="connsiteX1" fmla="*/ 444500 w 4244800"/>
              <a:gd name="connsiteY1" fmla="*/ 0 h 901700"/>
              <a:gd name="connsiteX2" fmla="*/ 4244800 w 4244800"/>
              <a:gd name="connsiteY2" fmla="*/ 12700 h 901700"/>
              <a:gd name="connsiteX3" fmla="*/ 3774900 w 4244800"/>
              <a:gd name="connsiteY3" fmla="*/ 901700 h 901700"/>
              <a:gd name="connsiteX4" fmla="*/ 0 w 4244800"/>
              <a:gd name="connsiteY4" fmla="*/ 901700 h 901700"/>
              <a:gd name="connsiteX0" fmla="*/ 0 w 4244800"/>
              <a:gd name="connsiteY0" fmla="*/ 901700 h 901700"/>
              <a:gd name="connsiteX1" fmla="*/ 630955 w 4244800"/>
              <a:gd name="connsiteY1" fmla="*/ 0 h 901700"/>
              <a:gd name="connsiteX2" fmla="*/ 4244800 w 4244800"/>
              <a:gd name="connsiteY2" fmla="*/ 12700 h 901700"/>
              <a:gd name="connsiteX3" fmla="*/ 3774900 w 4244800"/>
              <a:gd name="connsiteY3" fmla="*/ 901700 h 901700"/>
              <a:gd name="connsiteX4" fmla="*/ 0 w 4244800"/>
              <a:gd name="connsiteY4" fmla="*/ 901700 h 901700"/>
              <a:gd name="connsiteX0" fmla="*/ 0 w 4445598"/>
              <a:gd name="connsiteY0" fmla="*/ 901700 h 901700"/>
              <a:gd name="connsiteX1" fmla="*/ 630955 w 4445598"/>
              <a:gd name="connsiteY1" fmla="*/ 0 h 901700"/>
              <a:gd name="connsiteX2" fmla="*/ 4445598 w 4445598"/>
              <a:gd name="connsiteY2" fmla="*/ 25400 h 901700"/>
              <a:gd name="connsiteX3" fmla="*/ 3774900 w 4445598"/>
              <a:gd name="connsiteY3" fmla="*/ 901700 h 901700"/>
              <a:gd name="connsiteX4" fmla="*/ 0 w 4445598"/>
              <a:gd name="connsiteY4" fmla="*/ 901700 h 901700"/>
              <a:gd name="connsiteX0" fmla="*/ 0 w 4459941"/>
              <a:gd name="connsiteY0" fmla="*/ 901700 h 901700"/>
              <a:gd name="connsiteX1" fmla="*/ 630955 w 4459941"/>
              <a:gd name="connsiteY1" fmla="*/ 0 h 901700"/>
              <a:gd name="connsiteX2" fmla="*/ 4459941 w 4459941"/>
              <a:gd name="connsiteY2" fmla="*/ 0 h 901700"/>
              <a:gd name="connsiteX3" fmla="*/ 3774900 w 4459941"/>
              <a:gd name="connsiteY3" fmla="*/ 901700 h 901700"/>
              <a:gd name="connsiteX4" fmla="*/ 0 w 4459941"/>
              <a:gd name="connsiteY4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9941" h="901700">
                <a:moveTo>
                  <a:pt x="0" y="901700"/>
                </a:moveTo>
                <a:lnTo>
                  <a:pt x="630955" y="0"/>
                </a:lnTo>
                <a:lnTo>
                  <a:pt x="4459941" y="0"/>
                </a:lnTo>
                <a:lnTo>
                  <a:pt x="3774900" y="901700"/>
                </a:lnTo>
                <a:lnTo>
                  <a:pt x="0" y="901700"/>
                </a:lnTo>
                <a:close/>
              </a:path>
            </a:pathLst>
          </a:custGeom>
          <a:solidFill>
            <a:srgbClr val="D8E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3635" y="654425"/>
            <a:ext cx="26338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8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REZULTATI</a:t>
            </a:r>
            <a:endParaRPr lang="en-US" sz="38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41800" y="4089400"/>
            <a:ext cx="1041400" cy="0"/>
          </a:xfrm>
          <a:prstGeom prst="straightConnector1">
            <a:avLst/>
          </a:prstGeom>
          <a:ln w="76200">
            <a:solidFill>
              <a:srgbClr val="D8E26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7918" y="712090"/>
            <a:ext cx="33994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sz="30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Separabilna stanja</a:t>
            </a:r>
            <a:endParaRPr lang="sr-Latn-CS" sz="30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64396" y="6161968"/>
            <a:ext cx="2607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Broj qubit-a (N)</a:t>
            </a:r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-458130" y="3250904"/>
            <a:ext cx="3476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Disperzija (širina) raspodele X</a:t>
            </a:r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65" y="1713415"/>
            <a:ext cx="6529706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25975" y="2341086"/>
                <a:ext cx="1814525" cy="855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sz="2400" b="1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>
                                  <a:latin typeface="Cambria Math" charset="0"/>
                                </a:rPr>
                                <m:t>𝑵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>
                          <a:latin typeface="Cambria Math" charset="0"/>
                        </a:rPr>
                        <m:t>𝐵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x-none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75" y="2341086"/>
                <a:ext cx="1814525" cy="855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arallelogram 4"/>
          <p:cNvSpPr/>
          <p:nvPr/>
        </p:nvSpPr>
        <p:spPr>
          <a:xfrm>
            <a:off x="432362" y="542129"/>
            <a:ext cx="3949138" cy="901700"/>
          </a:xfrm>
          <a:custGeom>
            <a:avLst/>
            <a:gdLst>
              <a:gd name="connsiteX0" fmla="*/ 0 w 4003500"/>
              <a:gd name="connsiteY0" fmla="*/ 914400 h 914400"/>
              <a:gd name="connsiteX1" fmla="*/ 228600 w 4003500"/>
              <a:gd name="connsiteY1" fmla="*/ 0 h 914400"/>
              <a:gd name="connsiteX2" fmla="*/ 4003500 w 4003500"/>
              <a:gd name="connsiteY2" fmla="*/ 0 h 914400"/>
              <a:gd name="connsiteX3" fmla="*/ 3774900 w 4003500"/>
              <a:gd name="connsiteY3" fmla="*/ 914400 h 914400"/>
              <a:gd name="connsiteX4" fmla="*/ 0 w 4003500"/>
              <a:gd name="connsiteY4" fmla="*/ 914400 h 914400"/>
              <a:gd name="connsiteX0" fmla="*/ 0 w 4003500"/>
              <a:gd name="connsiteY0" fmla="*/ 914400 h 914400"/>
              <a:gd name="connsiteX1" fmla="*/ 444500 w 4003500"/>
              <a:gd name="connsiteY1" fmla="*/ 12700 h 914400"/>
              <a:gd name="connsiteX2" fmla="*/ 4003500 w 4003500"/>
              <a:gd name="connsiteY2" fmla="*/ 0 h 914400"/>
              <a:gd name="connsiteX3" fmla="*/ 3774900 w 4003500"/>
              <a:gd name="connsiteY3" fmla="*/ 914400 h 914400"/>
              <a:gd name="connsiteX4" fmla="*/ 0 w 4003500"/>
              <a:gd name="connsiteY4" fmla="*/ 914400 h 914400"/>
              <a:gd name="connsiteX0" fmla="*/ 0 w 4244800"/>
              <a:gd name="connsiteY0" fmla="*/ 901700 h 901700"/>
              <a:gd name="connsiteX1" fmla="*/ 444500 w 4244800"/>
              <a:gd name="connsiteY1" fmla="*/ 0 h 901700"/>
              <a:gd name="connsiteX2" fmla="*/ 4244800 w 4244800"/>
              <a:gd name="connsiteY2" fmla="*/ 12700 h 901700"/>
              <a:gd name="connsiteX3" fmla="*/ 3774900 w 4244800"/>
              <a:gd name="connsiteY3" fmla="*/ 901700 h 901700"/>
              <a:gd name="connsiteX4" fmla="*/ 0 w 4244800"/>
              <a:gd name="connsiteY4" fmla="*/ 901700 h 901700"/>
              <a:gd name="connsiteX0" fmla="*/ 0 w 4244800"/>
              <a:gd name="connsiteY0" fmla="*/ 901700 h 901700"/>
              <a:gd name="connsiteX1" fmla="*/ 630955 w 4244800"/>
              <a:gd name="connsiteY1" fmla="*/ 0 h 901700"/>
              <a:gd name="connsiteX2" fmla="*/ 4244800 w 4244800"/>
              <a:gd name="connsiteY2" fmla="*/ 12700 h 901700"/>
              <a:gd name="connsiteX3" fmla="*/ 3774900 w 4244800"/>
              <a:gd name="connsiteY3" fmla="*/ 901700 h 901700"/>
              <a:gd name="connsiteX4" fmla="*/ 0 w 4244800"/>
              <a:gd name="connsiteY4" fmla="*/ 901700 h 901700"/>
              <a:gd name="connsiteX0" fmla="*/ 0 w 4445598"/>
              <a:gd name="connsiteY0" fmla="*/ 901700 h 901700"/>
              <a:gd name="connsiteX1" fmla="*/ 630955 w 4445598"/>
              <a:gd name="connsiteY1" fmla="*/ 0 h 901700"/>
              <a:gd name="connsiteX2" fmla="*/ 4445598 w 4445598"/>
              <a:gd name="connsiteY2" fmla="*/ 25400 h 901700"/>
              <a:gd name="connsiteX3" fmla="*/ 3774900 w 4445598"/>
              <a:gd name="connsiteY3" fmla="*/ 901700 h 901700"/>
              <a:gd name="connsiteX4" fmla="*/ 0 w 4445598"/>
              <a:gd name="connsiteY4" fmla="*/ 901700 h 901700"/>
              <a:gd name="connsiteX0" fmla="*/ 0 w 4459941"/>
              <a:gd name="connsiteY0" fmla="*/ 901700 h 901700"/>
              <a:gd name="connsiteX1" fmla="*/ 630955 w 4459941"/>
              <a:gd name="connsiteY1" fmla="*/ 0 h 901700"/>
              <a:gd name="connsiteX2" fmla="*/ 4459941 w 4459941"/>
              <a:gd name="connsiteY2" fmla="*/ 0 h 901700"/>
              <a:gd name="connsiteX3" fmla="*/ 3774900 w 4459941"/>
              <a:gd name="connsiteY3" fmla="*/ 901700 h 901700"/>
              <a:gd name="connsiteX4" fmla="*/ 0 w 4459941"/>
              <a:gd name="connsiteY4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9941" h="901700">
                <a:moveTo>
                  <a:pt x="0" y="901700"/>
                </a:moveTo>
                <a:lnTo>
                  <a:pt x="630955" y="0"/>
                </a:lnTo>
                <a:lnTo>
                  <a:pt x="4459941" y="0"/>
                </a:lnTo>
                <a:lnTo>
                  <a:pt x="3774900" y="901700"/>
                </a:lnTo>
                <a:lnTo>
                  <a:pt x="0" y="901700"/>
                </a:lnTo>
                <a:close/>
              </a:path>
            </a:pathLst>
          </a:custGeom>
          <a:solidFill>
            <a:srgbClr val="D8E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83635" y="654425"/>
            <a:ext cx="26338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8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REZULTATI</a:t>
            </a:r>
            <a:endParaRPr lang="en-US" sz="38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3089" y="688930"/>
            <a:ext cx="3616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sz="30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GHZ uvezano stanje</a:t>
            </a:r>
            <a:endParaRPr lang="sr-Latn-CS" sz="30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52918" y="6160755"/>
            <a:ext cx="3572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Vrednost ishoda merenja</a:t>
            </a:r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-448295" y="3240444"/>
            <a:ext cx="3476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Verovatnoća ishoda merenja</a:t>
            </a:r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664844"/>
            <a:ext cx="6668523" cy="4495911"/>
          </a:xfrm>
          <a:prstGeom prst="rect">
            <a:avLst/>
          </a:prstGeom>
        </p:spPr>
      </p:pic>
      <p:sp>
        <p:nvSpPr>
          <p:cNvPr id="8" name="Parallelogram 4"/>
          <p:cNvSpPr/>
          <p:nvPr/>
        </p:nvSpPr>
        <p:spPr>
          <a:xfrm>
            <a:off x="432362" y="542129"/>
            <a:ext cx="3949138" cy="901700"/>
          </a:xfrm>
          <a:custGeom>
            <a:avLst/>
            <a:gdLst>
              <a:gd name="connsiteX0" fmla="*/ 0 w 4003500"/>
              <a:gd name="connsiteY0" fmla="*/ 914400 h 914400"/>
              <a:gd name="connsiteX1" fmla="*/ 228600 w 4003500"/>
              <a:gd name="connsiteY1" fmla="*/ 0 h 914400"/>
              <a:gd name="connsiteX2" fmla="*/ 4003500 w 4003500"/>
              <a:gd name="connsiteY2" fmla="*/ 0 h 914400"/>
              <a:gd name="connsiteX3" fmla="*/ 3774900 w 4003500"/>
              <a:gd name="connsiteY3" fmla="*/ 914400 h 914400"/>
              <a:gd name="connsiteX4" fmla="*/ 0 w 4003500"/>
              <a:gd name="connsiteY4" fmla="*/ 914400 h 914400"/>
              <a:gd name="connsiteX0" fmla="*/ 0 w 4003500"/>
              <a:gd name="connsiteY0" fmla="*/ 914400 h 914400"/>
              <a:gd name="connsiteX1" fmla="*/ 444500 w 4003500"/>
              <a:gd name="connsiteY1" fmla="*/ 12700 h 914400"/>
              <a:gd name="connsiteX2" fmla="*/ 4003500 w 4003500"/>
              <a:gd name="connsiteY2" fmla="*/ 0 h 914400"/>
              <a:gd name="connsiteX3" fmla="*/ 3774900 w 4003500"/>
              <a:gd name="connsiteY3" fmla="*/ 914400 h 914400"/>
              <a:gd name="connsiteX4" fmla="*/ 0 w 4003500"/>
              <a:gd name="connsiteY4" fmla="*/ 914400 h 914400"/>
              <a:gd name="connsiteX0" fmla="*/ 0 w 4244800"/>
              <a:gd name="connsiteY0" fmla="*/ 901700 h 901700"/>
              <a:gd name="connsiteX1" fmla="*/ 444500 w 4244800"/>
              <a:gd name="connsiteY1" fmla="*/ 0 h 901700"/>
              <a:gd name="connsiteX2" fmla="*/ 4244800 w 4244800"/>
              <a:gd name="connsiteY2" fmla="*/ 12700 h 901700"/>
              <a:gd name="connsiteX3" fmla="*/ 3774900 w 4244800"/>
              <a:gd name="connsiteY3" fmla="*/ 901700 h 901700"/>
              <a:gd name="connsiteX4" fmla="*/ 0 w 4244800"/>
              <a:gd name="connsiteY4" fmla="*/ 901700 h 901700"/>
              <a:gd name="connsiteX0" fmla="*/ 0 w 4244800"/>
              <a:gd name="connsiteY0" fmla="*/ 901700 h 901700"/>
              <a:gd name="connsiteX1" fmla="*/ 630955 w 4244800"/>
              <a:gd name="connsiteY1" fmla="*/ 0 h 901700"/>
              <a:gd name="connsiteX2" fmla="*/ 4244800 w 4244800"/>
              <a:gd name="connsiteY2" fmla="*/ 12700 h 901700"/>
              <a:gd name="connsiteX3" fmla="*/ 3774900 w 4244800"/>
              <a:gd name="connsiteY3" fmla="*/ 901700 h 901700"/>
              <a:gd name="connsiteX4" fmla="*/ 0 w 4244800"/>
              <a:gd name="connsiteY4" fmla="*/ 901700 h 901700"/>
              <a:gd name="connsiteX0" fmla="*/ 0 w 4445598"/>
              <a:gd name="connsiteY0" fmla="*/ 901700 h 901700"/>
              <a:gd name="connsiteX1" fmla="*/ 630955 w 4445598"/>
              <a:gd name="connsiteY1" fmla="*/ 0 h 901700"/>
              <a:gd name="connsiteX2" fmla="*/ 4445598 w 4445598"/>
              <a:gd name="connsiteY2" fmla="*/ 25400 h 901700"/>
              <a:gd name="connsiteX3" fmla="*/ 3774900 w 4445598"/>
              <a:gd name="connsiteY3" fmla="*/ 901700 h 901700"/>
              <a:gd name="connsiteX4" fmla="*/ 0 w 4445598"/>
              <a:gd name="connsiteY4" fmla="*/ 901700 h 901700"/>
              <a:gd name="connsiteX0" fmla="*/ 0 w 4459941"/>
              <a:gd name="connsiteY0" fmla="*/ 901700 h 901700"/>
              <a:gd name="connsiteX1" fmla="*/ 630955 w 4459941"/>
              <a:gd name="connsiteY1" fmla="*/ 0 h 901700"/>
              <a:gd name="connsiteX2" fmla="*/ 4459941 w 4459941"/>
              <a:gd name="connsiteY2" fmla="*/ 0 h 901700"/>
              <a:gd name="connsiteX3" fmla="*/ 3774900 w 4459941"/>
              <a:gd name="connsiteY3" fmla="*/ 901700 h 901700"/>
              <a:gd name="connsiteX4" fmla="*/ 0 w 4459941"/>
              <a:gd name="connsiteY4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9941" h="901700">
                <a:moveTo>
                  <a:pt x="0" y="901700"/>
                </a:moveTo>
                <a:lnTo>
                  <a:pt x="630955" y="0"/>
                </a:lnTo>
                <a:lnTo>
                  <a:pt x="4459941" y="0"/>
                </a:lnTo>
                <a:lnTo>
                  <a:pt x="3774900" y="901700"/>
                </a:lnTo>
                <a:lnTo>
                  <a:pt x="0" y="901700"/>
                </a:lnTo>
                <a:close/>
              </a:path>
            </a:pathLst>
          </a:custGeom>
          <a:solidFill>
            <a:srgbClr val="D8E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3635" y="654425"/>
            <a:ext cx="26338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8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REZULTATI</a:t>
            </a:r>
            <a:endParaRPr lang="en-US" sz="38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8472" y="606954"/>
            <a:ext cx="3921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sz="30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Dicke uvezano stanje</a:t>
            </a:r>
            <a:endParaRPr lang="sr-Latn-CS" sz="30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982197" y="6211669"/>
            <a:ext cx="2810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Vrednost ishoda merenja</a:t>
            </a:r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-398928" y="3223003"/>
            <a:ext cx="3476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Verovatnoća ishoda merenja</a:t>
            </a:r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sr-Latn-CS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67" y="1648049"/>
            <a:ext cx="6597813" cy="4526848"/>
          </a:xfrm>
          <a:prstGeom prst="rect">
            <a:avLst/>
          </a:prstGeom>
        </p:spPr>
      </p:pic>
      <p:sp>
        <p:nvSpPr>
          <p:cNvPr id="8" name="Parallelogram 4"/>
          <p:cNvSpPr/>
          <p:nvPr/>
        </p:nvSpPr>
        <p:spPr>
          <a:xfrm>
            <a:off x="432362" y="542129"/>
            <a:ext cx="3949138" cy="901700"/>
          </a:xfrm>
          <a:custGeom>
            <a:avLst/>
            <a:gdLst>
              <a:gd name="connsiteX0" fmla="*/ 0 w 4003500"/>
              <a:gd name="connsiteY0" fmla="*/ 914400 h 914400"/>
              <a:gd name="connsiteX1" fmla="*/ 228600 w 4003500"/>
              <a:gd name="connsiteY1" fmla="*/ 0 h 914400"/>
              <a:gd name="connsiteX2" fmla="*/ 4003500 w 4003500"/>
              <a:gd name="connsiteY2" fmla="*/ 0 h 914400"/>
              <a:gd name="connsiteX3" fmla="*/ 3774900 w 4003500"/>
              <a:gd name="connsiteY3" fmla="*/ 914400 h 914400"/>
              <a:gd name="connsiteX4" fmla="*/ 0 w 4003500"/>
              <a:gd name="connsiteY4" fmla="*/ 914400 h 914400"/>
              <a:gd name="connsiteX0" fmla="*/ 0 w 4003500"/>
              <a:gd name="connsiteY0" fmla="*/ 914400 h 914400"/>
              <a:gd name="connsiteX1" fmla="*/ 444500 w 4003500"/>
              <a:gd name="connsiteY1" fmla="*/ 12700 h 914400"/>
              <a:gd name="connsiteX2" fmla="*/ 4003500 w 4003500"/>
              <a:gd name="connsiteY2" fmla="*/ 0 h 914400"/>
              <a:gd name="connsiteX3" fmla="*/ 3774900 w 4003500"/>
              <a:gd name="connsiteY3" fmla="*/ 914400 h 914400"/>
              <a:gd name="connsiteX4" fmla="*/ 0 w 4003500"/>
              <a:gd name="connsiteY4" fmla="*/ 914400 h 914400"/>
              <a:gd name="connsiteX0" fmla="*/ 0 w 4244800"/>
              <a:gd name="connsiteY0" fmla="*/ 901700 h 901700"/>
              <a:gd name="connsiteX1" fmla="*/ 444500 w 4244800"/>
              <a:gd name="connsiteY1" fmla="*/ 0 h 901700"/>
              <a:gd name="connsiteX2" fmla="*/ 4244800 w 4244800"/>
              <a:gd name="connsiteY2" fmla="*/ 12700 h 901700"/>
              <a:gd name="connsiteX3" fmla="*/ 3774900 w 4244800"/>
              <a:gd name="connsiteY3" fmla="*/ 901700 h 901700"/>
              <a:gd name="connsiteX4" fmla="*/ 0 w 4244800"/>
              <a:gd name="connsiteY4" fmla="*/ 901700 h 901700"/>
              <a:gd name="connsiteX0" fmla="*/ 0 w 4244800"/>
              <a:gd name="connsiteY0" fmla="*/ 901700 h 901700"/>
              <a:gd name="connsiteX1" fmla="*/ 630955 w 4244800"/>
              <a:gd name="connsiteY1" fmla="*/ 0 h 901700"/>
              <a:gd name="connsiteX2" fmla="*/ 4244800 w 4244800"/>
              <a:gd name="connsiteY2" fmla="*/ 12700 h 901700"/>
              <a:gd name="connsiteX3" fmla="*/ 3774900 w 4244800"/>
              <a:gd name="connsiteY3" fmla="*/ 901700 h 901700"/>
              <a:gd name="connsiteX4" fmla="*/ 0 w 4244800"/>
              <a:gd name="connsiteY4" fmla="*/ 901700 h 901700"/>
              <a:gd name="connsiteX0" fmla="*/ 0 w 4445598"/>
              <a:gd name="connsiteY0" fmla="*/ 901700 h 901700"/>
              <a:gd name="connsiteX1" fmla="*/ 630955 w 4445598"/>
              <a:gd name="connsiteY1" fmla="*/ 0 h 901700"/>
              <a:gd name="connsiteX2" fmla="*/ 4445598 w 4445598"/>
              <a:gd name="connsiteY2" fmla="*/ 25400 h 901700"/>
              <a:gd name="connsiteX3" fmla="*/ 3774900 w 4445598"/>
              <a:gd name="connsiteY3" fmla="*/ 901700 h 901700"/>
              <a:gd name="connsiteX4" fmla="*/ 0 w 4445598"/>
              <a:gd name="connsiteY4" fmla="*/ 901700 h 901700"/>
              <a:gd name="connsiteX0" fmla="*/ 0 w 4459941"/>
              <a:gd name="connsiteY0" fmla="*/ 901700 h 901700"/>
              <a:gd name="connsiteX1" fmla="*/ 630955 w 4459941"/>
              <a:gd name="connsiteY1" fmla="*/ 0 h 901700"/>
              <a:gd name="connsiteX2" fmla="*/ 4459941 w 4459941"/>
              <a:gd name="connsiteY2" fmla="*/ 0 h 901700"/>
              <a:gd name="connsiteX3" fmla="*/ 3774900 w 4459941"/>
              <a:gd name="connsiteY3" fmla="*/ 901700 h 901700"/>
              <a:gd name="connsiteX4" fmla="*/ 0 w 4459941"/>
              <a:gd name="connsiteY4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9941" h="901700">
                <a:moveTo>
                  <a:pt x="0" y="901700"/>
                </a:moveTo>
                <a:lnTo>
                  <a:pt x="630955" y="0"/>
                </a:lnTo>
                <a:lnTo>
                  <a:pt x="4459941" y="0"/>
                </a:lnTo>
                <a:lnTo>
                  <a:pt x="3774900" y="901700"/>
                </a:lnTo>
                <a:lnTo>
                  <a:pt x="0" y="901700"/>
                </a:lnTo>
                <a:close/>
              </a:path>
            </a:pathLst>
          </a:custGeom>
          <a:solidFill>
            <a:srgbClr val="D8E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3635" y="654425"/>
            <a:ext cx="26338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800" b="1" dirty="0" smtClean="0">
                <a:solidFill>
                  <a:srgbClr val="425057"/>
                </a:solidFill>
                <a:latin typeface="Source Sans Pro" charset="0"/>
                <a:ea typeface="Source Sans Pro" charset="0"/>
                <a:cs typeface="Source Sans Pro" charset="0"/>
              </a:rPr>
              <a:t>REZULTATI</a:t>
            </a:r>
            <a:endParaRPr lang="en-US" sz="3800" b="1" dirty="0">
              <a:solidFill>
                <a:srgbClr val="4250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206</Words>
  <Application>Microsoft Macintosh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Mangal</vt:lpstr>
      <vt:lpstr>Source Sans Pro</vt:lpstr>
      <vt:lpstr>Office Theme</vt:lpstr>
      <vt:lpstr>1_Office Theme</vt:lpstr>
      <vt:lpstr>2_Office Theme</vt:lpstr>
      <vt:lpstr>3_Office Theme</vt:lpstr>
      <vt:lpstr>4_Office Theme</vt:lpstr>
      <vt:lpstr>Detekcija kvantne uvezanosti korišćenjem  POVM merenja sa primenom u  komunikacionim protokolima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kvantne uvezanosti korišćenjem  POVM merenja sa primenom u  komunikacionim protokolima</dc:title>
  <dc:creator>Vuk Vukovic</dc:creator>
  <cp:lastModifiedBy>Vuk Vukovic</cp:lastModifiedBy>
  <cp:revision>39</cp:revision>
  <cp:lastPrinted>2017-11-23T20:27:41Z</cp:lastPrinted>
  <dcterms:created xsi:type="dcterms:W3CDTF">2017-11-22T22:33:19Z</dcterms:created>
  <dcterms:modified xsi:type="dcterms:W3CDTF">2017-11-25T12:46:28Z</dcterms:modified>
</cp:coreProperties>
</file>