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56" r:id="rId3"/>
    <p:sldId id="257" r:id="rId4"/>
    <p:sldId id="259" r:id="rId5"/>
    <p:sldId id="261" r:id="rId6"/>
    <p:sldId id="264" r:id="rId7"/>
    <p:sldId id="265" r:id="rId8"/>
    <p:sldId id="266" r:id="rId9"/>
    <p:sldId id="278" r:id="rId10"/>
    <p:sldId id="268" r:id="rId11"/>
    <p:sldId id="267" r:id="rId12"/>
    <p:sldId id="269" r:id="rId13"/>
    <p:sldId id="270" r:id="rId14"/>
    <p:sldId id="271" r:id="rId15"/>
    <p:sldId id="275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0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1BE6-AC9F-4FB0-9AD0-0FFB81AC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/>
              <a:t>Алтернативни стримови података (</a:t>
            </a:r>
            <a:r>
              <a:rPr lang="sr-Latn-RS" sz="4000"/>
              <a:t>ADS</a:t>
            </a:r>
            <a:r>
              <a:rPr lang="sr-Cyrl-RS"/>
              <a:t>) у </a:t>
            </a:r>
            <a:r>
              <a:rPr lang="sr-Latn-RS"/>
              <a:t>NTFS</a:t>
            </a:r>
            <a:r>
              <a:rPr lang="sr-Cyrl-RS"/>
              <a:t> фајл систему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83D6-5F70-4611-9859-033D239D1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sr-Cyrl-RS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</a:p>
          <a:p>
            <a:endParaRPr lang="sr-Cyrl-RS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r-Cyrl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Студент:               						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sr-Cyrl-R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Ментор:                                                                                                   Вукашин Поповић 1927			                Братислав Предић</a:t>
            </a:r>
            <a:endParaRPr lang="sr-Latn-R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41D586-90C0-405A-97DB-7D695EF6D9CD}"/>
              </a:ext>
            </a:extLst>
          </p:cNvPr>
          <p:cNvSpPr txBox="1">
            <a:spLocks/>
          </p:cNvSpPr>
          <p:nvPr/>
        </p:nvSpPr>
        <p:spPr>
          <a:xfrm>
            <a:off x="814180" y="509914"/>
            <a:ext cx="7510506" cy="2219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1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400">
                <a:effectLst/>
                <a:ea typeface="Calibri" panose="020F0502020204030204" pitchFamily="34" charset="0"/>
              </a:rPr>
              <a:t>УНИВЕРЗИТЕТ У НИШУ</a:t>
            </a:r>
            <a:br>
              <a:rPr lang="sr-Cyrl-RS" sz="2400">
                <a:effectLst/>
                <a:ea typeface="Calibri" panose="020F0502020204030204" pitchFamily="34" charset="0"/>
              </a:rPr>
            </a:br>
            <a:r>
              <a:rPr lang="sr-Cyrl-RS" sz="2400">
                <a:effectLst/>
                <a:ea typeface="Calibri" panose="020F0502020204030204" pitchFamily="34" charset="0"/>
              </a:rPr>
              <a:t>Електронски факултет </a:t>
            </a:r>
            <a:endParaRPr lang="sr-Latn-RS" sz="2400"/>
          </a:p>
        </p:txBody>
      </p:sp>
    </p:spTree>
    <p:extLst>
      <p:ext uri="{BB962C8B-B14F-4D97-AF65-F5344CB8AC3E}">
        <p14:creationId xmlns:p14="http://schemas.microsoft.com/office/powerpoint/2010/main" val="172696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Креирање и приступ ADS-у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768533"/>
            <a:ext cx="7511472" cy="404116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sr-Cyrl-RS" sz="2400"/>
          </a:p>
          <a:p>
            <a:r>
              <a:rPr lang="sr-Latn-RS" sz="2400"/>
              <a:t>ADS</a:t>
            </a:r>
            <a:r>
              <a:rPr lang="sr-Cyrl-RS" sz="2400"/>
              <a:t> се додаје на постојећи фајл.</a:t>
            </a:r>
          </a:p>
          <a:p>
            <a:pPr marL="0" indent="0">
              <a:buNone/>
            </a:pPr>
            <a:endParaRPr lang="sr-Cyrl-RS" sz="2400"/>
          </a:p>
          <a:p>
            <a:endParaRPr lang="sr-Cyrl-RS" sz="2400"/>
          </a:p>
          <a:p>
            <a:r>
              <a:rPr lang="sr-Cyrl-RS" sz="2400"/>
              <a:t>У </a:t>
            </a:r>
            <a:r>
              <a:rPr lang="en-US" sz="2400"/>
              <a:t>txt </a:t>
            </a:r>
            <a:r>
              <a:rPr lang="sr-Cyrl-RS" sz="2400"/>
              <a:t>фајл унутар </a:t>
            </a:r>
            <a:r>
              <a:rPr lang="sr-Latn-RS" sz="2400"/>
              <a:t>ADS</a:t>
            </a:r>
            <a:r>
              <a:rPr lang="sr-Cyrl-RS" sz="2400"/>
              <a:t>-а смешта се други </a:t>
            </a:r>
            <a:r>
              <a:rPr lang="en-US" sz="2400"/>
              <a:t>txt</a:t>
            </a:r>
            <a:r>
              <a:rPr lang="sr-Cyrl-RS" sz="2400"/>
              <a:t> истог имена са називом стрима </a:t>
            </a:r>
            <a:r>
              <a:rPr lang="en-US" sz="2400"/>
              <a:t>hidden.txt</a:t>
            </a:r>
            <a:r>
              <a:rPr lang="sr-Cyrl-RS" sz="2400"/>
              <a:t> и садржајем ’’</a:t>
            </a:r>
            <a:r>
              <a:rPr lang="sr-Latn-RS" sz="2400"/>
              <a:t>ADS</a:t>
            </a:r>
            <a:r>
              <a:rPr lang="sr-Cyrl-RS" sz="2400"/>
              <a:t>’’.</a:t>
            </a:r>
          </a:p>
          <a:p>
            <a:r>
              <a:rPr lang="sr-Cyrl-RS" sz="2400"/>
              <a:t>Отварање фајла из </a:t>
            </a:r>
            <a:r>
              <a:rPr lang="sr-Latn-RS" sz="2400"/>
              <a:t>ADS</a:t>
            </a:r>
            <a:r>
              <a:rPr lang="sr-Cyrl-RS" sz="2400"/>
              <a:t>-а.</a:t>
            </a:r>
          </a:p>
          <a:p>
            <a:endParaRPr lang="sr-Cyrl-R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0DA60-A2B3-4AA7-98BF-4E954390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78" y="2847837"/>
            <a:ext cx="4441902" cy="53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B042A-01CC-4B5F-A987-AC4F2D94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78" y="5593530"/>
            <a:ext cx="4338892" cy="5922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Приступ </a:t>
            </a:r>
            <a:r>
              <a:rPr lang="sr-Latn-RS"/>
              <a:t>ADS-</a:t>
            </a:r>
            <a:r>
              <a:rPr lang="sr-Cyrl-RS"/>
              <a:t>у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813248"/>
            <a:ext cx="7511472" cy="4041162"/>
          </a:xfrm>
        </p:spPr>
        <p:txBody>
          <a:bodyPr>
            <a:normAutofit/>
          </a:bodyPr>
          <a:lstStyle/>
          <a:p>
            <a:r>
              <a:rPr lang="sr-Latn-RS" sz="2400"/>
              <a:t>Windows </a:t>
            </a:r>
            <a:r>
              <a:rPr lang="sr-Cyrl-RS" sz="2400"/>
              <a:t>подразумевано садржи само </a:t>
            </a:r>
            <a:r>
              <a:rPr lang="sr-Latn-RS" sz="2400"/>
              <a:t>Notepad </a:t>
            </a:r>
            <a:r>
              <a:rPr lang="sr-Cyrl-RS" sz="2400"/>
              <a:t>и </a:t>
            </a:r>
            <a:r>
              <a:rPr lang="sr-Latn-RS" sz="2400"/>
              <a:t>Type → </a:t>
            </a:r>
            <a:r>
              <a:rPr lang="sr-Cyrl-RS" sz="2400"/>
              <a:t>нема уграђене напредне алате за рад са </a:t>
            </a:r>
            <a:r>
              <a:rPr lang="sr-Latn-RS" sz="2400"/>
              <a:t>ADS</a:t>
            </a:r>
            <a:r>
              <a:rPr lang="sr-Cyrl-RS" sz="2400"/>
              <a:t>-ом</a:t>
            </a:r>
            <a:r>
              <a:rPr lang="sr-Latn-RS" sz="2400"/>
              <a:t>.</a:t>
            </a:r>
          </a:p>
          <a:p>
            <a:endParaRPr lang="sr-Latn-RS" sz="2400"/>
          </a:p>
          <a:p>
            <a:r>
              <a:rPr lang="sr-Cyrl-RS" sz="2400"/>
              <a:t>Није могуће откривање или брисање </a:t>
            </a:r>
            <a:r>
              <a:rPr lang="sr-Latn-RS" sz="2400"/>
              <a:t>ADS </a:t>
            </a:r>
            <a:r>
              <a:rPr lang="sr-Cyrl-RS" sz="2400"/>
              <a:t>без алата трећих страна (нпр. </a:t>
            </a:r>
            <a:r>
              <a:rPr lang="sr-Latn-RS" sz="2400"/>
              <a:t>Sysinternals Streams, PowerShell </a:t>
            </a:r>
            <a:r>
              <a:rPr lang="sr-Cyrl-RS" sz="2400"/>
              <a:t>скрипте, форензички софтвер).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Детектовање и брисање ADS-а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/>
              <a:t>Могуће је детектовање алтернативних стримова прикачених на фајл коришћењем уграђене </a:t>
            </a:r>
            <a:r>
              <a:rPr lang="sr-Latn-RS" sz="2400"/>
              <a:t>dir /r</a:t>
            </a:r>
            <a:r>
              <a:rPr lang="sr-Cyrl-RS" sz="2400"/>
              <a:t> функције</a:t>
            </a:r>
          </a:p>
          <a:p>
            <a:endParaRPr lang="en-US" sz="2400"/>
          </a:p>
          <a:p>
            <a:r>
              <a:rPr lang="sr-Cyrl-RS" sz="2400"/>
              <a:t>Алтернативни алати: </a:t>
            </a:r>
            <a:r>
              <a:rPr sz="2400"/>
              <a:t>Sysinternals Streams, PowerShell.</a:t>
            </a:r>
            <a:endParaRPr lang="sr-Cyrl-RS" sz="2400"/>
          </a:p>
          <a:p>
            <a:endParaRPr sz="2400"/>
          </a:p>
          <a:p>
            <a:r>
              <a:rPr sz="2400"/>
              <a:t>Брисање преписивањем или посебним алатима.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Смештање и отварање сложенијих типова у </a:t>
            </a:r>
            <a:r>
              <a:rPr lang="sr-Latn-RS"/>
              <a:t>ADS</a:t>
            </a:r>
            <a:r>
              <a:rPr lang="sr-Cyrl-RS"/>
              <a:t>-у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220820"/>
            <a:ext cx="7511472" cy="4041162"/>
          </a:xfrm>
        </p:spPr>
        <p:txBody>
          <a:bodyPr>
            <a:normAutofit/>
          </a:bodyPr>
          <a:lstStyle/>
          <a:p>
            <a:r>
              <a:rPr lang="sr-Cyrl-RS" sz="2400"/>
              <a:t>Пошто </a:t>
            </a:r>
            <a:r>
              <a:rPr lang="en-US" sz="2400"/>
              <a:t>Windows </a:t>
            </a:r>
            <a:r>
              <a:rPr lang="sr-Cyrl-RS" sz="2400"/>
              <a:t>подржава само </a:t>
            </a:r>
            <a:r>
              <a:rPr lang="sr-Latn-RS" sz="2400"/>
              <a:t>Notepad </a:t>
            </a:r>
            <a:r>
              <a:rPr lang="sr-Cyrl-RS" sz="2400"/>
              <a:t>и </a:t>
            </a:r>
            <a:r>
              <a:rPr lang="sr-Latn-RS" sz="2400"/>
              <a:t>Type</a:t>
            </a:r>
            <a:r>
              <a:rPr lang="sr-Cyrl-RS" sz="2400"/>
              <a:t>, за рад са сложенијим типовима као што су слике и снимци потребни су нам алати који могу превазићи уграђена </a:t>
            </a:r>
            <a:r>
              <a:rPr lang="en-US" sz="2400"/>
              <a:t>Windows</a:t>
            </a:r>
            <a:r>
              <a:rPr lang="sr-Cyrl-RS" sz="2400"/>
              <a:t> ограничења.</a:t>
            </a:r>
          </a:p>
          <a:p>
            <a:pPr marL="0" indent="0">
              <a:buNone/>
            </a:pPr>
            <a:endParaRPr lang="sr-Cyrl-RS" sz="2400"/>
          </a:p>
          <a:p>
            <a:r>
              <a:rPr lang="sr-Cyrl-RS" sz="2400">
                <a:effectLst/>
                <a:ea typeface="Calibri" panose="020F0502020204030204" pitchFamily="34" charset="0"/>
              </a:rPr>
              <a:t>Форензички алати: X-Ways Forensics, The Sleuth Kit (TSK), OSForensics, Autopsy, итд.</a:t>
            </a:r>
            <a:endParaRPr lang="sr-Cyrl-RS" sz="2400"/>
          </a:p>
          <a:p>
            <a:endParaRPr lang="sr-Cyrl-RS" sz="2400"/>
          </a:p>
          <a:p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file explorer</a:t>
            </a:r>
            <a:endParaRPr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70654E-75B8-4BB5-B2A6-EF5E88C5A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506" y="1587309"/>
            <a:ext cx="7138987" cy="500276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Закључак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Cyrl-RS" sz="2400">
                <a:effectLst/>
                <a:ea typeface="Calibri" panose="020F0502020204030204" pitchFamily="34" charset="0"/>
              </a:rPr>
              <a:t>Једн</a:t>
            </a:r>
            <a:r>
              <a:rPr lang="en-US" sz="2400">
                <a:effectLst/>
                <a:ea typeface="Calibri" panose="020F0502020204030204" pitchFamily="34" charset="0"/>
              </a:rPr>
              <a:t>a</a:t>
            </a:r>
            <a:r>
              <a:rPr lang="sr-Cyrl-RS" sz="2400">
                <a:effectLst/>
                <a:ea typeface="Calibri" panose="020F0502020204030204" pitchFamily="34" charset="0"/>
              </a:rPr>
              <a:t> од најмоћнијих, али и најконтроверзнијих функција NTFS система датотека.</a:t>
            </a:r>
            <a:endParaRPr lang="en-US" sz="2400">
              <a:effectLst/>
              <a:ea typeface="Calibri" panose="020F0502020204030204" pitchFamily="34" charset="0"/>
            </a:endParaRPr>
          </a:p>
          <a:p>
            <a:r>
              <a:rPr lang="sr-Cyrl-RS" sz="2400">
                <a:effectLst/>
                <a:ea typeface="Calibri" panose="020F0502020204030204" pitchFamily="34" charset="0"/>
              </a:rPr>
              <a:t>ADS с</a:t>
            </a:r>
            <a:r>
              <a:rPr lang="en-US" sz="2400">
                <a:effectLst/>
                <a:ea typeface="Calibri" panose="020F0502020204030204" pitchFamily="34" charset="0"/>
              </a:rPr>
              <a:t>e </a:t>
            </a:r>
            <a:r>
              <a:rPr lang="sr-Cyrl-RS" sz="2400">
                <a:effectLst/>
                <a:ea typeface="Calibri" panose="020F0502020204030204" pitchFamily="34" charset="0"/>
              </a:rPr>
              <a:t>налази на раскршћу између легитимне примене и безбедносног ризика.</a:t>
            </a:r>
          </a:p>
          <a:p>
            <a:r>
              <a:rPr lang="sr-Cyrl-RS" sz="2400">
                <a:effectLst/>
                <a:ea typeface="Calibri" panose="020F0502020204030204" pitchFamily="34" charset="0"/>
              </a:rPr>
              <a:t>У модерној сајбер безбедности они захтевају пажљиво управљање.</a:t>
            </a:r>
          </a:p>
          <a:p>
            <a:r>
              <a:rPr lang="sr-Cyrl-RS" sz="2400">
                <a:effectLst/>
                <a:ea typeface="Calibri" panose="020F0502020204030204" pitchFamily="34" charset="0"/>
              </a:rPr>
              <a:t>Разумевање ADS-а није важно само за стручњаке за сајбер безбедност већ и за све кориснике NTFS система.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BA9B-3DA8-45F2-82F9-406DD870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77276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sr-Cyrl-RS" sz="4000"/>
              <a:t>Хвала на пажњи!</a:t>
            </a:r>
            <a:endParaRPr lang="sr-Latn-RS" sz="4000"/>
          </a:p>
        </p:txBody>
      </p:sp>
    </p:spTree>
    <p:extLst>
      <p:ext uri="{BB962C8B-B14F-4D97-AF65-F5344CB8AC3E}">
        <p14:creationId xmlns:p14="http://schemas.microsoft.com/office/powerpoint/2010/main" val="42500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908498"/>
            <a:ext cx="7511472" cy="40411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sz="2400" err="1"/>
              <a:t>Развој</a:t>
            </a:r>
            <a:r>
              <a:rPr sz="2400"/>
              <a:t> </a:t>
            </a:r>
            <a:r>
              <a:rPr sz="2400" err="1"/>
              <a:t>модерних</a:t>
            </a:r>
            <a:r>
              <a:rPr sz="2400"/>
              <a:t> </a:t>
            </a:r>
            <a:r>
              <a:rPr sz="2400" err="1"/>
              <a:t>оперативних</a:t>
            </a:r>
            <a:r>
              <a:rPr sz="2400"/>
              <a:t> </a:t>
            </a:r>
            <a:r>
              <a:rPr sz="2400" err="1"/>
              <a:t>система</a:t>
            </a:r>
            <a:r>
              <a:rPr sz="2400"/>
              <a:t> и </a:t>
            </a:r>
            <a:r>
              <a:rPr sz="2400" err="1"/>
              <a:t>потреба</a:t>
            </a:r>
            <a:r>
              <a:rPr sz="2400"/>
              <a:t> </a:t>
            </a:r>
            <a:r>
              <a:rPr sz="2400" err="1"/>
              <a:t>за</a:t>
            </a:r>
            <a:r>
              <a:rPr sz="2400"/>
              <a:t> </a:t>
            </a:r>
            <a:r>
              <a:rPr sz="2400" err="1"/>
              <a:t>ефикасним</a:t>
            </a:r>
            <a:r>
              <a:rPr sz="2400"/>
              <a:t> </a:t>
            </a:r>
            <a:r>
              <a:rPr sz="2400" err="1"/>
              <a:t>складиштењем</a:t>
            </a:r>
            <a:r>
              <a:rPr sz="2400"/>
              <a:t>.</a:t>
            </a:r>
          </a:p>
          <a:p>
            <a:r>
              <a:rPr sz="2400"/>
              <a:t>NTFS </a:t>
            </a:r>
            <a:r>
              <a:rPr sz="2400" err="1"/>
              <a:t>систем</a:t>
            </a:r>
            <a:r>
              <a:rPr sz="2400"/>
              <a:t> </a:t>
            </a:r>
            <a:r>
              <a:rPr sz="2400" err="1"/>
              <a:t>увео</a:t>
            </a:r>
            <a:r>
              <a:rPr sz="2400"/>
              <a:t> </a:t>
            </a:r>
            <a:r>
              <a:rPr sz="2400" err="1"/>
              <a:t>функцију</a:t>
            </a:r>
            <a:r>
              <a:rPr sz="2400"/>
              <a:t> </a:t>
            </a:r>
            <a:r>
              <a:rPr sz="2400" err="1"/>
              <a:t>алтернативних</a:t>
            </a:r>
            <a:r>
              <a:rPr sz="2400"/>
              <a:t> </a:t>
            </a:r>
            <a:r>
              <a:rPr sz="2400" err="1"/>
              <a:t>стримова</a:t>
            </a:r>
            <a:r>
              <a:rPr sz="2400"/>
              <a:t> </a:t>
            </a:r>
            <a:r>
              <a:rPr sz="2400" err="1"/>
              <a:t>података</a:t>
            </a:r>
            <a:r>
              <a:rPr sz="2400"/>
              <a:t> (ADS).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NTFS </a:t>
            </a:r>
            <a:r>
              <a:rPr err="1"/>
              <a:t>систем</a:t>
            </a:r>
            <a:r>
              <a:t> </a:t>
            </a:r>
            <a:r>
              <a:rPr err="1"/>
              <a:t>датотека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Подразумевани систем датотека за Windows.</a:t>
            </a:r>
          </a:p>
          <a:p>
            <a:r>
              <a:rPr lang="ru-RU" sz="2400"/>
              <a:t>Обезбеђује безбедност, поузданост и подршку за велике волумене.</a:t>
            </a:r>
            <a:endParaRPr lang="en-US" sz="2400"/>
          </a:p>
          <a:p>
            <a:r>
              <a:rPr lang="ru-RU" sz="2400"/>
              <a:t>Подршка за енкрипцију, квоте на диску и богате метаподатке.</a:t>
            </a:r>
          </a:p>
          <a:p>
            <a:r>
              <a:rPr lang="ru-RU" sz="2400"/>
              <a:t>Интеграција са кластерисаним системима за високу доступност.</a:t>
            </a:r>
          </a:p>
          <a:p>
            <a:endParaRPr lang="ru-RU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Предности </a:t>
            </a:r>
            <a:r>
              <a:rPr lang="sr-Latn-RS"/>
              <a:t>NTFS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921521"/>
            <a:ext cx="7511472" cy="4041162"/>
          </a:xfrm>
        </p:spPr>
        <p:txBody>
          <a:bodyPr>
            <a:noAutofit/>
          </a:bodyPr>
          <a:lstStyle/>
          <a:p>
            <a:endParaRPr lang="sr-Cyrl-RS" sz="2000"/>
          </a:p>
          <a:p>
            <a:pPr marL="0" indent="0">
              <a:buNone/>
            </a:pPr>
            <a:endParaRPr lang="sr-Cyrl-RS" sz="2000"/>
          </a:p>
          <a:p>
            <a:endParaRPr lang="sr-Cyrl-RS" sz="2000"/>
          </a:p>
          <a:p>
            <a:endParaRPr lang="sr-Cyrl-RS" sz="2000"/>
          </a:p>
          <a:p>
            <a:endParaRPr lang="sr-Cyrl-RS" sz="2400"/>
          </a:p>
          <a:p>
            <a:r>
              <a:rPr lang="sr-Cyrl-RS" sz="2400" b="1"/>
              <a:t>Повећана поузданост</a:t>
            </a:r>
            <a:r>
              <a:rPr lang="sr-Cyrl-RS" sz="2400"/>
              <a:t>:</a:t>
            </a:r>
          </a:p>
          <a:p>
            <a:pPr lvl="1"/>
            <a:r>
              <a:rPr sz="2400"/>
              <a:t>NTFS </a:t>
            </a:r>
            <a:r>
              <a:rPr sz="2400" err="1"/>
              <a:t>чува</a:t>
            </a:r>
            <a:r>
              <a:rPr sz="2400"/>
              <a:t> </a:t>
            </a:r>
            <a:r>
              <a:rPr sz="2400" err="1"/>
              <a:t>дневник</a:t>
            </a:r>
            <a:r>
              <a:rPr sz="2400"/>
              <a:t> </a:t>
            </a:r>
            <a:r>
              <a:rPr sz="2400" err="1"/>
              <a:t>трансакција</a:t>
            </a:r>
            <a:r>
              <a:rPr sz="2400"/>
              <a:t> и </a:t>
            </a:r>
            <a:r>
              <a:rPr sz="2400" err="1"/>
              <a:t>користи</a:t>
            </a:r>
            <a:r>
              <a:rPr sz="2400"/>
              <a:t> self-healing </a:t>
            </a:r>
            <a:r>
              <a:rPr sz="2400" err="1"/>
              <a:t>функције</a:t>
            </a:r>
            <a:r>
              <a:rPr sz="2400"/>
              <a:t>.</a:t>
            </a:r>
          </a:p>
          <a:p>
            <a:pPr lvl="1"/>
            <a:r>
              <a:rPr sz="2400" err="1"/>
              <a:t>Алатке</a:t>
            </a:r>
            <a:r>
              <a:rPr sz="2400"/>
              <a:t> </a:t>
            </a:r>
            <a:r>
              <a:rPr sz="2400" err="1"/>
              <a:t>као</a:t>
            </a:r>
            <a:r>
              <a:rPr sz="2400"/>
              <a:t> </a:t>
            </a:r>
            <a:r>
              <a:rPr lang="en-US" sz="2400"/>
              <a:t>"</a:t>
            </a:r>
            <a:r>
              <a:rPr sz="2400" err="1"/>
              <a:t>chkdsk</a:t>
            </a:r>
            <a:r>
              <a:rPr lang="en-US" sz="2400"/>
              <a:t>"</a:t>
            </a:r>
            <a:r>
              <a:rPr sz="2400"/>
              <a:t> </a:t>
            </a:r>
            <a:r>
              <a:rPr sz="2400" err="1"/>
              <a:t>обезбеђују</a:t>
            </a:r>
            <a:r>
              <a:rPr sz="2400"/>
              <a:t> </a:t>
            </a:r>
            <a:r>
              <a:rPr sz="2400" err="1"/>
              <a:t>интегритет</a:t>
            </a:r>
            <a:r>
              <a:rPr sz="2400"/>
              <a:t> </a:t>
            </a:r>
            <a:r>
              <a:rPr sz="2400" err="1"/>
              <a:t>података</a:t>
            </a:r>
            <a:r>
              <a:rPr sz="2400"/>
              <a:t>.</a:t>
            </a:r>
            <a:endParaRPr lang="sr-Cyrl-RS" sz="2400"/>
          </a:p>
          <a:p>
            <a:r>
              <a:rPr lang="sr-Cyrl-RS" sz="2400" b="1"/>
              <a:t>Повећана безбедност</a:t>
            </a:r>
            <a:r>
              <a:rPr lang="sr-Cyrl-RS" sz="2400"/>
              <a:t>:</a:t>
            </a:r>
          </a:p>
          <a:p>
            <a:pPr lvl="1"/>
            <a:r>
              <a:rPr lang="ru-RU" sz="2400"/>
              <a:t>ACL </a:t>
            </a:r>
            <a:r>
              <a:rPr lang="sr-Cyrl-RS" sz="2400">
                <a:effectLst/>
                <a:ea typeface="Calibri" panose="020F0502020204030204" pitchFamily="34" charset="0"/>
              </a:rPr>
              <a:t>(</a:t>
            </a:r>
            <a:r>
              <a:rPr lang="en-US" sz="2400">
                <a:effectLst/>
                <a:ea typeface="Calibri" panose="020F0502020204030204" pitchFamily="34" charset="0"/>
              </a:rPr>
              <a:t>Access Control Lists</a:t>
            </a:r>
            <a:r>
              <a:rPr lang="sr-Cyrl-RS" sz="2400">
                <a:effectLst/>
                <a:ea typeface="Calibri" panose="020F0502020204030204" pitchFamily="34" charset="0"/>
              </a:rPr>
              <a:t>)</a:t>
            </a:r>
            <a:r>
              <a:rPr lang="ru-RU" sz="2400"/>
              <a:t> омогућавају детаљну контролу приступа.</a:t>
            </a:r>
          </a:p>
          <a:p>
            <a:pPr lvl="1"/>
            <a:r>
              <a:rPr lang="ru-RU" sz="2400"/>
              <a:t>BitLocker обезбеђује енкрипцију података на дисковима.</a:t>
            </a:r>
          </a:p>
          <a:p>
            <a:pPr lvl="1"/>
            <a:endParaRPr lang="en-US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64" y="790575"/>
            <a:ext cx="7511472" cy="5486400"/>
          </a:xfrm>
        </p:spPr>
        <p:txBody>
          <a:bodyPr>
            <a:normAutofit/>
          </a:bodyPr>
          <a:lstStyle/>
          <a:p>
            <a:r>
              <a:rPr lang="sr-Cyrl-RS" sz="2400" b="1"/>
              <a:t>Подршка за велике волумене:</a:t>
            </a:r>
          </a:p>
          <a:p>
            <a:pPr lvl="1"/>
            <a:r>
              <a:rPr sz="2400"/>
              <a:t>NTFS подржава волумене до 8 PB.</a:t>
            </a:r>
          </a:p>
          <a:p>
            <a:pPr lvl="1"/>
            <a:r>
              <a:rPr sz="2400"/>
              <a:t>Величина зависи од величине кластера.</a:t>
            </a:r>
            <a:endParaRPr lang="sr-Cyrl-RS" sz="2400"/>
          </a:p>
          <a:p>
            <a:pPr lvl="1"/>
            <a:endParaRPr lang="sr-Cyrl-RS" sz="2400"/>
          </a:p>
          <a:p>
            <a:r>
              <a:rPr lang="sr-Cyrl-RS" sz="2400" b="1"/>
              <a:t>Флексибилна алокација:</a:t>
            </a:r>
          </a:p>
          <a:p>
            <a:pPr lvl="1"/>
            <a:r>
              <a:rPr lang="ru-RU" sz="2400"/>
              <a:t>Квоте, компресија и проширивање волумена.</a:t>
            </a:r>
          </a:p>
          <a:p>
            <a:pPr lvl="1"/>
            <a:r>
              <a:rPr lang="ru-RU" sz="2400"/>
              <a:t>Монтирање волумена у фасцикле.</a:t>
            </a:r>
          </a:p>
          <a:p>
            <a:pPr lvl="1"/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23" y="502952"/>
            <a:ext cx="7511473" cy="1312480"/>
          </a:xfrm>
        </p:spPr>
        <p:txBody>
          <a:bodyPr/>
          <a:lstStyle/>
          <a:p>
            <a:r>
              <a:t>ADS – Појам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921521"/>
            <a:ext cx="4468027" cy="4041162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400"/>
          </a:p>
          <a:p>
            <a:r>
              <a:rPr lang="ru-RU" sz="2400"/>
              <a:t>ADS је настао инспирисан Apple HFS системом.</a:t>
            </a:r>
          </a:p>
          <a:p>
            <a:r>
              <a:rPr lang="ru-RU" sz="2400"/>
              <a:t>Првобитно коришћен за компатибилност и метаподатке.</a:t>
            </a:r>
          </a:p>
          <a:p>
            <a:endParaRPr lang="ru-RU" sz="2400"/>
          </a:p>
          <a:p>
            <a:endParaRPr lang="en-US" sz="2400"/>
          </a:p>
          <a:p>
            <a:endParaRPr lang="en-GB" sz="2400"/>
          </a:p>
          <a:p>
            <a:endParaRPr lang="en-GB" sz="2400"/>
          </a:p>
          <a:p>
            <a:endParaRPr lang="en-GB" sz="2400"/>
          </a:p>
          <a:p>
            <a:endParaRPr sz="2400"/>
          </a:p>
        </p:txBody>
      </p:sp>
      <p:pic>
        <p:nvPicPr>
          <p:cNvPr id="7" name="Shape 76">
            <a:extLst>
              <a:ext uri="{FF2B5EF4-FFF2-40B4-BE49-F238E27FC236}">
                <a16:creationId xmlns:a16="http://schemas.microsoft.com/office/drawing/2014/main" id="{A3B9E358-6A5C-4085-A723-D46217D5CC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3575" y="4436401"/>
            <a:ext cx="4997175" cy="102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>
            <a:extLst>
              <a:ext uri="{FF2B5EF4-FFF2-40B4-BE49-F238E27FC236}">
                <a16:creationId xmlns:a16="http://schemas.microsoft.com/office/drawing/2014/main" id="{F98514B8-7984-406E-91C2-739AEFB4E9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250" y="1266924"/>
            <a:ext cx="2774450" cy="430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Могућности </a:t>
            </a:r>
            <a:r>
              <a:rPr lang="sr-Latn-RS"/>
              <a:t>A</a:t>
            </a:r>
            <a:r>
              <a:rPr lang="sr-Cyrl-RS"/>
              <a:t>лтернативних стримова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041162"/>
          </a:xfrm>
        </p:spPr>
        <p:txBody>
          <a:bodyPr>
            <a:noAutofit/>
          </a:bodyPr>
          <a:lstStyle/>
          <a:p>
            <a:endParaRPr lang="sr-Cyrl-RS" sz="2000"/>
          </a:p>
          <a:p>
            <a:endParaRPr lang="sr-Cyrl-RS" sz="2000"/>
          </a:p>
          <a:p>
            <a:r>
              <a:rPr lang="sr-Cyrl-RS" sz="2400"/>
              <a:t>Чување било које врсте фајлова: текст, слике, видео, па чак и малвер.</a:t>
            </a:r>
          </a:p>
          <a:p>
            <a:r>
              <a:rPr lang="sr-Cyrl-RS" sz="2400"/>
              <a:t>Складиштење фајлова унутар података самог фајла/фолдера, омогућава прикривено чување података.</a:t>
            </a:r>
          </a:p>
          <a:p>
            <a:r>
              <a:rPr lang="sr-Cyrl-RS" sz="2400"/>
              <a:t>Модификација метаподатака: аутор, наслов, опис и друга пратећа својства.</a:t>
            </a:r>
          </a:p>
          <a:p>
            <a:r>
              <a:rPr lang="sr-Cyrl-RS" sz="2400"/>
              <a:t>Могућност злоупотребе за </a:t>
            </a:r>
            <a:r>
              <a:rPr lang="sr-Latn-RS" sz="2400"/>
              <a:t>DoS (Denial of Service) </a:t>
            </a:r>
            <a:r>
              <a:rPr lang="sr-Cyrl-RS" sz="2400"/>
              <a:t>нападе: креирањем скривених токова који троше ресурсе система.</a:t>
            </a:r>
            <a:endParaRPr lang="en-US" sz="2400"/>
          </a:p>
          <a:p>
            <a:pPr marL="0" indent="0">
              <a:buNone/>
            </a:pPr>
            <a:endParaRPr lang="ru-RU" sz="2000"/>
          </a:p>
          <a:p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Карактеристике </a:t>
            </a:r>
            <a:r>
              <a:t>AD</a:t>
            </a:r>
            <a:r>
              <a:rPr lang="sr-Latn-RS"/>
              <a:t>S</a:t>
            </a:r>
            <a:r>
              <a:rPr lang="sr-Cyrl-RS"/>
              <a:t>-а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sz="2400"/>
              <a:t>Величина </a:t>
            </a:r>
            <a:r>
              <a:rPr lang="sr-Latn-RS" sz="2400"/>
              <a:t>ADS-</a:t>
            </a:r>
            <a:r>
              <a:rPr lang="sr-Cyrl-RS" sz="2400"/>
              <a:t>а није укључена у подразумевану величину фајла.</a:t>
            </a:r>
          </a:p>
          <a:p>
            <a:r>
              <a:rPr lang="sr-Cyrl-RS" sz="2400"/>
              <a:t>Не мења </a:t>
            </a:r>
            <a:r>
              <a:rPr lang="sr-Latn-RS" sz="2400"/>
              <a:t>checksum </a:t>
            </a:r>
            <a:r>
              <a:rPr lang="sr-Cyrl-RS" sz="2400"/>
              <a:t>фајла.</a:t>
            </a:r>
          </a:p>
          <a:p>
            <a:r>
              <a:rPr lang="sr-Cyrl-RS" sz="2400"/>
              <a:t>Губитак </a:t>
            </a:r>
            <a:r>
              <a:rPr lang="sr-Latn-RS" sz="2400"/>
              <a:t>ADS </a:t>
            </a:r>
            <a:r>
              <a:rPr lang="sr-Cyrl-RS" sz="2400"/>
              <a:t>података настаје при:</a:t>
            </a:r>
          </a:p>
          <a:p>
            <a:r>
              <a:rPr lang="sr-Cyrl-RS" sz="2400"/>
              <a:t>компресији у </a:t>
            </a:r>
            <a:r>
              <a:rPr lang="sr-Latn-RS" sz="2400"/>
              <a:t>ZIP, RAR </a:t>
            </a:r>
            <a:r>
              <a:rPr lang="sr-Cyrl-RS" sz="2400"/>
              <a:t>или </a:t>
            </a:r>
            <a:r>
              <a:rPr lang="sr-Latn-RS" sz="2400"/>
              <a:t>ARJ (</a:t>
            </a:r>
            <a:r>
              <a:rPr lang="sr-Cyrl-RS" sz="2400"/>
              <a:t>компресује се само главни фајл),</a:t>
            </a:r>
          </a:p>
          <a:p>
            <a:r>
              <a:rPr lang="sr-Latn-RS" sz="2400"/>
              <a:t>Base64 </a:t>
            </a:r>
            <a:r>
              <a:rPr lang="sr-Cyrl-RS" sz="2400"/>
              <a:t>енкодингу (нпр. у е-пошти),</a:t>
            </a:r>
          </a:p>
          <a:p>
            <a:r>
              <a:rPr lang="sr-Cyrl-RS" sz="2400"/>
              <a:t>форматирању у </a:t>
            </a:r>
            <a:r>
              <a:rPr lang="sr-Latn-RS" sz="2400"/>
              <a:t>FAT32 (</a:t>
            </a:r>
            <a:r>
              <a:rPr lang="sr-Cyrl-RS" sz="2400"/>
              <a:t>неке </a:t>
            </a:r>
            <a:r>
              <a:rPr lang="sr-Latn-RS" sz="2400"/>
              <a:t>USB </a:t>
            </a:r>
            <a:r>
              <a:rPr lang="sr-Cyrl-RS" sz="2400"/>
              <a:t>меморије долазе у овом формату).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8BC0-6546-446D-ADA6-C6AB9421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Ризици </a:t>
            </a:r>
            <a:r>
              <a:rPr lang="sr-Latn-RS"/>
              <a:t>ADS-</a:t>
            </a:r>
            <a:r>
              <a:rPr lang="sr-Cyrl-RS"/>
              <a:t>а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F312-189A-4322-B1AB-17833704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908498"/>
            <a:ext cx="7511472" cy="404116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Cyrl-RS" sz="2400">
                <a:effectLst/>
                <a:ea typeface="Calibri" panose="020F0502020204030204" pitchFamily="34" charset="0"/>
              </a:rPr>
              <a:t>Напади без фајлова (Fileless malware) - Малвер није сачуван као самосталан фајл већ унутар ADS-а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Cyrl-RS" sz="2400">
                <a:effectLst/>
                <a:ea typeface="Calibri" panose="020F0502020204030204" pitchFamily="34" charset="0"/>
              </a:rPr>
              <a:t>Изношење података (Data exfiltration) - Нападачи користе ADS за скривање украдених података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sr-Cyrl-RS" sz="2400">
                <a:effectLst/>
                <a:ea typeface="Calibri" panose="020F0502020204030204" pitchFamily="34" charset="0"/>
              </a:rPr>
              <a:t>Механизми упорности (Persistence mechanisms) - Злонамерни актери складиште „бекдорове“, експлоите, унутар </a:t>
            </a:r>
            <a:r>
              <a:rPr lang="sr-Latn-RS" sz="2400"/>
              <a:t>ADS-</a:t>
            </a:r>
            <a:r>
              <a:rPr lang="sr-Cyrl-RS" sz="2400"/>
              <a:t>а</a:t>
            </a: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sr-Cyrl-RS" sz="2400">
              <a:effectLst/>
              <a:ea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sr-Latn-RS" sz="2400"/>
          </a:p>
        </p:txBody>
      </p:sp>
    </p:spTree>
    <p:extLst>
      <p:ext uri="{BB962C8B-B14F-4D97-AF65-F5344CB8AC3E}">
        <p14:creationId xmlns:p14="http://schemas.microsoft.com/office/powerpoint/2010/main" val="280159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381</TotalTime>
  <Words>603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Symbol</vt:lpstr>
      <vt:lpstr>Times New Roman</vt:lpstr>
      <vt:lpstr>Mesh</vt:lpstr>
      <vt:lpstr>Алтернативни стримови података (ADS) у NTFS фајл систему</vt:lpstr>
      <vt:lpstr>Увод</vt:lpstr>
      <vt:lpstr>NTFS систем датотека</vt:lpstr>
      <vt:lpstr>Предности NTFS</vt:lpstr>
      <vt:lpstr>PowerPoint Presentation</vt:lpstr>
      <vt:lpstr>ADS – Појам</vt:lpstr>
      <vt:lpstr>Могућности Aлтернативних стримова</vt:lpstr>
      <vt:lpstr>Карактеристике ADS-а</vt:lpstr>
      <vt:lpstr>Ризици ADS-а</vt:lpstr>
      <vt:lpstr>Креирање и приступ ADS-у</vt:lpstr>
      <vt:lpstr>Приступ ADS-у</vt:lpstr>
      <vt:lpstr>Детектовање и брисање ADS-а</vt:lpstr>
      <vt:lpstr>Смештање и отварање сложенијих типова у ADS-у</vt:lpstr>
      <vt:lpstr>Custom file explorer</vt:lpstr>
      <vt:lpstr>Закључак</vt:lpstr>
      <vt:lpstr>Хвала на пажњи!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WIN 11</cp:lastModifiedBy>
  <cp:revision>41</cp:revision>
  <dcterms:created xsi:type="dcterms:W3CDTF">2013-01-27T09:14:16Z</dcterms:created>
  <dcterms:modified xsi:type="dcterms:W3CDTF">2025-09-16T07:54:05Z</dcterms:modified>
  <cp:category/>
</cp:coreProperties>
</file>