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
  </p:notesMasterIdLst>
  <p:sldIdLst>
    <p:sldId id="258" r:id="rId2"/>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pos="27456" userDrawn="1">
          <p15:clr>
            <a:srgbClr val="A4A3A4"/>
          </p15:clr>
        </p15:guide>
        <p15:guide id="2" orient="horz" pos="103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58" autoAdjust="0"/>
    <p:restoredTop sz="95865" autoAdjust="0"/>
  </p:normalViewPr>
  <p:slideViewPr>
    <p:cSldViewPr>
      <p:cViewPr>
        <p:scale>
          <a:sx n="33" d="100"/>
          <a:sy n="33" d="100"/>
        </p:scale>
        <p:origin x="-605" y="-3230"/>
      </p:cViewPr>
      <p:guideLst>
        <p:guide pos="27456"/>
        <p:guide orient="horz" pos="103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5" d="100"/>
          <a:sy n="75" d="100"/>
        </p:scale>
        <p:origin x="2938" y="53"/>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FE861C-486B-4E18-A0E9-A790238A915C}" type="datetimeFigureOut">
              <a:rPr lang="en-US" smtClean="0"/>
              <a:t>2/14/2021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11066-0135-4CAA-8AD4-89A97190AC0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811066-0135-4CAA-8AD4-89A97190AC00}" type="slidenum">
              <a:rPr lang="en-US" smtClean="0"/>
              <a:t>1</a:t>
            </a:fld>
            <a:endParaRPr lang="en-US"/>
          </a:p>
        </p:txBody>
      </p:sp>
    </p:spTree>
    <p:extLst>
      <p:ext uri="{BB962C8B-B14F-4D97-AF65-F5344CB8AC3E}">
        <p14:creationId xmlns:p14="http://schemas.microsoft.com/office/powerpoint/2010/main" val="1592674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02BAB4-8B8D-41DD-85C7-81A0CA962007}"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2BAB4-8B8D-41DD-85C7-81A0CA962007}"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02BAB4-8B8D-41DD-85C7-81A0CA962007}" type="datetimeFigureOut">
              <a:rPr lang="en-US" smtClean="0"/>
              <a:t>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02BAB4-8B8D-41DD-85C7-81A0CA962007}" type="datetimeFigureOut">
              <a:rPr lang="en-US" smtClean="0"/>
              <a:t>2/14/2021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02BAB4-8B8D-41DD-85C7-81A0CA962007}" type="datetimeFigureOut">
              <a:rPr lang="en-US" smtClean="0"/>
              <a:t>2/14/2021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2BAB4-8B8D-41DD-85C7-81A0CA962007}" type="datetimeFigureOut">
              <a:rPr lang="en-US" smtClean="0"/>
              <a:t>2/14/2021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102BAB4-8B8D-41DD-85C7-81A0CA962007}" type="datetimeFigureOut">
              <a:rPr lang="en-US" smtClean="0"/>
              <a:t>2/14/2021</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044824F-EBE0-443F-8A8F-F64816AF04D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2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36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4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2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457200" y="381000"/>
            <a:ext cx="43074772" cy="32537400"/>
          </a:xfrm>
          <a:prstGeom prst="rect">
            <a:avLst/>
          </a:prstGeom>
          <a:noFill/>
          <a:ln w="1016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5" name="Snip Diagonal Corner Rectangle 4"/>
          <p:cNvSpPr/>
          <p:nvPr/>
        </p:nvSpPr>
        <p:spPr>
          <a:xfrm>
            <a:off x="914400" y="762000"/>
            <a:ext cx="41986200" cy="3590208"/>
          </a:xfrm>
          <a:prstGeom prst="snip2DiagRect">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1212633" y="5482336"/>
            <a:ext cx="11645851" cy="13124604"/>
          </a:xfrm>
          <a:prstGeom prst="rect">
            <a:avLst/>
          </a:prstGeom>
          <a:no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295401" y="1033824"/>
            <a:ext cx="39242999" cy="2123658"/>
          </a:xfrm>
          <a:prstGeom prst="rect">
            <a:avLst/>
          </a:prstGeom>
          <a:noFill/>
        </p:spPr>
        <p:txBody>
          <a:bodyPr wrap="square" rtlCol="0">
            <a:spAutoFit/>
          </a:bodyPr>
          <a:lstStyle/>
          <a:p>
            <a:r>
              <a:rPr lang="en-US" sz="6600" b="1" dirty="0" err="1">
                <a:ln w="3175">
                  <a:noFill/>
                </a:ln>
                <a:solidFill>
                  <a:srgbClr val="C00000"/>
                </a:solidFill>
                <a:latin typeface="Bangla MN" charset="0"/>
                <a:ea typeface="Bangla MN" charset="0"/>
                <a:cs typeface="Bangla MN" charset="0"/>
              </a:rPr>
              <a:t>Detekcija</a:t>
            </a:r>
            <a:r>
              <a:rPr lang="en-US" sz="6600" b="1" dirty="0">
                <a:ln w="3175">
                  <a:noFill/>
                </a:ln>
                <a:solidFill>
                  <a:srgbClr val="C00000"/>
                </a:solidFill>
                <a:latin typeface="Bangla MN" charset="0"/>
                <a:ea typeface="Bangla MN" charset="0"/>
                <a:cs typeface="Bangla MN" charset="0"/>
              </a:rPr>
              <a:t> </a:t>
            </a:r>
            <a:r>
              <a:rPr lang="en-US" sz="6600" b="1" dirty="0" err="1">
                <a:ln w="3175">
                  <a:noFill/>
                </a:ln>
                <a:solidFill>
                  <a:srgbClr val="C00000"/>
                </a:solidFill>
                <a:latin typeface="Bangla MN" charset="0"/>
                <a:ea typeface="Bangla MN" charset="0"/>
                <a:cs typeface="Bangla MN" charset="0"/>
              </a:rPr>
              <a:t>nošenja</a:t>
            </a:r>
            <a:r>
              <a:rPr lang="en-US" sz="6600" b="1" dirty="0">
                <a:ln w="3175">
                  <a:noFill/>
                </a:ln>
                <a:solidFill>
                  <a:srgbClr val="C00000"/>
                </a:solidFill>
                <a:latin typeface="Bangla MN" charset="0"/>
                <a:ea typeface="Bangla MN" charset="0"/>
                <a:cs typeface="Bangla MN" charset="0"/>
              </a:rPr>
              <a:t> </a:t>
            </a:r>
            <a:r>
              <a:rPr lang="en-US" sz="6600" b="1" dirty="0" err="1">
                <a:ln w="3175">
                  <a:noFill/>
                </a:ln>
                <a:solidFill>
                  <a:srgbClr val="C00000"/>
                </a:solidFill>
                <a:latin typeface="Bangla MN" charset="0"/>
                <a:ea typeface="Bangla MN" charset="0"/>
                <a:cs typeface="Bangla MN" charset="0"/>
              </a:rPr>
              <a:t>zaštitnih</a:t>
            </a:r>
            <a:r>
              <a:rPr lang="en-US" sz="6600" b="1" dirty="0">
                <a:ln w="3175">
                  <a:noFill/>
                </a:ln>
                <a:solidFill>
                  <a:srgbClr val="C00000"/>
                </a:solidFill>
                <a:latin typeface="Bangla MN" charset="0"/>
                <a:ea typeface="Bangla MN" charset="0"/>
                <a:cs typeface="Bangla MN" charset="0"/>
              </a:rPr>
              <a:t> </a:t>
            </a:r>
            <a:r>
              <a:rPr lang="en-US" sz="6600" b="1" dirty="0" err="1">
                <a:ln w="3175">
                  <a:noFill/>
                </a:ln>
                <a:solidFill>
                  <a:srgbClr val="C00000"/>
                </a:solidFill>
                <a:latin typeface="Bangla MN" charset="0"/>
                <a:ea typeface="Bangla MN" charset="0"/>
                <a:cs typeface="Bangla MN" charset="0"/>
              </a:rPr>
              <a:t>maski</a:t>
            </a:r>
            <a:r>
              <a:rPr lang="en-US" sz="6600" b="1" dirty="0">
                <a:ln w="3175">
                  <a:noFill/>
                </a:ln>
                <a:solidFill>
                  <a:srgbClr val="C00000"/>
                </a:solidFill>
                <a:latin typeface="Bangla MN" charset="0"/>
                <a:ea typeface="Bangla MN" charset="0"/>
                <a:cs typeface="Bangla MN" charset="0"/>
              </a:rPr>
              <a:t> </a:t>
            </a:r>
            <a:r>
              <a:rPr lang="en-US" sz="6600" b="1" dirty="0" err="1">
                <a:ln w="3175">
                  <a:noFill/>
                </a:ln>
                <a:solidFill>
                  <a:srgbClr val="C00000"/>
                </a:solidFill>
                <a:latin typeface="Bangla MN" charset="0"/>
                <a:ea typeface="Bangla MN" charset="0"/>
                <a:cs typeface="Bangla MN" charset="0"/>
              </a:rPr>
              <a:t>na</a:t>
            </a:r>
            <a:r>
              <a:rPr lang="en-US" sz="6600" b="1" dirty="0">
                <a:ln w="3175">
                  <a:noFill/>
                </a:ln>
                <a:solidFill>
                  <a:srgbClr val="C00000"/>
                </a:solidFill>
                <a:latin typeface="Bangla MN" charset="0"/>
                <a:ea typeface="Bangla MN" charset="0"/>
                <a:cs typeface="Bangla MN" charset="0"/>
              </a:rPr>
              <a:t> </a:t>
            </a:r>
            <a:r>
              <a:rPr lang="en-US" sz="6600" b="1" dirty="0" err="1">
                <a:ln w="3175">
                  <a:noFill/>
                </a:ln>
                <a:solidFill>
                  <a:srgbClr val="C00000"/>
                </a:solidFill>
                <a:latin typeface="Bangla MN" charset="0"/>
                <a:ea typeface="Bangla MN" charset="0"/>
                <a:cs typeface="Bangla MN" charset="0"/>
              </a:rPr>
              <a:t>videu</a:t>
            </a:r>
            <a:r>
              <a:rPr lang="en-US" sz="6600" b="1" dirty="0">
                <a:ln w="3175">
                  <a:noFill/>
                </a:ln>
                <a:solidFill>
                  <a:srgbClr val="C00000"/>
                </a:solidFill>
                <a:latin typeface="Bangla MN" charset="0"/>
                <a:ea typeface="Bangla MN" charset="0"/>
                <a:cs typeface="Bangla MN" charset="0"/>
              </a:rPr>
              <a:t> u </a:t>
            </a:r>
            <a:r>
              <a:rPr lang="en-US" sz="6600" b="1" dirty="0" err="1">
                <a:ln w="3175">
                  <a:noFill/>
                </a:ln>
                <a:solidFill>
                  <a:srgbClr val="C00000"/>
                </a:solidFill>
                <a:latin typeface="Bangla MN" charset="0"/>
                <a:ea typeface="Bangla MN" charset="0"/>
                <a:cs typeface="Bangla MN" charset="0"/>
              </a:rPr>
              <a:t>realnom</a:t>
            </a:r>
            <a:r>
              <a:rPr lang="en-US" sz="6600" b="1" dirty="0">
                <a:ln w="3175">
                  <a:noFill/>
                </a:ln>
                <a:solidFill>
                  <a:srgbClr val="C00000"/>
                </a:solidFill>
                <a:latin typeface="Bangla MN" charset="0"/>
                <a:ea typeface="Bangla MN" charset="0"/>
                <a:cs typeface="Bangla MN" charset="0"/>
              </a:rPr>
              <a:t> </a:t>
            </a:r>
            <a:r>
              <a:rPr lang="en-US" sz="6600" b="1" dirty="0" err="1">
                <a:ln w="3175">
                  <a:noFill/>
                </a:ln>
                <a:solidFill>
                  <a:srgbClr val="C00000"/>
                </a:solidFill>
                <a:latin typeface="Bangla MN" charset="0"/>
                <a:ea typeface="Bangla MN" charset="0"/>
                <a:cs typeface="Bangla MN" charset="0"/>
              </a:rPr>
              <a:t>vremenu</a:t>
            </a:r>
            <a:r>
              <a:rPr lang="en-US" sz="6600" b="1" dirty="0">
                <a:ln w="3175">
                  <a:noFill/>
                </a:ln>
                <a:solidFill>
                  <a:srgbClr val="C00000"/>
                </a:solidFill>
                <a:latin typeface="Bangla MN" charset="0"/>
                <a:ea typeface="Bangla MN" charset="0"/>
                <a:cs typeface="Bangla MN" charset="0"/>
              </a:rPr>
              <a:t> </a:t>
            </a:r>
            <a:endParaRPr lang="sr-Latn-RS" sz="6600" b="1" dirty="0">
              <a:ln w="3175">
                <a:noFill/>
              </a:ln>
              <a:solidFill>
                <a:srgbClr val="C00000"/>
              </a:solidFill>
              <a:latin typeface="Bangla MN" charset="0"/>
              <a:ea typeface="Bangla MN" charset="0"/>
              <a:cs typeface="Bangla MN" charset="0"/>
            </a:endParaRPr>
          </a:p>
          <a:p>
            <a:r>
              <a:rPr lang="en-US" sz="6600" b="1" dirty="0" err="1">
                <a:ln w="3175">
                  <a:noFill/>
                </a:ln>
                <a:solidFill>
                  <a:srgbClr val="C00000"/>
                </a:solidFill>
                <a:latin typeface="Bangla MN" charset="0"/>
                <a:ea typeface="Bangla MN" charset="0"/>
                <a:cs typeface="Bangla MN" charset="0"/>
              </a:rPr>
              <a:t>korišćenjem</a:t>
            </a:r>
            <a:r>
              <a:rPr lang="en-US" sz="6600" b="1" dirty="0">
                <a:ln w="3175">
                  <a:noFill/>
                </a:ln>
                <a:solidFill>
                  <a:srgbClr val="C00000"/>
                </a:solidFill>
                <a:latin typeface="Bangla MN" charset="0"/>
                <a:ea typeface="Bangla MN" charset="0"/>
                <a:cs typeface="Bangla MN" charset="0"/>
              </a:rPr>
              <a:t> </a:t>
            </a:r>
            <a:r>
              <a:rPr lang="en-US" sz="6600" b="1" dirty="0" err="1">
                <a:ln w="3175">
                  <a:noFill/>
                </a:ln>
                <a:solidFill>
                  <a:srgbClr val="C00000"/>
                </a:solidFill>
                <a:latin typeface="Bangla MN" charset="0"/>
                <a:ea typeface="Bangla MN" charset="0"/>
                <a:cs typeface="Bangla MN" charset="0"/>
              </a:rPr>
              <a:t>kompjuterske</a:t>
            </a:r>
            <a:r>
              <a:rPr lang="en-US" sz="6600" b="1" dirty="0">
                <a:ln w="3175">
                  <a:noFill/>
                </a:ln>
                <a:solidFill>
                  <a:srgbClr val="C00000"/>
                </a:solidFill>
                <a:latin typeface="Bangla MN" charset="0"/>
                <a:ea typeface="Bangla MN" charset="0"/>
                <a:cs typeface="Bangla MN" charset="0"/>
              </a:rPr>
              <a:t> </a:t>
            </a:r>
            <a:r>
              <a:rPr lang="en-US" sz="6600" b="1" dirty="0" err="1">
                <a:ln w="3175">
                  <a:noFill/>
                </a:ln>
                <a:solidFill>
                  <a:srgbClr val="C00000"/>
                </a:solidFill>
                <a:latin typeface="Bangla MN" charset="0"/>
                <a:ea typeface="Bangla MN" charset="0"/>
                <a:cs typeface="Bangla MN" charset="0"/>
              </a:rPr>
              <a:t>vizije</a:t>
            </a:r>
            <a:endParaRPr lang="en-US" sz="6600" b="1" dirty="0">
              <a:ln w="3175">
                <a:noFill/>
              </a:ln>
              <a:solidFill>
                <a:srgbClr val="C00000"/>
              </a:solidFill>
              <a:latin typeface="Bangla MN" charset="0"/>
              <a:ea typeface="Bangla MN" charset="0"/>
              <a:cs typeface="Bangla MN" charset="0"/>
            </a:endParaRPr>
          </a:p>
        </p:txBody>
      </p:sp>
      <p:sp>
        <p:nvSpPr>
          <p:cNvPr id="53" name="TextBox 52"/>
          <p:cNvSpPr txBox="1"/>
          <p:nvPr/>
        </p:nvSpPr>
        <p:spPr>
          <a:xfrm>
            <a:off x="33830007" y="4729724"/>
            <a:ext cx="6883957" cy="1754326"/>
          </a:xfrm>
          <a:prstGeom prst="rect">
            <a:avLst/>
          </a:prstGeom>
          <a:solidFill>
            <a:schemeClr val="bg1"/>
          </a:solidFill>
        </p:spPr>
        <p:txBody>
          <a:bodyPr wrap="square" rtlCol="0">
            <a:spAutoFit/>
          </a:bodyPr>
          <a:lstStyle/>
          <a:p>
            <a:pPr algn="ctr"/>
            <a:r>
              <a:rPr lang="en-US" sz="5400" dirty="0" err="1">
                <a:solidFill>
                  <a:srgbClr val="C00000"/>
                </a:solidFill>
                <a:latin typeface="Bangla MN" charset="0"/>
                <a:ea typeface="Bangla MN" charset="0"/>
                <a:cs typeface="Bangla MN" charset="0"/>
              </a:rPr>
              <a:t>Zaklju</a:t>
            </a:r>
            <a:r>
              <a:rPr lang="sr-Latn-RS" sz="5400" dirty="0">
                <a:solidFill>
                  <a:srgbClr val="C00000"/>
                </a:solidFill>
                <a:latin typeface="Bangla MN" charset="0"/>
                <a:ea typeface="Bangla MN" charset="0"/>
                <a:cs typeface="Bangla MN" charset="0"/>
              </a:rPr>
              <a:t>č</a:t>
            </a:r>
            <a:r>
              <a:rPr lang="en-US" sz="5400" dirty="0" err="1">
                <a:solidFill>
                  <a:srgbClr val="C00000"/>
                </a:solidFill>
                <a:latin typeface="Bangla MN" charset="0"/>
                <a:ea typeface="Bangla MN" charset="0"/>
                <a:cs typeface="Bangla MN" charset="0"/>
              </a:rPr>
              <a:t>ak</a:t>
            </a:r>
            <a:r>
              <a:rPr lang="en-US" sz="5400" dirty="0">
                <a:solidFill>
                  <a:srgbClr val="C00000"/>
                </a:solidFill>
                <a:latin typeface="Bangla MN" charset="0"/>
                <a:ea typeface="Bangla MN" charset="0"/>
                <a:cs typeface="Bangla MN" charset="0"/>
              </a:rPr>
              <a:t> </a:t>
            </a:r>
            <a:r>
              <a:rPr lang="en-US" sz="5400" dirty="0" err="1">
                <a:solidFill>
                  <a:srgbClr val="C00000"/>
                </a:solidFill>
                <a:latin typeface="Bangla MN" charset="0"/>
                <a:ea typeface="Bangla MN" charset="0"/>
                <a:cs typeface="Bangla MN" charset="0"/>
              </a:rPr>
              <a:t>i</a:t>
            </a:r>
            <a:r>
              <a:rPr lang="en-US" sz="5400" dirty="0">
                <a:solidFill>
                  <a:srgbClr val="C00000"/>
                </a:solidFill>
                <a:latin typeface="Bangla MN" charset="0"/>
                <a:ea typeface="Bangla MN" charset="0"/>
                <a:cs typeface="Bangla MN" charset="0"/>
              </a:rPr>
              <a:t> </a:t>
            </a:r>
            <a:r>
              <a:rPr lang="en-US" sz="5400" dirty="0" err="1">
                <a:solidFill>
                  <a:srgbClr val="C00000"/>
                </a:solidFill>
                <a:latin typeface="Bangla MN" charset="0"/>
                <a:ea typeface="Bangla MN" charset="0"/>
                <a:cs typeface="Bangla MN" charset="0"/>
              </a:rPr>
              <a:t>pravci</a:t>
            </a:r>
            <a:r>
              <a:rPr lang="en-US" sz="5400" dirty="0">
                <a:solidFill>
                  <a:srgbClr val="C00000"/>
                </a:solidFill>
                <a:latin typeface="Bangla MN" charset="0"/>
                <a:ea typeface="Bangla MN" charset="0"/>
                <a:cs typeface="Bangla MN" charset="0"/>
              </a:rPr>
              <a:t> </a:t>
            </a:r>
            <a:r>
              <a:rPr lang="en-US" sz="5400" dirty="0" err="1">
                <a:solidFill>
                  <a:srgbClr val="C00000"/>
                </a:solidFill>
                <a:latin typeface="Bangla MN" charset="0"/>
                <a:ea typeface="Bangla MN" charset="0"/>
                <a:cs typeface="Bangla MN" charset="0"/>
              </a:rPr>
              <a:t>daljeg</a:t>
            </a:r>
            <a:r>
              <a:rPr lang="en-US" sz="5400" dirty="0">
                <a:solidFill>
                  <a:srgbClr val="C00000"/>
                </a:solidFill>
                <a:latin typeface="Bangla MN" charset="0"/>
                <a:ea typeface="Bangla MN" charset="0"/>
                <a:cs typeface="Bangla MN" charset="0"/>
              </a:rPr>
              <a:t> </a:t>
            </a:r>
            <a:r>
              <a:rPr lang="en-US" sz="5400" dirty="0" err="1">
                <a:solidFill>
                  <a:srgbClr val="C00000"/>
                </a:solidFill>
                <a:latin typeface="Bangla MN" charset="0"/>
                <a:ea typeface="Bangla MN" charset="0"/>
                <a:cs typeface="Bangla MN" charset="0"/>
              </a:rPr>
              <a:t>razvoja</a:t>
            </a:r>
            <a:endParaRPr lang="en-US" sz="5400" dirty="0">
              <a:solidFill>
                <a:srgbClr val="C00000"/>
              </a:solidFill>
              <a:latin typeface="Bangla MN" charset="0"/>
              <a:ea typeface="Bangla MN" charset="0"/>
              <a:cs typeface="Bangla MN" charset="0"/>
            </a:endParaRPr>
          </a:p>
        </p:txBody>
      </p:sp>
      <p:sp>
        <p:nvSpPr>
          <p:cNvPr id="115" name="TextBox 114"/>
          <p:cNvSpPr txBox="1"/>
          <p:nvPr/>
        </p:nvSpPr>
        <p:spPr>
          <a:xfrm>
            <a:off x="1656339" y="3436203"/>
            <a:ext cx="33624261" cy="830997"/>
          </a:xfrm>
          <a:prstGeom prst="rect">
            <a:avLst/>
          </a:prstGeom>
          <a:noFill/>
        </p:spPr>
        <p:txBody>
          <a:bodyPr wrap="square" rtlCol="0">
            <a:spAutoFit/>
          </a:bodyPr>
          <a:lstStyle/>
          <a:p>
            <a:r>
              <a:rPr lang="en-US" sz="4800" b="1" dirty="0" err="1">
                <a:latin typeface="Bangla MN" charset="0"/>
                <a:ea typeface="Bangla MN" charset="0"/>
                <a:cs typeface="Bangla MN" charset="0"/>
              </a:rPr>
              <a:t>Ocokolji</a:t>
            </a:r>
            <a:r>
              <a:rPr lang="sr-Latn-RS" sz="4800" b="1" dirty="0">
                <a:latin typeface="Bangla MN" charset="0"/>
                <a:ea typeface="Bangla MN" charset="0"/>
                <a:cs typeface="Bangla MN" charset="0"/>
              </a:rPr>
              <a:t>ć</a:t>
            </a:r>
            <a:r>
              <a:rPr lang="en-US" sz="4800" b="1" dirty="0">
                <a:latin typeface="Bangla MN" charset="0"/>
                <a:ea typeface="Bangla MN" charset="0"/>
                <a:cs typeface="Bangla MN" charset="0"/>
              </a:rPr>
              <a:t> Vuka</a:t>
            </a:r>
            <a:r>
              <a:rPr lang="sr-Latn-RS" sz="4800" b="1" dirty="0">
                <a:latin typeface="Bangla MN" charset="0"/>
                <a:ea typeface="Bangla MN" charset="0"/>
                <a:cs typeface="Bangla MN" charset="0"/>
              </a:rPr>
              <a:t>š</a:t>
            </a:r>
            <a:r>
              <a:rPr lang="en-US" sz="4800" b="1" dirty="0">
                <a:latin typeface="Bangla MN" charset="0"/>
                <a:ea typeface="Bangla MN" charset="0"/>
                <a:cs typeface="Bangla MN" charset="0"/>
              </a:rPr>
              <a:t>in, </a:t>
            </a:r>
            <a:r>
              <a:rPr lang="en-US" sz="4800" b="1" dirty="0" err="1">
                <a:latin typeface="Bangla MN" charset="0"/>
                <a:ea typeface="Bangla MN" charset="0"/>
                <a:cs typeface="Bangla MN" charset="0"/>
              </a:rPr>
              <a:t>Erdelji</a:t>
            </a:r>
            <a:r>
              <a:rPr lang="en-US" sz="4800" b="1" dirty="0">
                <a:latin typeface="Bangla MN" charset="0"/>
                <a:ea typeface="Bangla MN" charset="0"/>
                <a:cs typeface="Bangla MN" charset="0"/>
              </a:rPr>
              <a:t> Romana, </a:t>
            </a:r>
            <a:r>
              <a:rPr lang="en-US" sz="4800" b="1" dirty="0" err="1">
                <a:latin typeface="Bangla MN" charset="0"/>
                <a:ea typeface="Bangla MN" charset="0"/>
                <a:cs typeface="Bangla MN" charset="0"/>
              </a:rPr>
              <a:t>Radovi</a:t>
            </a:r>
            <a:r>
              <a:rPr lang="sr-Latn-RS" sz="4800" b="1" dirty="0">
                <a:latin typeface="Bangla MN" charset="0"/>
                <a:ea typeface="Bangla MN" charset="0"/>
                <a:cs typeface="Bangla MN" charset="0"/>
              </a:rPr>
              <a:t>ć</a:t>
            </a:r>
            <a:r>
              <a:rPr lang="en-US" sz="4800" b="1" dirty="0">
                <a:latin typeface="Bangla MN" charset="0"/>
                <a:ea typeface="Bangla MN" charset="0"/>
                <a:cs typeface="Bangla MN" charset="0"/>
              </a:rPr>
              <a:t> Milorad</a:t>
            </a:r>
            <a:endParaRPr lang="en-US" sz="4800" b="1" baseline="30000" dirty="0">
              <a:latin typeface="Bangla MN" charset="0"/>
              <a:ea typeface="Bangla MN" charset="0"/>
              <a:cs typeface="Bangla MN" charset="0"/>
            </a:endParaRPr>
          </a:p>
        </p:txBody>
      </p:sp>
      <p:grpSp>
        <p:nvGrpSpPr>
          <p:cNvPr id="40" name="Group 39"/>
          <p:cNvGrpSpPr/>
          <p:nvPr/>
        </p:nvGrpSpPr>
        <p:grpSpPr>
          <a:xfrm>
            <a:off x="13090909" y="18955451"/>
            <a:ext cx="29723478" cy="13200961"/>
            <a:chOff x="939939" y="19902424"/>
            <a:chExt cx="11616995" cy="10091669"/>
          </a:xfrm>
        </p:grpSpPr>
        <p:sp>
          <p:nvSpPr>
            <p:cNvPr id="41" name="Rectangle 40"/>
            <p:cNvSpPr/>
            <p:nvPr/>
          </p:nvSpPr>
          <p:spPr>
            <a:xfrm>
              <a:off x="939939" y="20347496"/>
              <a:ext cx="11616995" cy="9646597"/>
            </a:xfrm>
            <a:prstGeom prst="rect">
              <a:avLst/>
            </a:prstGeom>
            <a:no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42" name="TextBox 41"/>
            <p:cNvSpPr txBox="1"/>
            <p:nvPr/>
          </p:nvSpPr>
          <p:spPr>
            <a:xfrm>
              <a:off x="5578969" y="19902424"/>
              <a:ext cx="2338935" cy="522972"/>
            </a:xfrm>
            <a:prstGeom prst="rect">
              <a:avLst/>
            </a:prstGeom>
            <a:solidFill>
              <a:schemeClr val="bg1"/>
            </a:solidFill>
            <a:ln>
              <a:noFill/>
            </a:ln>
          </p:spPr>
          <p:txBody>
            <a:bodyPr wrap="square" rtlCol="0">
              <a:spAutoFit/>
            </a:bodyPr>
            <a:lstStyle/>
            <a:p>
              <a:pPr algn="ctr"/>
              <a:r>
                <a:rPr lang="en-US" sz="5400" dirty="0" err="1">
                  <a:solidFill>
                    <a:srgbClr val="C00000"/>
                  </a:solidFill>
                  <a:latin typeface="Bangla MN" charset="0"/>
                  <a:ea typeface="Bangla MN" charset="0"/>
                  <a:cs typeface="Bangla MN" charset="0"/>
                </a:rPr>
                <a:t>Rezultati</a:t>
              </a:r>
              <a:endParaRPr lang="en-US" sz="5400" dirty="0">
                <a:solidFill>
                  <a:srgbClr val="C00000"/>
                </a:solidFill>
                <a:latin typeface="Bangla MN" charset="0"/>
                <a:ea typeface="Bangla MN" charset="0"/>
                <a:cs typeface="Bangla MN" charset="0"/>
              </a:endParaRPr>
            </a:p>
          </p:txBody>
        </p:sp>
      </p:grpSp>
      <p:grpSp>
        <p:nvGrpSpPr>
          <p:cNvPr id="37" name="Group 36"/>
          <p:cNvGrpSpPr/>
          <p:nvPr/>
        </p:nvGrpSpPr>
        <p:grpSpPr>
          <a:xfrm>
            <a:off x="1038160" y="4739033"/>
            <a:ext cx="11850174" cy="13867908"/>
            <a:chOff x="914401" y="18804206"/>
            <a:chExt cx="11609976" cy="13199794"/>
          </a:xfrm>
          <a:solidFill>
            <a:schemeClr val="bg1"/>
          </a:solidFill>
        </p:grpSpPr>
        <p:sp>
          <p:nvSpPr>
            <p:cNvPr id="35" name="Rectangle 34"/>
            <p:cNvSpPr/>
            <p:nvPr/>
          </p:nvSpPr>
          <p:spPr>
            <a:xfrm>
              <a:off x="914401" y="19651274"/>
              <a:ext cx="11609976" cy="12352726"/>
            </a:xfrm>
            <a:prstGeom prst="rect">
              <a:avLst/>
            </a:prstGeom>
            <a:gr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2800" dirty="0"/>
            </a:p>
          </p:txBody>
        </p:sp>
        <p:sp>
          <p:nvSpPr>
            <p:cNvPr id="36" name="TextBox 35"/>
            <p:cNvSpPr txBox="1"/>
            <p:nvPr/>
          </p:nvSpPr>
          <p:spPr>
            <a:xfrm>
              <a:off x="3496940" y="18804206"/>
              <a:ext cx="6338570" cy="2569252"/>
            </a:xfrm>
            <a:prstGeom prst="rect">
              <a:avLst/>
            </a:prstGeom>
            <a:grpFill/>
            <a:ln>
              <a:noFill/>
            </a:ln>
          </p:spPr>
          <p:txBody>
            <a:bodyPr wrap="square" rtlCol="0">
              <a:spAutoFit/>
            </a:bodyPr>
            <a:lstStyle/>
            <a:p>
              <a:pPr algn="ctr"/>
              <a:r>
                <a:rPr lang="en-US" sz="5400" dirty="0" err="1">
                  <a:solidFill>
                    <a:srgbClr val="C00000"/>
                  </a:solidFill>
                  <a:latin typeface="Bangla MN" charset="0"/>
                  <a:ea typeface="Bangla MN" charset="0"/>
                  <a:cs typeface="Bangla MN" charset="0"/>
                </a:rPr>
                <a:t>Uvod</a:t>
              </a:r>
              <a:r>
                <a:rPr lang="en-US" sz="5400" dirty="0">
                  <a:solidFill>
                    <a:srgbClr val="C00000"/>
                  </a:solidFill>
                  <a:latin typeface="Bangla MN" charset="0"/>
                  <a:ea typeface="Bangla MN" charset="0"/>
                  <a:cs typeface="Bangla MN" charset="0"/>
                </a:rPr>
                <a:t>  </a:t>
              </a:r>
              <a:r>
                <a:rPr lang="en-US" sz="5400" dirty="0" err="1">
                  <a:solidFill>
                    <a:srgbClr val="C00000"/>
                  </a:solidFill>
                  <a:latin typeface="Bangla MN" charset="0"/>
                  <a:ea typeface="Bangla MN" charset="0"/>
                  <a:cs typeface="Bangla MN" charset="0"/>
                </a:rPr>
                <a:t>i</a:t>
              </a:r>
              <a:r>
                <a:rPr lang="en-US" sz="5400" dirty="0">
                  <a:solidFill>
                    <a:srgbClr val="C00000"/>
                  </a:solidFill>
                  <a:latin typeface="Bangla MN" charset="0"/>
                  <a:ea typeface="Bangla MN" charset="0"/>
                  <a:cs typeface="Bangla MN" charset="0"/>
                </a:rPr>
                <a:t> </a:t>
              </a:r>
              <a:r>
                <a:rPr lang="en-US" sz="5400" dirty="0" err="1">
                  <a:solidFill>
                    <a:srgbClr val="C00000"/>
                  </a:solidFill>
                  <a:latin typeface="Bangla MN" charset="0"/>
                  <a:ea typeface="Bangla MN" charset="0"/>
                  <a:cs typeface="Bangla MN" charset="0"/>
                </a:rPr>
                <a:t>motivacija</a:t>
              </a:r>
              <a:r>
                <a:rPr lang="en-US" sz="5400" dirty="0">
                  <a:solidFill>
                    <a:srgbClr val="C00000"/>
                  </a:solidFill>
                  <a:latin typeface="Bangla MN" charset="0"/>
                  <a:ea typeface="Bangla MN" charset="0"/>
                  <a:cs typeface="Bangla MN" charset="0"/>
                </a:rPr>
                <a:t> za re</a:t>
              </a:r>
              <a:r>
                <a:rPr lang="sr-Latn-RS" sz="5400" dirty="0">
                  <a:solidFill>
                    <a:srgbClr val="C00000"/>
                  </a:solidFill>
                  <a:latin typeface="Bangla MN" charset="0"/>
                  <a:ea typeface="Bangla MN" charset="0"/>
                  <a:cs typeface="Bangla MN" charset="0"/>
                </a:rPr>
                <a:t>š</a:t>
              </a:r>
              <a:r>
                <a:rPr lang="en-US" sz="5400" dirty="0" err="1">
                  <a:solidFill>
                    <a:srgbClr val="C00000"/>
                  </a:solidFill>
                  <a:latin typeface="Bangla MN" charset="0"/>
                  <a:ea typeface="Bangla MN" charset="0"/>
                  <a:cs typeface="Bangla MN" charset="0"/>
                </a:rPr>
                <a:t>avanje</a:t>
              </a:r>
              <a:r>
                <a:rPr lang="en-US" sz="5400" dirty="0">
                  <a:solidFill>
                    <a:srgbClr val="C00000"/>
                  </a:solidFill>
                  <a:latin typeface="Bangla MN" charset="0"/>
                  <a:ea typeface="Bangla MN" charset="0"/>
                  <a:cs typeface="Bangla MN" charset="0"/>
                </a:rPr>
                <a:t> </a:t>
              </a:r>
              <a:r>
                <a:rPr lang="en-US" sz="5400" dirty="0" err="1">
                  <a:solidFill>
                    <a:srgbClr val="C00000"/>
                  </a:solidFill>
                  <a:latin typeface="Bangla MN" charset="0"/>
                  <a:ea typeface="Bangla MN" charset="0"/>
                  <a:cs typeface="Bangla MN" charset="0"/>
                </a:rPr>
                <a:t>problema</a:t>
              </a:r>
              <a:endParaRPr lang="en-US" sz="5400" dirty="0">
                <a:solidFill>
                  <a:srgbClr val="C00000"/>
                </a:solidFill>
                <a:latin typeface="Bangla MN" charset="0"/>
                <a:ea typeface="Bangla MN" charset="0"/>
                <a:cs typeface="Bangla MN" charset="0"/>
              </a:endParaRPr>
            </a:p>
          </p:txBody>
        </p:sp>
      </p:grpSp>
      <p:grpSp>
        <p:nvGrpSpPr>
          <p:cNvPr id="8" name="Group 7">
            <a:extLst>
              <a:ext uri="{FF2B5EF4-FFF2-40B4-BE49-F238E27FC236}">
                <a16:creationId xmlns:a16="http://schemas.microsoft.com/office/drawing/2014/main" id="{F3A17757-1132-41D3-B375-A1C6758D8BC6}"/>
              </a:ext>
            </a:extLst>
          </p:cNvPr>
          <p:cNvGrpSpPr/>
          <p:nvPr/>
        </p:nvGrpSpPr>
        <p:grpSpPr>
          <a:xfrm>
            <a:off x="13098506" y="4919794"/>
            <a:ext cx="17712132" cy="13779811"/>
            <a:chOff x="13058880" y="23698200"/>
            <a:chExt cx="17712132" cy="9260146"/>
          </a:xfrm>
        </p:grpSpPr>
        <p:grpSp>
          <p:nvGrpSpPr>
            <p:cNvPr id="6" name="Group 5"/>
            <p:cNvGrpSpPr/>
            <p:nvPr/>
          </p:nvGrpSpPr>
          <p:grpSpPr>
            <a:xfrm>
              <a:off x="13058880" y="23698200"/>
              <a:ext cx="17712132" cy="9260146"/>
              <a:chOff x="13536444" y="20953271"/>
              <a:chExt cx="13899016" cy="12234346"/>
            </a:xfrm>
          </p:grpSpPr>
          <p:sp>
            <p:nvSpPr>
              <p:cNvPr id="50" name="Rectangle 49"/>
              <p:cNvSpPr/>
              <p:nvPr/>
            </p:nvSpPr>
            <p:spPr>
              <a:xfrm>
                <a:off x="13536444" y="21566383"/>
                <a:ext cx="13899016" cy="1162123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p:cNvSpPr txBox="1"/>
              <p:nvPr/>
            </p:nvSpPr>
            <p:spPr>
              <a:xfrm>
                <a:off x="18210300" y="20953271"/>
                <a:ext cx="4006297" cy="1219888"/>
              </a:xfrm>
              <a:prstGeom prst="rect">
                <a:avLst/>
              </a:prstGeom>
              <a:solidFill>
                <a:schemeClr val="bg1"/>
              </a:solidFill>
            </p:spPr>
            <p:txBody>
              <a:bodyPr wrap="square" rtlCol="0">
                <a:spAutoFit/>
              </a:bodyPr>
              <a:lstStyle/>
              <a:p>
                <a:pPr algn="ctr"/>
                <a:r>
                  <a:rPr lang="en-US" sz="5400" dirty="0" err="1">
                    <a:solidFill>
                      <a:srgbClr val="C00000"/>
                    </a:solidFill>
                    <a:latin typeface="Bangla MN" charset="0"/>
                    <a:ea typeface="Bangla MN" charset="0"/>
                    <a:cs typeface="Bangla MN" charset="0"/>
                  </a:rPr>
                  <a:t>Metodologija</a:t>
                </a:r>
                <a:endParaRPr lang="en-US" sz="5400" dirty="0">
                  <a:solidFill>
                    <a:srgbClr val="C00000"/>
                  </a:solidFill>
                  <a:latin typeface="Bangla MN" charset="0"/>
                  <a:ea typeface="Bangla MN" charset="0"/>
                  <a:cs typeface="Bangla MN" charset="0"/>
                </a:endParaRPr>
              </a:p>
            </p:txBody>
          </p:sp>
        </p:grpSp>
        <p:sp>
          <p:nvSpPr>
            <p:cNvPr id="18" name="TextBox 17"/>
            <p:cNvSpPr txBox="1"/>
            <p:nvPr/>
          </p:nvSpPr>
          <p:spPr>
            <a:xfrm>
              <a:off x="13714474" y="25085079"/>
              <a:ext cx="16306800" cy="4501964"/>
            </a:xfrm>
            <a:prstGeom prst="rect">
              <a:avLst/>
            </a:prstGeom>
            <a:noFill/>
          </p:spPr>
          <p:txBody>
            <a:bodyPr wrap="square" rtlCol="0">
              <a:spAutoFit/>
            </a:bodyPr>
            <a:lstStyle/>
            <a:p>
              <a:pPr marL="481012" algn="just">
                <a:spcAft>
                  <a:spcPts val="1800"/>
                </a:spcAft>
              </a:pPr>
              <a:r>
                <a:rPr lang="sr-Latn-RS" sz="2800" dirty="0">
                  <a:ea typeface="Al Bayan Plain" charset="-78"/>
                  <a:cs typeface="Al Bayan Plain" charset="-78"/>
                </a:rPr>
                <a:t>Za rešavanje navedenog problema koristila se YoloV5 arhitektura. YoloV5 kao detektor objekata sastoji se iz tri osnovne celine: </a:t>
              </a:r>
            </a:p>
            <a:p>
              <a:pPr marL="938212" indent="-457200" algn="just">
                <a:spcAft>
                  <a:spcPts val="1800"/>
                </a:spcAft>
                <a:buFont typeface="Arial" panose="020B0604020202020204" pitchFamily="34" charset="0"/>
                <a:buChar char="•"/>
              </a:pPr>
              <a:r>
                <a:rPr lang="sr-Latn-RS" sz="2800" dirty="0">
                  <a:ea typeface="Al Bayan Plain" charset="-78"/>
                  <a:cs typeface="Al Bayan Plain" charset="-78"/>
                </a:rPr>
                <a:t>Model Backbone </a:t>
              </a:r>
            </a:p>
            <a:p>
              <a:pPr marL="938212" indent="-457200" algn="just">
                <a:spcAft>
                  <a:spcPts val="1800"/>
                </a:spcAft>
                <a:buFont typeface="Arial" panose="020B0604020202020204" pitchFamily="34" charset="0"/>
                <a:buChar char="•"/>
              </a:pPr>
              <a:r>
                <a:rPr lang="sr-Latn-RS" sz="2800" dirty="0">
                  <a:ea typeface="Al Bayan Plain" charset="-78"/>
                  <a:cs typeface="Al Bayan Plain" charset="-78"/>
                </a:rPr>
                <a:t>Model Neck</a:t>
              </a:r>
            </a:p>
            <a:p>
              <a:pPr marL="938212" indent="-457200" algn="just">
                <a:spcAft>
                  <a:spcPts val="1800"/>
                </a:spcAft>
                <a:buFont typeface="Arial" panose="020B0604020202020204" pitchFamily="34" charset="0"/>
                <a:buChar char="•"/>
              </a:pPr>
              <a:r>
                <a:rPr lang="sr-Latn-RS" sz="2800" dirty="0">
                  <a:ea typeface="Al Bayan Plain" charset="-78"/>
                  <a:cs typeface="Al Bayan Plain" charset="-78"/>
                </a:rPr>
                <a:t> Model Head.</a:t>
              </a:r>
            </a:p>
            <a:p>
              <a:pPr marL="481012" algn="just">
                <a:spcAft>
                  <a:spcPts val="4000"/>
                </a:spcAft>
              </a:pPr>
              <a:r>
                <a:rPr lang="sr-Latn-RS" sz="2800" dirty="0">
                  <a:ea typeface="Al Bayan Plain" charset="-78"/>
                  <a:cs typeface="Al Bayan Plain" charset="-78"/>
                </a:rPr>
                <a:t>Model Backbone predstavlja prvu komponentu koja je zadužena za ekstrakciju obeležja. Ona je zasnovana na konvolucionoj neuronskoj mreži CSPNet koja u odnosu na ResNet donosi veliko poboljšanje u vidu performansi za detekciju. Druga komponenta - Model Neck zasnovana je na PANet neuronskoj mreži. Koristi se kao pomoć pri detekciji objekata različitih veličina i onih koji su u različitim razmerama. Treća komponenta odnosno Model Head koristi za se finalnu detekciju lica i sastoji se od potpuno povezanih slojeva čiji je zadatak da generišu finalni izlaz iz neuronske mreže sa rezultatima koji su nam neophodni.</a:t>
              </a:r>
            </a:p>
            <a:p>
              <a:pPr marL="481012" algn="ctr">
                <a:spcAft>
                  <a:spcPts val="4000"/>
                </a:spcAft>
              </a:pPr>
              <a:endParaRPr lang="en-US" sz="2800" dirty="0">
                <a:ea typeface="Al Bayan Plain" charset="-78"/>
                <a:cs typeface="Al Bayan Plain" charset="-78"/>
              </a:endParaRPr>
            </a:p>
          </p:txBody>
        </p:sp>
      </p:grpSp>
      <p:sp>
        <p:nvSpPr>
          <p:cNvPr id="77" name="Rectangle 76">
            <a:extLst>
              <a:ext uri="{FF2B5EF4-FFF2-40B4-BE49-F238E27FC236}">
                <a16:creationId xmlns:a16="http://schemas.microsoft.com/office/drawing/2014/main" id="{D32A5D87-7F7D-AD4A-AEA5-662F84FE5E2D}"/>
              </a:ext>
            </a:extLst>
          </p:cNvPr>
          <p:cNvSpPr/>
          <p:nvPr/>
        </p:nvSpPr>
        <p:spPr>
          <a:xfrm>
            <a:off x="866421" y="19564118"/>
            <a:ext cx="11850174" cy="12565827"/>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sz="2800" dirty="0">
              <a:solidFill>
                <a:schemeClr val="tx1"/>
              </a:solidFill>
            </a:endParaRPr>
          </a:p>
          <a:p>
            <a:pPr algn="ctr"/>
            <a:endParaRPr lang="en-US" sz="2800" dirty="0">
              <a:solidFill>
                <a:schemeClr val="tx1"/>
              </a:solidFill>
            </a:endParaRPr>
          </a:p>
          <a:p>
            <a:pPr algn="ctr"/>
            <a:endParaRPr lang="en-US" sz="2800" dirty="0">
              <a:solidFill>
                <a:schemeClr val="tx1"/>
              </a:solidFill>
            </a:endParaRPr>
          </a:p>
          <a:p>
            <a:pPr algn="ctr"/>
            <a:endParaRPr lang="en-US" sz="2800" dirty="0">
              <a:solidFill>
                <a:schemeClr val="tx1"/>
              </a:solidFill>
            </a:endParaRPr>
          </a:p>
          <a:p>
            <a:pPr algn="ctr"/>
            <a:endParaRPr lang="en-US" sz="2800" dirty="0">
              <a:solidFill>
                <a:schemeClr val="tx1"/>
              </a:solidFill>
            </a:endParaRPr>
          </a:p>
          <a:p>
            <a:pPr algn="ctr"/>
            <a:endParaRPr lang="en-US" sz="2800" dirty="0">
              <a:solidFill>
                <a:schemeClr val="tx1"/>
              </a:solidFill>
            </a:endParaRPr>
          </a:p>
          <a:p>
            <a:pPr algn="ctr"/>
            <a:endParaRPr lang="en-US" sz="2800" dirty="0">
              <a:solidFill>
                <a:schemeClr val="tx1"/>
              </a:solidFill>
            </a:endParaRPr>
          </a:p>
          <a:p>
            <a:pPr algn="ctr"/>
            <a:endParaRPr lang="en-US" sz="2800" dirty="0">
              <a:solidFill>
                <a:schemeClr val="tx1"/>
              </a:solidFill>
            </a:endParaRPr>
          </a:p>
          <a:p>
            <a:pPr algn="ctr"/>
            <a:endParaRPr lang="en-US" sz="2800" dirty="0">
              <a:solidFill>
                <a:schemeClr val="tx1"/>
              </a:solidFill>
            </a:endParaRPr>
          </a:p>
          <a:p>
            <a:pPr algn="ctr"/>
            <a:endParaRPr lang="en-US" sz="2800" dirty="0">
              <a:solidFill>
                <a:schemeClr val="tx1"/>
              </a:solidFill>
            </a:endParaRPr>
          </a:p>
          <a:p>
            <a:pPr algn="ctr"/>
            <a:endParaRPr lang="en-US" sz="2800" dirty="0">
              <a:solidFill>
                <a:schemeClr val="tx1"/>
              </a:solidFill>
            </a:endParaRPr>
          </a:p>
          <a:p>
            <a:pPr algn="ctr"/>
            <a:endParaRPr lang="en-US" sz="2800" dirty="0">
              <a:solidFill>
                <a:schemeClr val="tx1"/>
              </a:solidFill>
            </a:endParaRPr>
          </a:p>
          <a:p>
            <a:pPr algn="ctr"/>
            <a:endParaRPr lang="sr-Latn-RS" sz="2800" dirty="0">
              <a:solidFill>
                <a:schemeClr val="tx1"/>
              </a:solidFill>
            </a:endParaRPr>
          </a:p>
          <a:p>
            <a:pPr algn="ctr"/>
            <a:endParaRPr lang="sr-Latn-RS" sz="2800" dirty="0">
              <a:solidFill>
                <a:schemeClr val="tx1"/>
              </a:solidFill>
            </a:endParaRPr>
          </a:p>
          <a:p>
            <a:pPr algn="ctr"/>
            <a:r>
              <a:rPr lang="en-US" sz="2000" dirty="0" err="1">
                <a:solidFill>
                  <a:schemeClr val="tx1"/>
                </a:solidFill>
              </a:rPr>
              <a:t>Primeri</a:t>
            </a:r>
            <a:r>
              <a:rPr lang="en-US" sz="2000" dirty="0">
                <a:solidFill>
                  <a:schemeClr val="tx1"/>
                </a:solidFill>
              </a:rPr>
              <a:t> </a:t>
            </a:r>
            <a:r>
              <a:rPr lang="en-US" sz="2000" dirty="0" err="1">
                <a:solidFill>
                  <a:schemeClr val="tx1"/>
                </a:solidFill>
              </a:rPr>
              <a:t>slika</a:t>
            </a:r>
            <a:r>
              <a:rPr lang="en-US" sz="2000" dirty="0">
                <a:solidFill>
                  <a:schemeClr val="tx1"/>
                </a:solidFill>
              </a:rPr>
              <a:t> </a:t>
            </a:r>
            <a:r>
              <a:rPr lang="en-US" sz="2000" dirty="0" err="1">
                <a:solidFill>
                  <a:schemeClr val="tx1"/>
                </a:solidFill>
              </a:rPr>
              <a:t>iz</a:t>
            </a:r>
            <a:r>
              <a:rPr lang="en-US" sz="2000" dirty="0">
                <a:solidFill>
                  <a:schemeClr val="tx1"/>
                </a:solidFill>
              </a:rPr>
              <a:t> </a:t>
            </a:r>
            <a:r>
              <a:rPr lang="en-US" sz="2000" dirty="0" err="1">
                <a:solidFill>
                  <a:schemeClr val="tx1"/>
                </a:solidFill>
              </a:rPr>
              <a:t>skupa</a:t>
            </a:r>
            <a:r>
              <a:rPr lang="en-US" sz="2000" dirty="0">
                <a:solidFill>
                  <a:schemeClr val="tx1"/>
                </a:solidFill>
              </a:rPr>
              <a:t> </a:t>
            </a:r>
            <a:r>
              <a:rPr lang="en-US" sz="2000" dirty="0" err="1">
                <a:solidFill>
                  <a:schemeClr val="tx1"/>
                </a:solidFill>
              </a:rPr>
              <a:t>podataka</a:t>
            </a:r>
            <a:br>
              <a:rPr lang="en-US" sz="2800" dirty="0">
                <a:solidFill>
                  <a:schemeClr val="tx1"/>
                </a:solidFill>
              </a:rPr>
            </a:br>
            <a:endParaRPr lang="en-US" sz="2800" dirty="0">
              <a:solidFill>
                <a:schemeClr val="tx1"/>
              </a:solidFill>
            </a:endParaRPr>
          </a:p>
        </p:txBody>
      </p:sp>
      <p:sp>
        <p:nvSpPr>
          <p:cNvPr id="78" name="TextBox 77">
            <a:extLst>
              <a:ext uri="{FF2B5EF4-FFF2-40B4-BE49-F238E27FC236}">
                <a16:creationId xmlns:a16="http://schemas.microsoft.com/office/drawing/2014/main" id="{505F8FE6-358E-B041-960A-E8BB7198256E}"/>
              </a:ext>
            </a:extLst>
          </p:cNvPr>
          <p:cNvSpPr txBox="1"/>
          <p:nvPr/>
        </p:nvSpPr>
        <p:spPr>
          <a:xfrm>
            <a:off x="4257776" y="18824132"/>
            <a:ext cx="5302415" cy="923330"/>
          </a:xfrm>
          <a:prstGeom prst="rect">
            <a:avLst/>
          </a:prstGeom>
          <a:solidFill>
            <a:schemeClr val="bg1"/>
          </a:solidFill>
          <a:ln>
            <a:noFill/>
          </a:ln>
        </p:spPr>
        <p:txBody>
          <a:bodyPr wrap="square" rtlCol="0">
            <a:spAutoFit/>
          </a:bodyPr>
          <a:lstStyle/>
          <a:p>
            <a:pPr algn="ctr"/>
            <a:r>
              <a:rPr lang="en-US" sz="5400" dirty="0" err="1">
                <a:solidFill>
                  <a:srgbClr val="C00000"/>
                </a:solidFill>
                <a:latin typeface="Bangla MN" charset="0"/>
                <a:ea typeface="Bangla MN" charset="0"/>
                <a:cs typeface="Bangla MN" charset="0"/>
              </a:rPr>
              <a:t>Skup</a:t>
            </a:r>
            <a:r>
              <a:rPr lang="en-US" sz="5400" dirty="0">
                <a:solidFill>
                  <a:srgbClr val="C00000"/>
                </a:solidFill>
                <a:latin typeface="Bangla MN" charset="0"/>
                <a:ea typeface="Bangla MN" charset="0"/>
                <a:cs typeface="Bangla MN" charset="0"/>
              </a:rPr>
              <a:t> </a:t>
            </a:r>
            <a:r>
              <a:rPr lang="en-US" sz="5400" dirty="0" err="1">
                <a:solidFill>
                  <a:srgbClr val="C00000"/>
                </a:solidFill>
                <a:latin typeface="Bangla MN" charset="0"/>
                <a:ea typeface="Bangla MN" charset="0"/>
                <a:cs typeface="Bangla MN" charset="0"/>
              </a:rPr>
              <a:t>podataka</a:t>
            </a:r>
            <a:endParaRPr lang="en-US" sz="5400" dirty="0">
              <a:solidFill>
                <a:srgbClr val="C00000"/>
              </a:solidFill>
              <a:latin typeface="Bangla MN" charset="0"/>
              <a:ea typeface="Bangla MN" charset="0"/>
              <a:cs typeface="Bangla MN" charset="0"/>
            </a:endParaRPr>
          </a:p>
        </p:txBody>
      </p:sp>
      <p:sp>
        <p:nvSpPr>
          <p:cNvPr id="80" name="TextBox 79">
            <a:extLst>
              <a:ext uri="{FF2B5EF4-FFF2-40B4-BE49-F238E27FC236}">
                <a16:creationId xmlns:a16="http://schemas.microsoft.com/office/drawing/2014/main" id="{7E97B591-3EF4-604D-B8F4-85EF95585925}"/>
              </a:ext>
            </a:extLst>
          </p:cNvPr>
          <p:cNvSpPr txBox="1"/>
          <p:nvPr/>
        </p:nvSpPr>
        <p:spPr>
          <a:xfrm>
            <a:off x="34121228" y="1684533"/>
            <a:ext cx="8300826" cy="1569660"/>
          </a:xfrm>
          <a:prstGeom prst="rect">
            <a:avLst/>
          </a:prstGeom>
          <a:noFill/>
        </p:spPr>
        <p:txBody>
          <a:bodyPr wrap="square" rtlCol="0">
            <a:spAutoFit/>
          </a:bodyPr>
          <a:lstStyle/>
          <a:p>
            <a:r>
              <a:rPr lang="en-US" sz="4800" i="1" dirty="0" err="1">
                <a:latin typeface="Lucida Fax" panose="02060602050505020204" pitchFamily="18" charset="77"/>
                <a:cs typeface="Lucida Grande" panose="020B0600040502020204" pitchFamily="34" charset="0"/>
              </a:rPr>
              <a:t>Fakultet</a:t>
            </a:r>
            <a:r>
              <a:rPr lang="sr-Latn-RS" sz="4800" i="1" dirty="0">
                <a:latin typeface="Lucida Fax" panose="02060602050505020204" pitchFamily="18" charset="77"/>
                <a:cs typeface="Lucida Grande" panose="020B0600040502020204" pitchFamily="34" charset="0"/>
              </a:rPr>
              <a:t> </a:t>
            </a:r>
            <a:r>
              <a:rPr lang="en-US" sz="4800" i="1" dirty="0" err="1">
                <a:latin typeface="Lucida Fax" panose="02060602050505020204" pitchFamily="18" charset="77"/>
                <a:cs typeface="Lucida Grande" panose="020B0600040502020204" pitchFamily="34" charset="0"/>
              </a:rPr>
              <a:t>tehni</a:t>
            </a:r>
            <a:r>
              <a:rPr lang="sr-Latn-RS" sz="4800" i="1" dirty="0">
                <a:latin typeface="Lucida Fax" panose="02060602050505020204" pitchFamily="18" charset="77"/>
                <a:cs typeface="Lucida Grande" panose="020B0600040502020204" pitchFamily="34" charset="0"/>
              </a:rPr>
              <a:t>č</a:t>
            </a:r>
            <a:r>
              <a:rPr lang="en-US" sz="4800" i="1" dirty="0" err="1">
                <a:latin typeface="Lucida Fax" panose="02060602050505020204" pitchFamily="18" charset="77"/>
                <a:cs typeface="Lucida Grande" panose="020B0600040502020204" pitchFamily="34" charset="0"/>
              </a:rPr>
              <a:t>kih</a:t>
            </a:r>
            <a:r>
              <a:rPr lang="en-US" sz="4800" i="1" dirty="0">
                <a:latin typeface="Lucida Fax" panose="02060602050505020204" pitchFamily="18" charset="77"/>
                <a:cs typeface="Lucida Grande" panose="020B0600040502020204" pitchFamily="34" charset="0"/>
              </a:rPr>
              <a:t> </a:t>
            </a:r>
            <a:r>
              <a:rPr lang="en-US" sz="4800" i="1" dirty="0" err="1">
                <a:latin typeface="Lucida Fax" panose="02060602050505020204" pitchFamily="18" charset="77"/>
                <a:cs typeface="Lucida Grande" panose="020B0600040502020204" pitchFamily="34" charset="0"/>
              </a:rPr>
              <a:t>nauka</a:t>
            </a:r>
            <a:r>
              <a:rPr lang="sr-Latn-RS" sz="4800" i="1" dirty="0">
                <a:latin typeface="Lucida Fax" panose="02060602050505020204" pitchFamily="18" charset="77"/>
                <a:cs typeface="Lucida Grande" panose="020B0600040502020204" pitchFamily="34" charset="0"/>
              </a:rPr>
              <a:t>, Novi Sad</a:t>
            </a:r>
            <a:endParaRPr lang="en-US" sz="4800" dirty="0">
              <a:latin typeface="Lucida Fax" panose="02060602050505020204" pitchFamily="18" charset="77"/>
              <a:cs typeface="Lucida Grande" panose="020B0600040502020204" pitchFamily="34" charset="0"/>
            </a:endParaRPr>
          </a:p>
        </p:txBody>
      </p:sp>
      <p:pic>
        <p:nvPicPr>
          <p:cNvPr id="4" name="Picture 3" descr="Logo&#10;&#10;Description automatically generated">
            <a:extLst>
              <a:ext uri="{FF2B5EF4-FFF2-40B4-BE49-F238E27FC236}">
                <a16:creationId xmlns:a16="http://schemas.microsoft.com/office/drawing/2014/main" id="{2B5BD3DB-4BDC-41B1-B04D-ADCB0D87D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0389" y="1020019"/>
            <a:ext cx="3019467" cy="2898688"/>
          </a:xfrm>
          <a:prstGeom prst="rect">
            <a:avLst/>
          </a:prstGeom>
        </p:spPr>
      </p:pic>
      <p:pic>
        <p:nvPicPr>
          <p:cNvPr id="16" name="Picture 15" descr="A picture containing text&#10;&#10;Description automatically generated">
            <a:extLst>
              <a:ext uri="{FF2B5EF4-FFF2-40B4-BE49-F238E27FC236}">
                <a16:creationId xmlns:a16="http://schemas.microsoft.com/office/drawing/2014/main" id="{5AC66CE6-B252-4B24-954D-BCFF211EB4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6339" y="23986505"/>
            <a:ext cx="10364095" cy="1707186"/>
          </a:xfrm>
          <a:prstGeom prst="rect">
            <a:avLst/>
          </a:prstGeom>
        </p:spPr>
      </p:pic>
      <p:pic>
        <p:nvPicPr>
          <p:cNvPr id="20" name="Picture 19" descr="A picture containing person, person&#10;&#10;Description automatically generated">
            <a:extLst>
              <a:ext uri="{FF2B5EF4-FFF2-40B4-BE49-F238E27FC236}">
                <a16:creationId xmlns:a16="http://schemas.microsoft.com/office/drawing/2014/main" id="{B2550959-93AF-47F0-AF69-27B9CC92E9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6339" y="26258490"/>
            <a:ext cx="4382226" cy="1707186"/>
          </a:xfrm>
          <a:prstGeom prst="rect">
            <a:avLst/>
          </a:prstGeom>
        </p:spPr>
      </p:pic>
      <p:pic>
        <p:nvPicPr>
          <p:cNvPr id="22" name="Picture 21" descr="A group of people posing for a picture&#10;&#10;Description automatically generated with low confidence">
            <a:extLst>
              <a:ext uri="{FF2B5EF4-FFF2-40B4-BE49-F238E27FC236}">
                <a16:creationId xmlns:a16="http://schemas.microsoft.com/office/drawing/2014/main" id="{E38D8A97-1CF4-4365-9D6C-D309057FEE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91685" y="26359934"/>
            <a:ext cx="4631306" cy="1819969"/>
          </a:xfrm>
          <a:prstGeom prst="rect">
            <a:avLst/>
          </a:prstGeom>
        </p:spPr>
      </p:pic>
      <p:sp>
        <p:nvSpPr>
          <p:cNvPr id="26" name="TextBox 25"/>
          <p:cNvSpPr txBox="1"/>
          <p:nvPr/>
        </p:nvSpPr>
        <p:spPr>
          <a:xfrm>
            <a:off x="13113287" y="21542320"/>
            <a:ext cx="18463205" cy="1569660"/>
          </a:xfrm>
          <a:prstGeom prst="rect">
            <a:avLst/>
          </a:prstGeom>
          <a:noFill/>
        </p:spPr>
        <p:txBody>
          <a:bodyPr wrap="square" rtlCol="0">
            <a:spAutoFit/>
          </a:bodyPr>
          <a:lstStyle/>
          <a:p>
            <a:pPr marL="481012" algn="just">
              <a:spcAft>
                <a:spcPts val="4000"/>
              </a:spcAft>
            </a:pPr>
            <a:r>
              <a:rPr lang="en-US" sz="2400" dirty="0">
                <a:ea typeface="Al Bayan Plain" charset="-78"/>
                <a:cs typeface="Al Bayan Plain" charset="-78"/>
              </a:rPr>
              <a:t>Model je </a:t>
            </a:r>
            <a:r>
              <a:rPr lang="en-US" sz="2400" dirty="0" err="1">
                <a:ea typeface="Al Bayan Plain" charset="-78"/>
                <a:cs typeface="Al Bayan Plain" charset="-78"/>
              </a:rPr>
              <a:t>prvo</a:t>
            </a:r>
            <a:r>
              <a:rPr lang="en-US" sz="2400" dirty="0">
                <a:ea typeface="Al Bayan Plain" charset="-78"/>
                <a:cs typeface="Al Bayan Plain" charset="-78"/>
              </a:rPr>
              <a:t> </a:t>
            </a:r>
            <a:r>
              <a:rPr lang="en-US" sz="2400" dirty="0" err="1">
                <a:ea typeface="Al Bayan Plain" charset="-78"/>
                <a:cs typeface="Al Bayan Plain" charset="-78"/>
              </a:rPr>
              <a:t>treniran</a:t>
            </a:r>
            <a:r>
              <a:rPr lang="en-US" sz="2400" dirty="0">
                <a:ea typeface="Al Bayan Plain" charset="-78"/>
                <a:cs typeface="Al Bayan Plain" charset="-78"/>
              </a:rPr>
              <a:t> </a:t>
            </a:r>
            <a:r>
              <a:rPr lang="en-US" sz="2400" dirty="0" err="1">
                <a:ea typeface="Al Bayan Plain" charset="-78"/>
                <a:cs typeface="Al Bayan Plain" charset="-78"/>
              </a:rPr>
              <a:t>na</a:t>
            </a:r>
            <a:r>
              <a:rPr lang="en-US" sz="2400" dirty="0">
                <a:ea typeface="Al Bayan Plain" charset="-78"/>
                <a:cs typeface="Al Bayan Plain" charset="-78"/>
              </a:rPr>
              <a:t> </a:t>
            </a:r>
            <a:r>
              <a:rPr lang="en-US" sz="2400" dirty="0" err="1">
                <a:ea typeface="Al Bayan Plain" charset="-78"/>
                <a:cs typeface="Al Bayan Plain" charset="-78"/>
              </a:rPr>
              <a:t>osnovnom</a:t>
            </a:r>
            <a:r>
              <a:rPr lang="en-US" sz="2400" dirty="0">
                <a:ea typeface="Al Bayan Plain" charset="-78"/>
                <a:cs typeface="Al Bayan Plain" charset="-78"/>
              </a:rPr>
              <a:t> </a:t>
            </a:r>
            <a:r>
              <a:rPr lang="en-US" sz="2400" dirty="0" err="1">
                <a:ea typeface="Al Bayan Plain" charset="-78"/>
                <a:cs typeface="Al Bayan Plain" charset="-78"/>
              </a:rPr>
              <a:t>skupu</a:t>
            </a:r>
            <a:r>
              <a:rPr lang="en-US" sz="2400" dirty="0">
                <a:ea typeface="Al Bayan Plain" charset="-78"/>
                <a:cs typeface="Al Bayan Plain" charset="-78"/>
              </a:rPr>
              <a:t> </a:t>
            </a:r>
            <a:r>
              <a:rPr lang="en-US" sz="2400" dirty="0" err="1">
                <a:ea typeface="Al Bayan Plain" charset="-78"/>
                <a:cs typeface="Al Bayan Plain" charset="-78"/>
              </a:rPr>
              <a:t>podataka</a:t>
            </a:r>
            <a:r>
              <a:rPr lang="en-US" sz="2400" dirty="0">
                <a:ea typeface="Al Bayan Plain" charset="-78"/>
                <a:cs typeface="Al Bayan Plain" charset="-78"/>
              </a:rPr>
              <a:t> bez </a:t>
            </a:r>
            <a:r>
              <a:rPr lang="en-US" sz="2400" dirty="0" err="1">
                <a:ea typeface="Al Bayan Plain" charset="-78"/>
                <a:cs typeface="Al Bayan Plain" charset="-78"/>
              </a:rPr>
              <a:t>augmentacije</a:t>
            </a:r>
            <a:r>
              <a:rPr lang="en-US" sz="2400" dirty="0">
                <a:ea typeface="Al Bayan Plain" charset="-78"/>
                <a:cs typeface="Al Bayan Plain" charset="-78"/>
              </a:rPr>
              <a:t>. </a:t>
            </a:r>
            <a:r>
              <a:rPr lang="en-US" sz="2400" dirty="0" err="1">
                <a:ea typeface="Al Bayan Plain" charset="-78"/>
                <a:cs typeface="Al Bayan Plain" charset="-78"/>
              </a:rPr>
              <a:t>Nakon</a:t>
            </a:r>
            <a:r>
              <a:rPr lang="en-US" sz="2400" dirty="0">
                <a:ea typeface="Al Bayan Plain" charset="-78"/>
                <a:cs typeface="Al Bayan Plain" charset="-78"/>
              </a:rPr>
              <a:t> toga </a:t>
            </a:r>
            <a:r>
              <a:rPr lang="en-US" sz="2400" dirty="0" err="1">
                <a:ea typeface="Al Bayan Plain" charset="-78"/>
                <a:cs typeface="Al Bayan Plain" charset="-78"/>
              </a:rPr>
              <a:t>primećeno</a:t>
            </a:r>
            <a:r>
              <a:rPr lang="en-US" sz="2400" dirty="0">
                <a:ea typeface="Al Bayan Plain" charset="-78"/>
                <a:cs typeface="Al Bayan Plain" charset="-78"/>
              </a:rPr>
              <a:t> je da se model </a:t>
            </a:r>
            <a:r>
              <a:rPr lang="en-US" sz="2400" dirty="0" err="1">
                <a:ea typeface="Al Bayan Plain" charset="-78"/>
                <a:cs typeface="Al Bayan Plain" charset="-78"/>
              </a:rPr>
              <a:t>lošije</a:t>
            </a:r>
            <a:r>
              <a:rPr lang="en-US" sz="2400" dirty="0">
                <a:ea typeface="Al Bayan Plain" charset="-78"/>
                <a:cs typeface="Al Bayan Plain" charset="-78"/>
              </a:rPr>
              <a:t> </a:t>
            </a:r>
            <a:r>
              <a:rPr lang="en-US" sz="2400" dirty="0" err="1">
                <a:ea typeface="Al Bayan Plain" charset="-78"/>
                <a:cs typeface="Al Bayan Plain" charset="-78"/>
              </a:rPr>
              <a:t>ponaša</a:t>
            </a:r>
            <a:r>
              <a:rPr lang="en-US" sz="2400" dirty="0">
                <a:ea typeface="Al Bayan Plain" charset="-78"/>
                <a:cs typeface="Al Bayan Plain" charset="-78"/>
              </a:rPr>
              <a:t> za </a:t>
            </a:r>
            <a:r>
              <a:rPr lang="en-US" sz="2400" dirty="0" err="1">
                <a:ea typeface="Al Bayan Plain" charset="-78"/>
                <a:cs typeface="Al Bayan Plain" charset="-78"/>
              </a:rPr>
              <a:t>ulazne</a:t>
            </a:r>
            <a:r>
              <a:rPr lang="en-US" sz="2400" dirty="0">
                <a:ea typeface="Al Bayan Plain" charset="-78"/>
                <a:cs typeface="Al Bayan Plain" charset="-78"/>
              </a:rPr>
              <a:t> </a:t>
            </a:r>
            <a:r>
              <a:rPr lang="en-US" sz="2400" dirty="0" err="1">
                <a:ea typeface="Al Bayan Plain" charset="-78"/>
                <a:cs typeface="Al Bayan Plain" charset="-78"/>
              </a:rPr>
              <a:t>podatke</a:t>
            </a:r>
            <a:r>
              <a:rPr lang="en-US" sz="2400" dirty="0">
                <a:ea typeface="Al Bayan Plain" charset="-78"/>
                <a:cs typeface="Al Bayan Plain" charset="-78"/>
              </a:rPr>
              <a:t> </a:t>
            </a:r>
            <a:r>
              <a:rPr lang="en-US" sz="2400" dirty="0" err="1">
                <a:ea typeface="Al Bayan Plain" charset="-78"/>
                <a:cs typeface="Al Bayan Plain" charset="-78"/>
              </a:rPr>
              <a:t>na</a:t>
            </a:r>
            <a:r>
              <a:rPr lang="en-US" sz="2400" dirty="0">
                <a:ea typeface="Al Bayan Plain" charset="-78"/>
                <a:cs typeface="Al Bayan Plain" charset="-78"/>
              </a:rPr>
              <a:t> </a:t>
            </a:r>
            <a:r>
              <a:rPr lang="en-US" sz="2400" dirty="0" err="1">
                <a:ea typeface="Al Bayan Plain" charset="-78"/>
                <a:cs typeface="Al Bayan Plain" charset="-78"/>
              </a:rPr>
              <a:t>kojima</a:t>
            </a:r>
            <a:r>
              <a:rPr lang="en-US" sz="2400" dirty="0">
                <a:ea typeface="Al Bayan Plain" charset="-78"/>
                <a:cs typeface="Al Bayan Plain" charset="-78"/>
              </a:rPr>
              <a:t> je </a:t>
            </a:r>
            <a:r>
              <a:rPr lang="en-US" sz="2400" dirty="0" err="1">
                <a:ea typeface="Al Bayan Plain" charset="-78"/>
                <a:cs typeface="Al Bayan Plain" charset="-78"/>
              </a:rPr>
              <a:t>loše</a:t>
            </a:r>
            <a:r>
              <a:rPr lang="en-US" sz="2400" dirty="0">
                <a:ea typeface="Al Bayan Plain" charset="-78"/>
                <a:cs typeface="Al Bayan Plain" charset="-78"/>
              </a:rPr>
              <a:t> </a:t>
            </a:r>
            <a:r>
              <a:rPr lang="en-US" sz="2400" dirty="0" err="1">
                <a:ea typeface="Al Bayan Plain" charset="-78"/>
                <a:cs typeface="Al Bayan Plain" charset="-78"/>
              </a:rPr>
              <a:t>osvetljenje</a:t>
            </a:r>
            <a:r>
              <a:rPr lang="en-US" sz="2400" dirty="0">
                <a:ea typeface="Al Bayan Plain" charset="-78"/>
                <a:cs typeface="Al Bayan Plain" charset="-78"/>
              </a:rPr>
              <a:t> </a:t>
            </a:r>
            <a:r>
              <a:rPr lang="en-US" sz="2400" dirty="0" err="1">
                <a:ea typeface="Al Bayan Plain" charset="-78"/>
                <a:cs typeface="Al Bayan Plain" charset="-78"/>
              </a:rPr>
              <a:t>ili</a:t>
            </a:r>
            <a:r>
              <a:rPr lang="en-US" sz="2400" dirty="0">
                <a:ea typeface="Al Bayan Plain" charset="-78"/>
                <a:cs typeface="Al Bayan Plain" charset="-78"/>
              </a:rPr>
              <a:t> koji </a:t>
            </a:r>
            <a:r>
              <a:rPr lang="en-US" sz="2400" dirty="0" err="1">
                <a:ea typeface="Al Bayan Plain" charset="-78"/>
                <a:cs typeface="Al Bayan Plain" charset="-78"/>
              </a:rPr>
              <a:t>su</a:t>
            </a:r>
            <a:r>
              <a:rPr lang="en-US" sz="2400" dirty="0">
                <a:ea typeface="Al Bayan Plain" charset="-78"/>
                <a:cs typeface="Al Bayan Plain" charset="-78"/>
              </a:rPr>
              <a:t> </a:t>
            </a:r>
            <a:r>
              <a:rPr lang="en-US" sz="2400" dirty="0" err="1">
                <a:ea typeface="Al Bayan Plain" charset="-78"/>
                <a:cs typeface="Al Bayan Plain" charset="-78"/>
              </a:rPr>
              <a:t>zamućeni</a:t>
            </a:r>
            <a:r>
              <a:rPr lang="en-US" sz="2400" dirty="0">
                <a:ea typeface="Al Bayan Plain" charset="-78"/>
                <a:cs typeface="Al Bayan Plain" charset="-78"/>
              </a:rPr>
              <a:t>. </a:t>
            </a:r>
            <a:r>
              <a:rPr lang="en-US" sz="2400" dirty="0" err="1">
                <a:ea typeface="Al Bayan Plain" charset="-78"/>
                <a:cs typeface="Al Bayan Plain" charset="-78"/>
              </a:rPr>
              <a:t>Nakon</a:t>
            </a:r>
            <a:r>
              <a:rPr lang="en-US" sz="2400" dirty="0">
                <a:ea typeface="Al Bayan Plain" charset="-78"/>
                <a:cs typeface="Al Bayan Plain" charset="-78"/>
              </a:rPr>
              <a:t> toga </a:t>
            </a:r>
            <a:r>
              <a:rPr lang="en-US" sz="2400" dirty="0" err="1">
                <a:ea typeface="Al Bayan Plain" charset="-78"/>
                <a:cs typeface="Al Bayan Plain" charset="-78"/>
              </a:rPr>
              <a:t>urađena</a:t>
            </a:r>
            <a:r>
              <a:rPr lang="en-US" sz="2400" dirty="0">
                <a:ea typeface="Al Bayan Plain" charset="-78"/>
                <a:cs typeface="Al Bayan Plain" charset="-78"/>
              </a:rPr>
              <a:t> je </a:t>
            </a:r>
            <a:r>
              <a:rPr lang="en-US" sz="2400" dirty="0" err="1">
                <a:ea typeface="Al Bayan Plain" charset="-78"/>
                <a:cs typeface="Al Bayan Plain" charset="-78"/>
              </a:rPr>
              <a:t>augmentacija</a:t>
            </a:r>
            <a:r>
              <a:rPr lang="en-US" sz="2400" dirty="0">
                <a:ea typeface="Al Bayan Plain" charset="-78"/>
                <a:cs typeface="Al Bayan Plain" charset="-78"/>
              </a:rPr>
              <a:t> </a:t>
            </a:r>
            <a:r>
              <a:rPr lang="en-US" sz="2400" dirty="0" err="1">
                <a:ea typeface="Al Bayan Plain" charset="-78"/>
                <a:cs typeface="Al Bayan Plain" charset="-78"/>
              </a:rPr>
              <a:t>podataka</a:t>
            </a:r>
            <a:r>
              <a:rPr lang="en-US" sz="2400" dirty="0">
                <a:ea typeface="Al Bayan Plain" charset="-78"/>
                <a:cs typeface="Al Bayan Plain" charset="-78"/>
              </a:rPr>
              <a:t> </a:t>
            </a:r>
            <a:r>
              <a:rPr lang="en-US" sz="2400" dirty="0" err="1">
                <a:ea typeface="Al Bayan Plain" charset="-78"/>
                <a:cs typeface="Al Bayan Plain" charset="-78"/>
              </a:rPr>
              <a:t>gde</a:t>
            </a:r>
            <a:r>
              <a:rPr lang="en-US" sz="2400" dirty="0">
                <a:ea typeface="Al Bayan Plain" charset="-78"/>
                <a:cs typeface="Al Bayan Plain" charset="-78"/>
              </a:rPr>
              <a:t> je </a:t>
            </a:r>
            <a:r>
              <a:rPr lang="en-US" sz="2400" dirty="0" err="1">
                <a:ea typeface="Al Bayan Plain" charset="-78"/>
                <a:cs typeface="Al Bayan Plain" charset="-78"/>
              </a:rPr>
              <a:t>smanjena</a:t>
            </a:r>
            <a:r>
              <a:rPr lang="en-US" sz="2400" dirty="0">
                <a:ea typeface="Al Bayan Plain" charset="-78"/>
                <a:cs typeface="Al Bayan Plain" charset="-78"/>
              </a:rPr>
              <a:t> </a:t>
            </a:r>
            <a:r>
              <a:rPr lang="en-US" sz="2400" dirty="0" err="1">
                <a:ea typeface="Al Bayan Plain" charset="-78"/>
                <a:cs typeface="Al Bayan Plain" charset="-78"/>
              </a:rPr>
              <a:t>svetlost</a:t>
            </a:r>
            <a:r>
              <a:rPr lang="en-US" sz="2400" dirty="0">
                <a:ea typeface="Al Bayan Plain" charset="-78"/>
                <a:cs typeface="Al Bayan Plain" charset="-78"/>
              </a:rPr>
              <a:t> </a:t>
            </a:r>
            <a:r>
              <a:rPr lang="en-US" sz="2400" dirty="0" err="1">
                <a:ea typeface="Al Bayan Plain" charset="-78"/>
                <a:cs typeface="Al Bayan Plain" charset="-78"/>
              </a:rPr>
              <a:t>na</a:t>
            </a:r>
            <a:r>
              <a:rPr lang="en-US" sz="2400" dirty="0">
                <a:ea typeface="Al Bayan Plain" charset="-78"/>
                <a:cs typeface="Al Bayan Plain" charset="-78"/>
              </a:rPr>
              <a:t> </a:t>
            </a:r>
            <a:r>
              <a:rPr lang="en-US" sz="2400" dirty="0" err="1">
                <a:ea typeface="Al Bayan Plain" charset="-78"/>
                <a:cs typeface="Al Bayan Plain" charset="-78"/>
              </a:rPr>
              <a:t>ulazu</a:t>
            </a:r>
            <a:r>
              <a:rPr lang="en-US" sz="2400" dirty="0">
                <a:ea typeface="Al Bayan Plain" charset="-78"/>
                <a:cs typeface="Al Bayan Plain" charset="-78"/>
              </a:rPr>
              <a:t> </a:t>
            </a:r>
            <a:r>
              <a:rPr lang="en-US" sz="2400" dirty="0" err="1">
                <a:ea typeface="Al Bayan Plain" charset="-78"/>
                <a:cs typeface="Al Bayan Plain" charset="-78"/>
              </a:rPr>
              <a:t>kod</a:t>
            </a:r>
            <a:r>
              <a:rPr lang="en-US" sz="2400" dirty="0">
                <a:ea typeface="Al Bayan Plain" charset="-78"/>
                <a:cs typeface="Al Bayan Plain" charset="-78"/>
              </a:rPr>
              <a:t> </a:t>
            </a:r>
            <a:r>
              <a:rPr lang="en-US" sz="2400" dirty="0" err="1">
                <a:ea typeface="Al Bayan Plain" charset="-78"/>
                <a:cs typeface="Al Bayan Plain" charset="-78"/>
              </a:rPr>
              <a:t>trećine</a:t>
            </a:r>
            <a:r>
              <a:rPr lang="en-US" sz="2400" dirty="0">
                <a:ea typeface="Al Bayan Plain" charset="-78"/>
                <a:cs typeface="Al Bayan Plain" charset="-78"/>
              </a:rPr>
              <a:t> </a:t>
            </a:r>
            <a:r>
              <a:rPr lang="en-US" sz="2400" dirty="0" err="1">
                <a:ea typeface="Al Bayan Plain" charset="-78"/>
                <a:cs typeface="Al Bayan Plain" charset="-78"/>
              </a:rPr>
              <a:t>skupa</a:t>
            </a:r>
            <a:r>
              <a:rPr lang="en-US" sz="2400" dirty="0">
                <a:ea typeface="Al Bayan Plain" charset="-78"/>
                <a:cs typeface="Al Bayan Plain" charset="-78"/>
              </a:rPr>
              <a:t>, </a:t>
            </a:r>
            <a:r>
              <a:rPr lang="en-US" sz="2400" dirty="0" err="1">
                <a:ea typeface="Al Bayan Plain" charset="-78"/>
                <a:cs typeface="Al Bayan Plain" charset="-78"/>
              </a:rPr>
              <a:t>i</a:t>
            </a:r>
            <a:r>
              <a:rPr lang="en-US" sz="2400" dirty="0">
                <a:ea typeface="Al Bayan Plain" charset="-78"/>
                <a:cs typeface="Al Bayan Plain" charset="-78"/>
              </a:rPr>
              <a:t> </a:t>
            </a:r>
            <a:r>
              <a:rPr lang="en-US" sz="2400" dirty="0" err="1">
                <a:ea typeface="Al Bayan Plain" charset="-78"/>
                <a:cs typeface="Al Bayan Plain" charset="-78"/>
              </a:rPr>
              <a:t>augmentirano</a:t>
            </a:r>
            <a:r>
              <a:rPr lang="en-US" sz="2400" dirty="0">
                <a:ea typeface="Al Bayan Plain" charset="-78"/>
                <a:cs typeface="Al Bayan Plain" charset="-78"/>
              </a:rPr>
              <a:t> je </a:t>
            </a:r>
            <a:r>
              <a:rPr lang="en-US" sz="2400" dirty="0" err="1">
                <a:ea typeface="Al Bayan Plain" charset="-78"/>
                <a:cs typeface="Al Bayan Plain" charset="-78"/>
              </a:rPr>
              <a:t>dodatnih</a:t>
            </a:r>
            <a:r>
              <a:rPr lang="en-US" sz="2400" dirty="0">
                <a:ea typeface="Al Bayan Plain" charset="-78"/>
                <a:cs typeface="Al Bayan Plain" charset="-78"/>
              </a:rPr>
              <a:t> 800 </a:t>
            </a:r>
            <a:r>
              <a:rPr lang="en-US" sz="2400" dirty="0" err="1">
                <a:ea typeface="Al Bayan Plain" charset="-78"/>
                <a:cs typeface="Al Bayan Plain" charset="-78"/>
              </a:rPr>
              <a:t>slika</a:t>
            </a:r>
            <a:r>
              <a:rPr lang="en-US" sz="2400" dirty="0">
                <a:ea typeface="Al Bayan Plain" charset="-78"/>
                <a:cs typeface="Al Bayan Plain" charset="-78"/>
              </a:rPr>
              <a:t> </a:t>
            </a:r>
            <a:r>
              <a:rPr lang="en-US" sz="2400" dirty="0" err="1">
                <a:ea typeface="Al Bayan Plain" charset="-78"/>
                <a:cs typeface="Al Bayan Plain" charset="-78"/>
              </a:rPr>
              <a:t>koje</a:t>
            </a:r>
            <a:r>
              <a:rPr lang="en-US" sz="2400" dirty="0">
                <a:ea typeface="Al Bayan Plain" charset="-78"/>
                <a:cs typeface="Al Bayan Plain" charset="-78"/>
              </a:rPr>
              <a:t> </a:t>
            </a:r>
            <a:r>
              <a:rPr lang="en-US" sz="2400" dirty="0" err="1">
                <a:ea typeface="Al Bayan Plain" charset="-78"/>
                <a:cs typeface="Al Bayan Plain" charset="-78"/>
              </a:rPr>
              <a:t>su</a:t>
            </a:r>
            <a:r>
              <a:rPr lang="en-US" sz="2400" dirty="0">
                <a:ea typeface="Al Bayan Plain" charset="-78"/>
                <a:cs typeface="Al Bayan Plain" charset="-78"/>
              </a:rPr>
              <a:t> "</a:t>
            </a:r>
            <a:r>
              <a:rPr lang="en-US" sz="2400" dirty="0" err="1">
                <a:ea typeface="Al Bayan Plain" charset="-78"/>
                <a:cs typeface="Al Bayan Plain" charset="-78"/>
              </a:rPr>
              <a:t>blurovane</a:t>
            </a:r>
            <a:r>
              <a:rPr lang="en-US" sz="2400" dirty="0">
                <a:ea typeface="Al Bayan Plain" charset="-78"/>
                <a:cs typeface="Al Bayan Plain" charset="-78"/>
              </a:rPr>
              <a:t>" </a:t>
            </a:r>
            <a:r>
              <a:rPr lang="en-US" sz="2400" dirty="0" err="1">
                <a:ea typeface="Al Bayan Plain" charset="-78"/>
                <a:cs typeface="Al Bayan Plain" charset="-78"/>
              </a:rPr>
              <a:t>odnosno</a:t>
            </a:r>
            <a:r>
              <a:rPr lang="en-US" sz="2400" dirty="0">
                <a:ea typeface="Al Bayan Plain" charset="-78"/>
                <a:cs typeface="Al Bayan Plain" charset="-78"/>
              </a:rPr>
              <a:t> </a:t>
            </a:r>
            <a:r>
              <a:rPr lang="en-US" sz="2400" dirty="0" err="1">
                <a:ea typeface="Al Bayan Plain" charset="-78"/>
                <a:cs typeface="Al Bayan Plain" charset="-78"/>
              </a:rPr>
              <a:t>zamućene</a:t>
            </a:r>
            <a:r>
              <a:rPr lang="en-US" sz="2400" dirty="0">
                <a:ea typeface="Al Bayan Plain" charset="-78"/>
                <a:cs typeface="Al Bayan Plain" charset="-78"/>
              </a:rPr>
              <a:t> </a:t>
            </a:r>
            <a:r>
              <a:rPr lang="en-US" sz="2400" dirty="0" err="1">
                <a:ea typeface="Al Bayan Plain" charset="-78"/>
                <a:cs typeface="Al Bayan Plain" charset="-78"/>
              </a:rPr>
              <a:t>kako</a:t>
            </a:r>
            <a:r>
              <a:rPr lang="en-US" sz="2400" dirty="0">
                <a:ea typeface="Al Bayan Plain" charset="-78"/>
                <a:cs typeface="Al Bayan Plain" charset="-78"/>
              </a:rPr>
              <a:t> bi model bio </a:t>
            </a:r>
            <a:r>
              <a:rPr lang="en-US" sz="2400" dirty="0" err="1">
                <a:ea typeface="Al Bayan Plain" charset="-78"/>
                <a:cs typeface="Al Bayan Plain" charset="-78"/>
              </a:rPr>
              <a:t>fleksibilniji</a:t>
            </a:r>
            <a:r>
              <a:rPr lang="en-US" sz="2400" dirty="0">
                <a:ea typeface="Al Bayan Plain" charset="-78"/>
                <a:cs typeface="Al Bayan Plain" charset="-78"/>
              </a:rPr>
              <a:t>. Kao </a:t>
            </a:r>
            <a:r>
              <a:rPr lang="en-US" sz="2400" dirty="0" err="1">
                <a:ea typeface="Al Bayan Plain" charset="-78"/>
                <a:cs typeface="Al Bayan Plain" charset="-78"/>
              </a:rPr>
              <a:t>evaluacija</a:t>
            </a:r>
            <a:r>
              <a:rPr lang="en-US" sz="2400" dirty="0">
                <a:ea typeface="Al Bayan Plain" charset="-78"/>
                <a:cs typeface="Al Bayan Plain" charset="-78"/>
              </a:rPr>
              <a:t> </a:t>
            </a:r>
            <a:r>
              <a:rPr lang="en-US" sz="2400" dirty="0" err="1">
                <a:ea typeface="Al Bayan Plain" charset="-78"/>
                <a:cs typeface="Al Bayan Plain" charset="-78"/>
              </a:rPr>
              <a:t>tačnosti</a:t>
            </a:r>
            <a:r>
              <a:rPr lang="en-US" sz="2400" dirty="0">
                <a:ea typeface="Al Bayan Plain" charset="-78"/>
                <a:cs typeface="Al Bayan Plain" charset="-78"/>
              </a:rPr>
              <a:t> </a:t>
            </a:r>
            <a:r>
              <a:rPr lang="en-US" sz="2400" dirty="0" err="1">
                <a:ea typeface="Al Bayan Plain" charset="-78"/>
                <a:cs typeface="Al Bayan Plain" charset="-78"/>
              </a:rPr>
              <a:t>korišćen</a:t>
            </a:r>
            <a:r>
              <a:rPr lang="en-US" sz="2400" dirty="0">
                <a:ea typeface="Al Bayan Plain" charset="-78"/>
                <a:cs typeface="Al Bayan Plain" charset="-78"/>
              </a:rPr>
              <a:t> je </a:t>
            </a:r>
            <a:r>
              <a:rPr lang="en-US" sz="2400" dirty="0" err="1">
                <a:ea typeface="Al Bayan Plain" charset="-78"/>
                <a:cs typeface="Al Bayan Plain" charset="-78"/>
              </a:rPr>
              <a:t>mAP</a:t>
            </a:r>
            <a:r>
              <a:rPr lang="en-US" sz="2400" dirty="0">
                <a:ea typeface="Al Bayan Plain" charset="-78"/>
                <a:cs typeface="Al Bayan Plain" charset="-78"/>
              </a:rPr>
              <a:t> </a:t>
            </a:r>
            <a:r>
              <a:rPr lang="en-US" sz="2400" dirty="0" err="1">
                <a:ea typeface="Al Bayan Plain" charset="-78"/>
                <a:cs typeface="Al Bayan Plain" charset="-78"/>
              </a:rPr>
              <a:t>odnosno</a:t>
            </a:r>
            <a:r>
              <a:rPr lang="en-US" sz="2400" dirty="0">
                <a:ea typeface="Al Bayan Plain" charset="-78"/>
                <a:cs typeface="Al Bayan Plain" charset="-78"/>
              </a:rPr>
              <a:t> mean average precision, a </a:t>
            </a:r>
            <a:r>
              <a:rPr lang="en-US" sz="2400" dirty="0" err="1">
                <a:ea typeface="Al Bayan Plain" charset="-78"/>
                <a:cs typeface="Al Bayan Plain" charset="-78"/>
              </a:rPr>
              <a:t>dobijeni</a:t>
            </a:r>
            <a:r>
              <a:rPr lang="en-US" sz="2400" dirty="0">
                <a:ea typeface="Al Bayan Plain" charset="-78"/>
                <a:cs typeface="Al Bayan Plain" charset="-78"/>
              </a:rPr>
              <a:t> </a:t>
            </a:r>
            <a:r>
              <a:rPr lang="en-US" sz="2400" dirty="0" err="1">
                <a:ea typeface="Al Bayan Plain" charset="-78"/>
                <a:cs typeface="Al Bayan Plain" charset="-78"/>
              </a:rPr>
              <a:t>su</a:t>
            </a:r>
            <a:r>
              <a:rPr lang="en-US" sz="2400" dirty="0">
                <a:ea typeface="Al Bayan Plain" charset="-78"/>
                <a:cs typeface="Al Bayan Plain" charset="-78"/>
              </a:rPr>
              <a:t> </a:t>
            </a:r>
            <a:r>
              <a:rPr lang="en-US" sz="2400" dirty="0" err="1">
                <a:ea typeface="Al Bayan Plain" charset="-78"/>
                <a:cs typeface="Al Bayan Plain" charset="-78"/>
              </a:rPr>
              <a:t>sledeći</a:t>
            </a:r>
            <a:r>
              <a:rPr lang="en-US" sz="2400" dirty="0">
                <a:ea typeface="Al Bayan Plain" charset="-78"/>
                <a:cs typeface="Al Bayan Plain" charset="-78"/>
              </a:rPr>
              <a:t> </a:t>
            </a:r>
            <a:r>
              <a:rPr lang="en-US" sz="2400" dirty="0" err="1">
                <a:ea typeface="Al Bayan Plain" charset="-78"/>
                <a:cs typeface="Al Bayan Plain" charset="-78"/>
              </a:rPr>
              <a:t>rezultati</a:t>
            </a:r>
            <a:r>
              <a:rPr lang="en-US" sz="2400" dirty="0">
                <a:ea typeface="Al Bayan Plain" charset="-78"/>
                <a:cs typeface="Al Bayan Plain" charset="-78"/>
              </a:rPr>
              <a:t>:</a:t>
            </a:r>
          </a:p>
        </p:txBody>
      </p:sp>
      <p:sp>
        <p:nvSpPr>
          <p:cNvPr id="27" name="TextBox 26"/>
          <p:cNvSpPr txBox="1"/>
          <p:nvPr/>
        </p:nvSpPr>
        <p:spPr>
          <a:xfrm>
            <a:off x="31699200" y="6983577"/>
            <a:ext cx="10722854" cy="6001643"/>
          </a:xfrm>
          <a:prstGeom prst="rect">
            <a:avLst/>
          </a:prstGeom>
          <a:noFill/>
        </p:spPr>
        <p:txBody>
          <a:bodyPr wrap="square" rtlCol="0">
            <a:spAutoFit/>
          </a:bodyPr>
          <a:lstStyle/>
          <a:p>
            <a:pPr algn="just"/>
            <a:r>
              <a:rPr lang="sr-Latn-RS" sz="2400" dirty="0"/>
              <a:t>Trenutna arhitektura za rešavanje problema sa izuzetno velikom tačnošću prepoznaje lica na video snimcima i slikama. Iako je korišćena YoloV5 mreža sa srednjim brojem parametara (nešto više od 20 miliona), model je nakon 20 epoha treninga dostigao preko 90% mAP na validacionom skupu podataka. Nakon ovih 20 epoha počela je stagnacija modela, te se može zaključiti da je model naučio većinu bitnih stvari koje je uspeo iz datih podataka, te bi trebalo pokušati druge načine za unapređenje.</a:t>
            </a:r>
          </a:p>
          <a:p>
            <a:pPr algn="just"/>
            <a:endParaRPr lang="sr-Latn-RS" sz="2400" dirty="0"/>
          </a:p>
          <a:p>
            <a:pPr algn="just"/>
            <a:r>
              <a:rPr lang="en-US" sz="2400" dirty="0" err="1"/>
              <a:t>Iako</a:t>
            </a:r>
            <a:r>
              <a:rPr lang="en-US" sz="2400" dirty="0"/>
              <a:t> je </a:t>
            </a:r>
            <a:r>
              <a:rPr lang="en-US" sz="2400" dirty="0" err="1"/>
              <a:t>trenutna</a:t>
            </a:r>
            <a:r>
              <a:rPr lang="en-US" sz="2400" dirty="0"/>
              <a:t> </a:t>
            </a:r>
            <a:r>
              <a:rPr lang="en-US" sz="2400" dirty="0" err="1"/>
              <a:t>arhitektura</a:t>
            </a:r>
            <a:r>
              <a:rPr lang="en-US" sz="2400" dirty="0"/>
              <a:t> </a:t>
            </a:r>
            <a:r>
              <a:rPr lang="en-US" sz="2400" dirty="0" err="1"/>
              <a:t>pokazala</a:t>
            </a:r>
            <a:r>
              <a:rPr lang="en-US" sz="2400" dirty="0"/>
              <a:t> </a:t>
            </a:r>
            <a:r>
              <a:rPr lang="en-US" sz="2400" dirty="0" err="1"/>
              <a:t>izuzetno</a:t>
            </a:r>
            <a:r>
              <a:rPr lang="en-US" sz="2400" dirty="0"/>
              <a:t> </a:t>
            </a:r>
            <a:r>
              <a:rPr lang="en-US" sz="2400" dirty="0" err="1"/>
              <a:t>dobre</a:t>
            </a:r>
            <a:r>
              <a:rPr lang="en-US" sz="2400" dirty="0"/>
              <a:t> </a:t>
            </a:r>
            <a:r>
              <a:rPr lang="en-US" sz="2400" dirty="0" err="1"/>
              <a:t>rezultate</a:t>
            </a:r>
            <a:r>
              <a:rPr lang="en-US" sz="2400" dirty="0"/>
              <a:t> </a:t>
            </a:r>
            <a:r>
              <a:rPr lang="en-US" sz="2400" dirty="0" err="1"/>
              <a:t>za</a:t>
            </a:r>
            <a:r>
              <a:rPr lang="en-US" sz="2400" dirty="0"/>
              <a:t> </a:t>
            </a:r>
            <a:r>
              <a:rPr lang="en-US" sz="2400" dirty="0" err="1"/>
              <a:t>naš</a:t>
            </a:r>
            <a:r>
              <a:rPr lang="en-US" sz="2400" dirty="0"/>
              <a:t> problem, </a:t>
            </a:r>
            <a:r>
              <a:rPr lang="en-US" sz="2400" dirty="0" err="1"/>
              <a:t>postoje</a:t>
            </a:r>
            <a:r>
              <a:rPr lang="en-US" sz="2400" dirty="0"/>
              <a:t> </a:t>
            </a:r>
            <a:r>
              <a:rPr lang="en-US" sz="2400" dirty="0" err="1"/>
              <a:t>načini</a:t>
            </a:r>
            <a:r>
              <a:rPr lang="en-US" sz="2400" dirty="0"/>
              <a:t> </a:t>
            </a:r>
            <a:r>
              <a:rPr lang="en-US" sz="2400" dirty="0" err="1"/>
              <a:t>za</a:t>
            </a:r>
            <a:r>
              <a:rPr lang="en-US" sz="2400" dirty="0"/>
              <a:t> </a:t>
            </a:r>
            <a:r>
              <a:rPr lang="en-US" sz="2400" dirty="0" err="1"/>
              <a:t>dodatna</a:t>
            </a:r>
            <a:r>
              <a:rPr lang="en-US" sz="2400" dirty="0"/>
              <a:t> </a:t>
            </a:r>
            <a:r>
              <a:rPr lang="en-US" sz="2400" dirty="0" err="1"/>
              <a:t>poboljšanja</a:t>
            </a:r>
            <a:r>
              <a:rPr lang="en-US" sz="2400" dirty="0"/>
              <a:t>. </a:t>
            </a:r>
            <a:r>
              <a:rPr lang="sr-Latn-RS" sz="2400" dirty="0"/>
              <a:t>Umesto korišćene</a:t>
            </a:r>
            <a:r>
              <a:rPr lang="en-US" sz="2400" dirty="0"/>
              <a:t> YoloV5-M </a:t>
            </a:r>
            <a:r>
              <a:rPr lang="en-US" sz="2400" dirty="0" err="1"/>
              <a:t>mrež</a:t>
            </a:r>
            <a:r>
              <a:rPr lang="sr-Latn-RS" sz="2400" dirty="0"/>
              <a:t>e</a:t>
            </a:r>
            <a:r>
              <a:rPr lang="en-US" sz="2400" dirty="0"/>
              <a:t> </a:t>
            </a:r>
            <a:r>
              <a:rPr lang="en-US" sz="2400" dirty="0" err="1"/>
              <a:t>sa</a:t>
            </a:r>
            <a:r>
              <a:rPr lang="en-US" sz="2400" dirty="0"/>
              <a:t> 21.4 </a:t>
            </a:r>
            <a:r>
              <a:rPr lang="en-US" sz="2400" dirty="0" err="1"/>
              <a:t>miliona</a:t>
            </a:r>
            <a:r>
              <a:rPr lang="en-US" sz="2400" dirty="0"/>
              <a:t> </a:t>
            </a:r>
            <a:r>
              <a:rPr lang="en-US" sz="2400" dirty="0" err="1"/>
              <a:t>parametara</a:t>
            </a:r>
            <a:r>
              <a:rPr lang="sr-Latn-RS" sz="2400" dirty="0"/>
              <a:t>, k</a:t>
            </a:r>
            <a:r>
              <a:rPr lang="en-US" sz="2400" dirty="0" err="1"/>
              <a:t>ao</a:t>
            </a:r>
            <a:r>
              <a:rPr lang="en-US" sz="2400" dirty="0"/>
              <a:t> </a:t>
            </a:r>
            <a:r>
              <a:rPr lang="en-US" sz="2400" dirty="0" err="1"/>
              <a:t>jedno</a:t>
            </a:r>
            <a:r>
              <a:rPr lang="en-US" sz="2400" dirty="0"/>
              <a:t> od </a:t>
            </a:r>
            <a:r>
              <a:rPr lang="en-US" sz="2400" dirty="0" err="1"/>
              <a:t>poboljšanja</a:t>
            </a:r>
            <a:r>
              <a:rPr lang="en-US" sz="2400" dirty="0"/>
              <a:t> bi </a:t>
            </a:r>
            <a:r>
              <a:rPr lang="en-US" sz="2400" dirty="0" err="1"/>
              <a:t>bilo</a:t>
            </a:r>
            <a:r>
              <a:rPr lang="en-US" sz="2400" dirty="0"/>
              <a:t> </a:t>
            </a:r>
            <a:r>
              <a:rPr lang="en-US" sz="2400" dirty="0" err="1"/>
              <a:t>koristiti</a:t>
            </a:r>
            <a:r>
              <a:rPr lang="en-US" sz="2400" dirty="0"/>
              <a:t> </a:t>
            </a:r>
            <a:r>
              <a:rPr lang="en-US" sz="2400" dirty="0" err="1"/>
              <a:t>još</a:t>
            </a:r>
            <a:r>
              <a:rPr lang="en-US" sz="2400" dirty="0"/>
              <a:t> </a:t>
            </a:r>
            <a:r>
              <a:rPr lang="en-US" sz="2400" dirty="0" err="1"/>
              <a:t>veću</a:t>
            </a:r>
            <a:r>
              <a:rPr lang="en-US" sz="2400" dirty="0"/>
              <a:t> YoloV5 </a:t>
            </a:r>
            <a:r>
              <a:rPr lang="en-US" sz="2400" dirty="0" err="1"/>
              <a:t>mrežu</a:t>
            </a:r>
            <a:r>
              <a:rPr lang="en-US" sz="2400" dirty="0"/>
              <a:t> </a:t>
            </a:r>
            <a:r>
              <a:rPr lang="en-US" sz="2400" dirty="0" err="1"/>
              <a:t>kao</a:t>
            </a:r>
            <a:r>
              <a:rPr lang="en-US" sz="2400" dirty="0"/>
              <a:t> </a:t>
            </a:r>
            <a:r>
              <a:rPr lang="en-US" sz="2400" dirty="0" err="1"/>
              <a:t>što</a:t>
            </a:r>
            <a:r>
              <a:rPr lang="en-US" sz="2400" dirty="0"/>
              <a:t> je YoloV5-X </a:t>
            </a:r>
            <a:r>
              <a:rPr lang="en-US" sz="2400" dirty="0" err="1"/>
              <a:t>koja</a:t>
            </a:r>
            <a:r>
              <a:rPr lang="en-US" sz="2400" dirty="0"/>
              <a:t> </a:t>
            </a:r>
            <a:r>
              <a:rPr lang="en-US" sz="2400" dirty="0" err="1"/>
              <a:t>ima</a:t>
            </a:r>
            <a:r>
              <a:rPr lang="en-US" sz="2400" dirty="0"/>
              <a:t> </a:t>
            </a:r>
            <a:r>
              <a:rPr lang="en-US" sz="2400" dirty="0" err="1"/>
              <a:t>čak</a:t>
            </a:r>
            <a:r>
              <a:rPr lang="en-US" sz="2400" dirty="0"/>
              <a:t> 218.8 </a:t>
            </a:r>
            <a:r>
              <a:rPr lang="en-US" sz="2400" dirty="0" err="1"/>
              <a:t>miliona</a:t>
            </a:r>
            <a:r>
              <a:rPr lang="en-US" sz="2400" dirty="0"/>
              <a:t> </a:t>
            </a:r>
            <a:r>
              <a:rPr lang="en-US" sz="2400" dirty="0" err="1"/>
              <a:t>parametara</a:t>
            </a:r>
            <a:r>
              <a:rPr lang="en-US" sz="2400" dirty="0"/>
              <a:t>, </a:t>
            </a:r>
            <a:r>
              <a:rPr lang="en-US" sz="2400" dirty="0" err="1"/>
              <a:t>ali</a:t>
            </a:r>
            <a:r>
              <a:rPr lang="en-US" sz="2400" dirty="0"/>
              <a:t> je u </a:t>
            </a:r>
            <a:r>
              <a:rPr lang="en-US" sz="2400" dirty="0" err="1"/>
              <a:t>mnogo</a:t>
            </a:r>
            <a:r>
              <a:rPr lang="en-US" sz="2400" dirty="0"/>
              <a:t> </a:t>
            </a:r>
            <a:r>
              <a:rPr lang="en-US" sz="2400" dirty="0" err="1"/>
              <a:t>većoj</a:t>
            </a:r>
            <a:r>
              <a:rPr lang="en-US" sz="2400" dirty="0"/>
              <a:t> </a:t>
            </a:r>
            <a:r>
              <a:rPr lang="en-US" sz="2400" dirty="0" err="1"/>
              <a:t>meri</a:t>
            </a:r>
            <a:r>
              <a:rPr lang="en-US" sz="2400" dirty="0"/>
              <a:t> </a:t>
            </a:r>
            <a:r>
              <a:rPr lang="en-US" sz="2400" dirty="0" err="1"/>
              <a:t>zahtevnija</a:t>
            </a:r>
            <a:r>
              <a:rPr lang="en-US" sz="2400" dirty="0"/>
              <a:t> </a:t>
            </a:r>
            <a:r>
              <a:rPr lang="en-US" sz="2400" dirty="0" err="1"/>
              <a:t>za</a:t>
            </a:r>
            <a:r>
              <a:rPr lang="en-US" sz="2400" dirty="0"/>
              <a:t> </a:t>
            </a:r>
            <a:r>
              <a:rPr lang="en-US" sz="2400" dirty="0" err="1"/>
              <a:t>treniranje</a:t>
            </a:r>
            <a:r>
              <a:rPr lang="en-US" sz="2400" dirty="0"/>
              <a:t> </a:t>
            </a:r>
            <a:r>
              <a:rPr lang="en-US" sz="2400" dirty="0" err="1"/>
              <a:t>i</a:t>
            </a:r>
            <a:r>
              <a:rPr lang="en-US" sz="2400" dirty="0"/>
              <a:t> </a:t>
            </a:r>
            <a:r>
              <a:rPr lang="en-US" sz="2400" dirty="0" err="1"/>
              <a:t>nas</a:t>
            </a:r>
            <a:r>
              <a:rPr lang="en-US" sz="2400" dirty="0"/>
              <a:t> </a:t>
            </a:r>
            <a:r>
              <a:rPr lang="en-US" sz="2400" dirty="0" err="1"/>
              <a:t>su</a:t>
            </a:r>
            <a:r>
              <a:rPr lang="en-US" sz="2400" dirty="0"/>
              <a:t> u tom</a:t>
            </a:r>
            <a:r>
              <a:rPr lang="sr-Latn-RS" sz="2400" dirty="0"/>
              <a:t> </a:t>
            </a:r>
            <a:r>
              <a:rPr lang="en-US" sz="2400" dirty="0" err="1"/>
              <a:t>pokušaju</a:t>
            </a:r>
            <a:r>
              <a:rPr lang="en-US" sz="2400" dirty="0"/>
              <a:t> </a:t>
            </a:r>
            <a:r>
              <a:rPr lang="en-US" sz="2400" dirty="0" err="1"/>
              <a:t>sprečila</a:t>
            </a:r>
            <a:r>
              <a:rPr lang="en-US" sz="2400" dirty="0"/>
              <a:t> </a:t>
            </a:r>
            <a:r>
              <a:rPr lang="en-US" sz="2400" dirty="0" err="1"/>
              <a:t>hardverska</a:t>
            </a:r>
            <a:r>
              <a:rPr lang="en-US" sz="2400" dirty="0"/>
              <a:t> </a:t>
            </a:r>
            <a:r>
              <a:rPr lang="en-US" sz="2400" dirty="0" err="1"/>
              <a:t>ograničenja</a:t>
            </a:r>
            <a:r>
              <a:rPr lang="en-US" sz="2400" dirty="0"/>
              <a:t>. Pored </a:t>
            </a:r>
            <a:r>
              <a:rPr lang="en-US" sz="2400" dirty="0" err="1"/>
              <a:t>ovog</a:t>
            </a:r>
            <a:r>
              <a:rPr lang="en-US" sz="2400" dirty="0"/>
              <a:t> </a:t>
            </a:r>
            <a:r>
              <a:rPr lang="en-US" sz="2400" dirty="0" err="1"/>
              <a:t>poboljšanja</a:t>
            </a:r>
            <a:r>
              <a:rPr lang="en-US" sz="2400" dirty="0"/>
              <a:t> </a:t>
            </a:r>
            <a:r>
              <a:rPr lang="en-US" sz="2400" dirty="0" err="1"/>
              <a:t>postoje</a:t>
            </a:r>
            <a:r>
              <a:rPr lang="en-US" sz="2400" dirty="0"/>
              <a:t> </a:t>
            </a:r>
            <a:r>
              <a:rPr lang="en-US" sz="2400" dirty="0" err="1"/>
              <a:t>još</a:t>
            </a:r>
            <a:r>
              <a:rPr lang="en-US" sz="2400" dirty="0"/>
              <a:t> </a:t>
            </a:r>
            <a:r>
              <a:rPr lang="en-US" sz="2400" dirty="0" err="1"/>
              <a:t>i</a:t>
            </a:r>
            <a:r>
              <a:rPr lang="en-US" sz="2400" dirty="0"/>
              <a:t> </a:t>
            </a:r>
            <a:r>
              <a:rPr lang="en-US" sz="2400" dirty="0" err="1"/>
              <a:t>opcije</a:t>
            </a:r>
            <a:r>
              <a:rPr lang="en-US" sz="2400" dirty="0"/>
              <a:t> </a:t>
            </a:r>
            <a:r>
              <a:rPr lang="en-US" sz="2400" dirty="0" err="1"/>
              <a:t>za</a:t>
            </a:r>
            <a:r>
              <a:rPr lang="en-US" sz="2400" dirty="0"/>
              <a:t> </a:t>
            </a:r>
            <a:r>
              <a:rPr lang="en-US" sz="2400" dirty="0" err="1"/>
              <a:t>poboljšanja</a:t>
            </a:r>
            <a:r>
              <a:rPr lang="en-US" sz="2400" dirty="0"/>
              <a:t> u </a:t>
            </a:r>
            <a:r>
              <a:rPr lang="en-US" sz="2400" dirty="0" err="1"/>
              <a:t>vidu</a:t>
            </a:r>
            <a:r>
              <a:rPr lang="en-US" sz="2400" dirty="0"/>
              <a:t> </a:t>
            </a:r>
            <a:r>
              <a:rPr lang="en-US" sz="2400" dirty="0" err="1"/>
              <a:t>podataka</a:t>
            </a:r>
            <a:r>
              <a:rPr lang="en-US" sz="2400" dirty="0"/>
              <a:t> </a:t>
            </a:r>
            <a:r>
              <a:rPr lang="en-US" sz="2400" dirty="0" err="1"/>
              <a:t>koji</a:t>
            </a:r>
            <a:r>
              <a:rPr lang="sr-Latn-RS" sz="2400" dirty="0"/>
              <a:t> </a:t>
            </a:r>
            <a:r>
              <a:rPr lang="en-US" sz="2400" dirty="0"/>
              <a:t>se </a:t>
            </a:r>
            <a:r>
              <a:rPr lang="en-US" sz="2400" dirty="0" err="1"/>
              <a:t>konzumiraju</a:t>
            </a:r>
            <a:r>
              <a:rPr lang="en-US" sz="2400" dirty="0"/>
              <a:t>. </a:t>
            </a:r>
            <a:r>
              <a:rPr lang="en-US" sz="2400" dirty="0" err="1"/>
              <a:t>Jedna</a:t>
            </a:r>
            <a:r>
              <a:rPr lang="en-US" sz="2400" dirty="0"/>
              <a:t> </a:t>
            </a:r>
            <a:r>
              <a:rPr lang="en-US" sz="2400" dirty="0" err="1"/>
              <a:t>opcija</a:t>
            </a:r>
            <a:r>
              <a:rPr lang="en-US" sz="2400" dirty="0"/>
              <a:t> je </a:t>
            </a:r>
            <a:r>
              <a:rPr lang="en-US" sz="2400" dirty="0" err="1"/>
              <a:t>pronaći</a:t>
            </a:r>
            <a:r>
              <a:rPr lang="en-US" sz="2400" dirty="0"/>
              <a:t> </a:t>
            </a:r>
            <a:r>
              <a:rPr lang="en-US" sz="2400" dirty="0" err="1"/>
              <a:t>još</a:t>
            </a:r>
            <a:r>
              <a:rPr lang="en-US" sz="2400" dirty="0"/>
              <a:t> </a:t>
            </a:r>
            <a:r>
              <a:rPr lang="en-US" sz="2400" dirty="0" err="1"/>
              <a:t>podataka</a:t>
            </a:r>
            <a:r>
              <a:rPr lang="en-US" sz="2400" dirty="0"/>
              <a:t> </a:t>
            </a:r>
            <a:r>
              <a:rPr lang="en-US" sz="2400" dirty="0" err="1"/>
              <a:t>kod</a:t>
            </a:r>
            <a:r>
              <a:rPr lang="en-US" sz="2400" dirty="0"/>
              <a:t> </a:t>
            </a:r>
            <a:r>
              <a:rPr lang="en-US" sz="2400" dirty="0" err="1"/>
              <a:t>koji</a:t>
            </a:r>
            <a:r>
              <a:rPr lang="sr-Latn-RS" sz="2400" dirty="0"/>
              <a:t>h</a:t>
            </a:r>
            <a:r>
              <a:rPr lang="en-US" sz="2400" dirty="0"/>
              <a:t> </a:t>
            </a:r>
            <a:r>
              <a:rPr lang="en-US" sz="2400" dirty="0" err="1"/>
              <a:t>su</a:t>
            </a:r>
            <a:r>
              <a:rPr lang="en-US" sz="2400" dirty="0"/>
              <a:t> </a:t>
            </a:r>
          </a:p>
          <a:p>
            <a:pPr algn="just"/>
            <a:r>
              <a:rPr lang="en-US" sz="2400" dirty="0" err="1"/>
              <a:t>lica</a:t>
            </a:r>
            <a:r>
              <a:rPr lang="en-US" sz="2400" dirty="0"/>
              <a:t> </a:t>
            </a:r>
            <a:r>
              <a:rPr lang="en-US" sz="2400" dirty="0" err="1"/>
              <a:t>više</a:t>
            </a:r>
            <a:r>
              <a:rPr lang="en-US" sz="2400" dirty="0"/>
              <a:t> </a:t>
            </a:r>
            <a:r>
              <a:rPr lang="en-US" sz="2400" dirty="0" err="1"/>
              <a:t>udaljena</a:t>
            </a:r>
            <a:r>
              <a:rPr lang="en-US" sz="2400" dirty="0"/>
              <a:t> od </a:t>
            </a:r>
            <a:r>
              <a:rPr lang="en-US" sz="2400" dirty="0" err="1"/>
              <a:t>kamere</a:t>
            </a:r>
            <a:r>
              <a:rPr lang="en-US" sz="2400" dirty="0"/>
              <a:t> </a:t>
            </a:r>
            <a:r>
              <a:rPr lang="en-US" sz="2400" dirty="0" err="1"/>
              <a:t>ili</a:t>
            </a:r>
            <a:r>
              <a:rPr lang="en-US" sz="2400" dirty="0"/>
              <a:t> </a:t>
            </a:r>
            <a:r>
              <a:rPr lang="en-US" sz="2400" dirty="0" err="1"/>
              <a:t>lošije</a:t>
            </a:r>
            <a:r>
              <a:rPr lang="en-US" sz="2400" dirty="0"/>
              <a:t> </a:t>
            </a:r>
            <a:r>
              <a:rPr lang="en-US" sz="2400" dirty="0" err="1"/>
              <a:t>osvetljena</a:t>
            </a:r>
            <a:r>
              <a:rPr lang="en-US" sz="2400" dirty="0"/>
              <a:t>, </a:t>
            </a:r>
            <a:r>
              <a:rPr lang="en-US" sz="2400" dirty="0" err="1"/>
              <a:t>dok</a:t>
            </a:r>
            <a:r>
              <a:rPr lang="en-US" sz="2400" dirty="0"/>
              <a:t> je </a:t>
            </a:r>
            <a:r>
              <a:rPr lang="en-US" sz="2400" dirty="0" err="1"/>
              <a:t>druga</a:t>
            </a:r>
            <a:r>
              <a:rPr lang="en-US" sz="2400" dirty="0"/>
              <a:t> </a:t>
            </a:r>
            <a:r>
              <a:rPr lang="en-US" sz="2400" dirty="0" err="1"/>
              <a:t>augmentirati</a:t>
            </a:r>
            <a:r>
              <a:rPr lang="en-US" sz="2400" dirty="0"/>
              <a:t> </a:t>
            </a:r>
            <a:r>
              <a:rPr lang="en-US" sz="2400" dirty="0" err="1"/>
              <a:t>već</a:t>
            </a:r>
            <a:r>
              <a:rPr lang="en-US" sz="2400" dirty="0"/>
              <a:t> </a:t>
            </a:r>
            <a:r>
              <a:rPr lang="en-US" sz="2400" dirty="0" err="1"/>
              <a:t>postojeće</a:t>
            </a:r>
            <a:r>
              <a:rPr lang="en-US" sz="2400" dirty="0"/>
              <a:t> </a:t>
            </a:r>
            <a:r>
              <a:rPr lang="en-US" sz="2400" dirty="0" err="1"/>
              <a:t>podatke</a:t>
            </a:r>
            <a:r>
              <a:rPr lang="en-US" sz="2400" dirty="0"/>
              <a:t> </a:t>
            </a:r>
            <a:r>
              <a:rPr lang="en-US" sz="2400" dirty="0" err="1"/>
              <a:t>tako</a:t>
            </a:r>
            <a:r>
              <a:rPr lang="en-US" sz="2400" dirty="0"/>
              <a:t> da </a:t>
            </a:r>
            <a:r>
              <a:rPr lang="en-US" sz="2400" dirty="0" err="1"/>
              <a:t>reše</a:t>
            </a:r>
            <a:r>
              <a:rPr lang="en-US" sz="2400" dirty="0"/>
              <a:t> gore </a:t>
            </a:r>
            <a:r>
              <a:rPr lang="en-US" sz="2400" dirty="0" err="1"/>
              <a:t>navedene</a:t>
            </a:r>
            <a:r>
              <a:rPr lang="en-US" sz="2400" dirty="0"/>
              <a:t> </a:t>
            </a:r>
            <a:r>
              <a:rPr lang="en-US" sz="2400" dirty="0" err="1"/>
              <a:t>probleme</a:t>
            </a:r>
            <a:r>
              <a:rPr lang="en-US" sz="2400" dirty="0"/>
              <a:t>.</a:t>
            </a:r>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535400" y="12681270"/>
            <a:ext cx="10668000" cy="6000750"/>
          </a:xfrm>
          <a:prstGeom prst="rect">
            <a:avLst/>
          </a:prstGeom>
        </p:spPr>
      </p:pic>
      <p:sp>
        <p:nvSpPr>
          <p:cNvPr id="30" name="TextBox 29"/>
          <p:cNvSpPr txBox="1"/>
          <p:nvPr/>
        </p:nvSpPr>
        <p:spPr>
          <a:xfrm>
            <a:off x="1475684" y="29370094"/>
            <a:ext cx="10866597" cy="1569660"/>
          </a:xfrm>
          <a:prstGeom prst="rect">
            <a:avLst/>
          </a:prstGeom>
          <a:noFill/>
        </p:spPr>
        <p:txBody>
          <a:bodyPr wrap="square" rtlCol="0">
            <a:spAutoFit/>
          </a:bodyPr>
          <a:lstStyle/>
          <a:p>
            <a:pPr algn="just"/>
            <a:br>
              <a:rPr lang="en-US" sz="2400" dirty="0"/>
            </a:br>
            <a:r>
              <a:rPr lang="sr-Latn-RS" sz="2400" dirty="0"/>
              <a:t>U skupu podataka ukupno ima 875-880 slika, gde je nakon </a:t>
            </a:r>
            <a:r>
              <a:rPr lang="sr-Latn-RS" sz="2400" dirty="0" err="1"/>
              <a:t>augmentiranja</a:t>
            </a:r>
            <a:r>
              <a:rPr lang="sr-Latn-RS" sz="2400" dirty="0"/>
              <a:t> </a:t>
            </a:r>
            <a:r>
              <a:rPr lang="sr-Latn-RS" sz="2400" dirty="0" err="1"/>
              <a:t>doš</a:t>
            </a:r>
            <a:r>
              <a:rPr lang="en-US" sz="2400" dirty="0"/>
              <a:t>l</a:t>
            </a:r>
            <a:r>
              <a:rPr lang="sr-Latn-RS" sz="2400" dirty="0"/>
              <a:t>o do ukupno 1775 slika, od čega je z</a:t>
            </a:r>
            <a:r>
              <a:rPr lang="en-US" sz="2400" dirty="0"/>
              <a:t>a </a:t>
            </a:r>
            <a:r>
              <a:rPr lang="en-US" sz="2400" dirty="0" err="1"/>
              <a:t>treniranje</a:t>
            </a:r>
            <a:r>
              <a:rPr lang="en-US" sz="2400" dirty="0"/>
              <a:t> </a:t>
            </a:r>
            <a:r>
              <a:rPr lang="sr-Latn-RS" sz="2400" dirty="0"/>
              <a:t> i testiranje iskorišćeno </a:t>
            </a:r>
            <a:r>
              <a:rPr lang="en-US" sz="2400" dirty="0"/>
              <a:t>1605 </a:t>
            </a:r>
            <a:r>
              <a:rPr lang="sr-Latn-RS" sz="2400" dirty="0"/>
              <a:t>slika</a:t>
            </a:r>
            <a:r>
              <a:rPr lang="en-US" sz="2400" dirty="0"/>
              <a:t>, </a:t>
            </a:r>
            <a:r>
              <a:rPr lang="en-US" sz="2400" dirty="0" err="1"/>
              <a:t>za</a:t>
            </a:r>
            <a:r>
              <a:rPr lang="en-US" sz="2400" dirty="0"/>
              <a:t> </a:t>
            </a:r>
            <a:r>
              <a:rPr lang="en-US" sz="2400" dirty="0" err="1"/>
              <a:t>validiranje</a:t>
            </a:r>
            <a:r>
              <a:rPr lang="en-US" sz="2400" dirty="0"/>
              <a:t> 170</a:t>
            </a:r>
            <a:r>
              <a:rPr lang="sr-Latn-RS" sz="2400" dirty="0"/>
              <a:t>.</a:t>
            </a:r>
            <a:endParaRPr lang="en-US" sz="2400" dirty="0"/>
          </a:p>
        </p:txBody>
      </p:sp>
      <p:sp>
        <p:nvSpPr>
          <p:cNvPr id="31" name="TextBox 30"/>
          <p:cNvSpPr txBox="1"/>
          <p:nvPr/>
        </p:nvSpPr>
        <p:spPr>
          <a:xfrm>
            <a:off x="1444640" y="21459668"/>
            <a:ext cx="10897641" cy="1569660"/>
          </a:xfrm>
          <a:prstGeom prst="rect">
            <a:avLst/>
          </a:prstGeom>
          <a:noFill/>
        </p:spPr>
        <p:txBody>
          <a:bodyPr wrap="square" rtlCol="0">
            <a:spAutoFit/>
          </a:bodyPr>
          <a:lstStyle/>
          <a:p>
            <a:r>
              <a:rPr lang="en-US" sz="2400" dirty="0" err="1"/>
              <a:t>Za</a:t>
            </a:r>
            <a:r>
              <a:rPr lang="en-US" sz="2400" dirty="0"/>
              <a:t> </a:t>
            </a:r>
            <a:r>
              <a:rPr lang="en-US" sz="2400" dirty="0" err="1"/>
              <a:t>skup</a:t>
            </a:r>
            <a:r>
              <a:rPr lang="en-US" sz="2400" dirty="0"/>
              <a:t> </a:t>
            </a:r>
            <a:r>
              <a:rPr lang="en-US" sz="2400" dirty="0" err="1"/>
              <a:t>podataka</a:t>
            </a:r>
            <a:r>
              <a:rPr lang="en-US" sz="2400" dirty="0"/>
              <a:t> </a:t>
            </a:r>
            <a:r>
              <a:rPr lang="en-US" sz="2400" dirty="0" err="1"/>
              <a:t>iskori</a:t>
            </a:r>
            <a:r>
              <a:rPr lang="sr-Latn-RS" sz="2400" dirty="0"/>
              <a:t>šć</a:t>
            </a:r>
            <a:r>
              <a:rPr lang="en-US" sz="2400" dirty="0" err="1"/>
              <a:t>en</a:t>
            </a:r>
            <a:r>
              <a:rPr lang="en-US" sz="2400" dirty="0"/>
              <a:t> je Facemask dataset </a:t>
            </a:r>
            <a:r>
              <a:rPr lang="en-US" sz="2400" dirty="0" err="1"/>
              <a:t>Kaggle</a:t>
            </a:r>
            <a:r>
              <a:rPr lang="en-US" sz="2400" dirty="0"/>
              <a:t>, u </a:t>
            </a:r>
            <a:r>
              <a:rPr lang="en-US" sz="2400" dirty="0" err="1"/>
              <a:t>kojem</a:t>
            </a:r>
            <a:r>
              <a:rPr lang="en-US" sz="2400" dirty="0"/>
              <a:t> </a:t>
            </a:r>
            <a:r>
              <a:rPr lang="en-US" sz="2400" dirty="0" err="1"/>
              <a:t>su</a:t>
            </a:r>
            <a:r>
              <a:rPr lang="en-US" sz="2400" dirty="0"/>
              <a:t> </a:t>
            </a:r>
            <a:r>
              <a:rPr lang="en-US" sz="2400" dirty="0" err="1"/>
              <a:t>slike</a:t>
            </a:r>
            <a:r>
              <a:rPr lang="en-US" sz="2400" dirty="0"/>
              <a:t> </a:t>
            </a:r>
            <a:r>
              <a:rPr lang="en-US" sz="2400" dirty="0" err="1"/>
              <a:t>ljudi</a:t>
            </a:r>
            <a:r>
              <a:rPr lang="en-US" sz="2400" dirty="0"/>
              <a:t> </a:t>
            </a:r>
            <a:r>
              <a:rPr lang="en-US" sz="2400" dirty="0" err="1"/>
              <a:t>koji</a:t>
            </a:r>
            <a:r>
              <a:rPr lang="en-US" sz="2400" dirty="0"/>
              <a:t> nose</a:t>
            </a:r>
            <a:r>
              <a:rPr lang="sr-Latn-RS" sz="2400" dirty="0"/>
              <a:t> i</a:t>
            </a:r>
            <a:r>
              <a:rPr lang="en-US" sz="2400" dirty="0"/>
              <a:t> ne nose </a:t>
            </a:r>
            <a:r>
              <a:rPr lang="en-US" sz="2400" dirty="0" err="1"/>
              <a:t>masku</a:t>
            </a:r>
            <a:r>
              <a:rPr lang="en-US" sz="2400" dirty="0"/>
              <a:t>. </a:t>
            </a:r>
            <a:r>
              <a:rPr lang="en-US" sz="2400" dirty="0" err="1"/>
              <a:t>Skupom</a:t>
            </a:r>
            <a:r>
              <a:rPr lang="en-US" sz="2400" dirty="0"/>
              <a:t> </a:t>
            </a:r>
            <a:r>
              <a:rPr lang="en-US" sz="2400" dirty="0" err="1"/>
              <a:t>podataka</a:t>
            </a:r>
            <a:r>
              <a:rPr lang="en-US" sz="2400" dirty="0"/>
              <a:t> </a:t>
            </a:r>
            <a:r>
              <a:rPr lang="en-US" sz="2400" dirty="0" err="1"/>
              <a:t>pokriveno</a:t>
            </a:r>
            <a:r>
              <a:rPr lang="en-US" sz="2400" dirty="0"/>
              <a:t> je </a:t>
            </a:r>
            <a:r>
              <a:rPr lang="en-US" sz="2400" dirty="0" err="1"/>
              <a:t>mnogo</a:t>
            </a:r>
            <a:r>
              <a:rPr lang="en-US" sz="2400" dirty="0"/>
              <a:t> </a:t>
            </a:r>
            <a:r>
              <a:rPr lang="en-US" sz="2400" dirty="0" err="1"/>
              <a:t>slu</a:t>
            </a:r>
            <a:r>
              <a:rPr lang="sr-Latn-RS" sz="2400" dirty="0"/>
              <a:t>č</a:t>
            </a:r>
            <a:r>
              <a:rPr lang="en-US" sz="2400" dirty="0" err="1"/>
              <a:t>ajeva</a:t>
            </a:r>
            <a:r>
              <a:rPr lang="en-US" sz="2400" dirty="0"/>
              <a:t> </a:t>
            </a:r>
            <a:r>
              <a:rPr lang="en-US" sz="2400" dirty="0" err="1"/>
              <a:t>na</a:t>
            </a:r>
            <a:r>
              <a:rPr lang="en-US" sz="2400" dirty="0"/>
              <a:t> </a:t>
            </a:r>
            <a:r>
              <a:rPr lang="en-US" sz="2400" dirty="0" err="1"/>
              <a:t>koje</a:t>
            </a:r>
            <a:r>
              <a:rPr lang="en-US" sz="2400" dirty="0"/>
              <a:t> bi model </a:t>
            </a:r>
            <a:r>
              <a:rPr lang="en-US" sz="2400" dirty="0" err="1"/>
              <a:t>mogao</a:t>
            </a:r>
            <a:r>
              <a:rPr lang="en-US" sz="2400" dirty="0"/>
              <a:t> </a:t>
            </a:r>
            <a:r>
              <a:rPr lang="en-US" sz="2400" dirty="0" err="1"/>
              <a:t>nai</a:t>
            </a:r>
            <a:r>
              <a:rPr lang="sr-Latn-RS" sz="2400" dirty="0"/>
              <a:t>ć</a:t>
            </a:r>
            <a:r>
              <a:rPr lang="en-US" sz="2400" dirty="0" err="1"/>
              <a:t>i</a:t>
            </a:r>
            <a:r>
              <a:rPr lang="en-US" sz="2400" dirty="0"/>
              <a:t> </a:t>
            </a:r>
            <a:r>
              <a:rPr lang="en-US" sz="2400" dirty="0" err="1"/>
              <a:t>pri</a:t>
            </a:r>
            <a:r>
              <a:rPr lang="en-US" sz="2400" dirty="0"/>
              <a:t> </a:t>
            </a:r>
            <a:r>
              <a:rPr lang="en-US" sz="2400" dirty="0" err="1"/>
              <a:t>detekciji</a:t>
            </a:r>
            <a:r>
              <a:rPr lang="en-US" sz="2400" dirty="0"/>
              <a:t>, </a:t>
            </a:r>
            <a:r>
              <a:rPr lang="sr-Latn-RS" sz="2400" dirty="0"/>
              <a:t>š</a:t>
            </a:r>
            <a:r>
              <a:rPr lang="en-US" sz="2400" dirty="0"/>
              <a:t>to </a:t>
            </a:r>
            <a:r>
              <a:rPr lang="en-US" sz="2400" dirty="0" err="1"/>
              <a:t>uklju</a:t>
            </a:r>
            <a:r>
              <a:rPr lang="sr-Latn-RS" sz="2400" dirty="0"/>
              <a:t>č</a:t>
            </a:r>
            <a:r>
              <a:rPr lang="en-US" sz="2400" dirty="0" err="1"/>
              <a:t>uje</a:t>
            </a:r>
            <a:r>
              <a:rPr lang="en-US" sz="2400" dirty="0"/>
              <a:t> </a:t>
            </a:r>
            <a:r>
              <a:rPr lang="en-US" sz="2400" dirty="0" err="1"/>
              <a:t>slike</a:t>
            </a:r>
            <a:r>
              <a:rPr lang="en-US" sz="2400" dirty="0"/>
              <a:t> </a:t>
            </a:r>
            <a:r>
              <a:rPr lang="en-US" sz="2400" dirty="0" err="1"/>
              <a:t>ljudi</a:t>
            </a:r>
            <a:r>
              <a:rPr lang="en-US" sz="2400" dirty="0"/>
              <a:t> </a:t>
            </a:r>
            <a:r>
              <a:rPr lang="en-US" sz="2400" dirty="0" err="1"/>
              <a:t>sa</a:t>
            </a:r>
            <a:r>
              <a:rPr lang="sr-Latn-RS" sz="2400" dirty="0"/>
              <a:t> i </a:t>
            </a:r>
            <a:r>
              <a:rPr lang="en-US" sz="2400" dirty="0"/>
              <a:t>bez </a:t>
            </a:r>
            <a:r>
              <a:rPr lang="en-US" sz="2400" dirty="0" err="1"/>
              <a:t>maske</a:t>
            </a:r>
            <a:r>
              <a:rPr lang="en-US" sz="2400" dirty="0"/>
              <a:t> </a:t>
            </a:r>
            <a:r>
              <a:rPr lang="en-US" sz="2400" dirty="0" err="1"/>
              <a:t>iz</a:t>
            </a:r>
            <a:r>
              <a:rPr lang="en-US" sz="2400" dirty="0"/>
              <a:t> </a:t>
            </a:r>
            <a:r>
              <a:rPr lang="en-US" sz="2400" dirty="0" err="1"/>
              <a:t>razli</a:t>
            </a:r>
            <a:r>
              <a:rPr lang="sr-Latn-RS" sz="2400" dirty="0"/>
              <a:t>č</a:t>
            </a:r>
            <a:r>
              <a:rPr lang="en-US" sz="2400" dirty="0" err="1"/>
              <a:t>itih</a:t>
            </a:r>
            <a:r>
              <a:rPr lang="en-US" sz="2400" dirty="0"/>
              <a:t> </a:t>
            </a:r>
            <a:r>
              <a:rPr lang="en-US" sz="2400" dirty="0" err="1"/>
              <a:t>uglova</a:t>
            </a:r>
            <a:r>
              <a:rPr lang="en-US" sz="2400" dirty="0"/>
              <a:t>, </a:t>
            </a:r>
            <a:r>
              <a:rPr lang="en-US" sz="2400" dirty="0" err="1"/>
              <a:t>razli</a:t>
            </a:r>
            <a:r>
              <a:rPr lang="sr-Latn-RS" sz="2400" dirty="0"/>
              <a:t>č</a:t>
            </a:r>
            <a:r>
              <a:rPr lang="en-US" sz="2400" dirty="0" err="1"/>
              <a:t>ite</a:t>
            </a:r>
            <a:r>
              <a:rPr lang="en-US" sz="2400" dirty="0"/>
              <a:t> </a:t>
            </a:r>
            <a:r>
              <a:rPr lang="en-US" sz="2400" dirty="0" err="1"/>
              <a:t>udaljenosti</a:t>
            </a:r>
            <a:r>
              <a:rPr lang="en-US" sz="2400" dirty="0"/>
              <a:t>, </a:t>
            </a:r>
            <a:r>
              <a:rPr lang="en-US" sz="2400" dirty="0" err="1"/>
              <a:t>kao</a:t>
            </a:r>
            <a:r>
              <a:rPr lang="en-US" sz="2400" dirty="0"/>
              <a:t> </a:t>
            </a:r>
            <a:r>
              <a:rPr lang="en-US" sz="2400" dirty="0" err="1"/>
              <a:t>i</a:t>
            </a:r>
            <a:r>
              <a:rPr lang="en-US" sz="2400" dirty="0"/>
              <a:t> </a:t>
            </a:r>
            <a:r>
              <a:rPr lang="en-US" sz="2400" dirty="0" err="1"/>
              <a:t>slike</a:t>
            </a:r>
            <a:r>
              <a:rPr lang="en-US" sz="2400" dirty="0"/>
              <a:t> </a:t>
            </a:r>
            <a:r>
              <a:rPr lang="en-US" sz="2400" dirty="0" err="1"/>
              <a:t>grupe</a:t>
            </a:r>
            <a:r>
              <a:rPr lang="en-US" sz="2400" dirty="0"/>
              <a:t> </a:t>
            </a:r>
            <a:r>
              <a:rPr lang="en-US" sz="2400" dirty="0" err="1"/>
              <a:t>ljudi</a:t>
            </a:r>
            <a:r>
              <a:rPr lang="en-US" sz="2400" dirty="0"/>
              <a:t>.</a:t>
            </a:r>
          </a:p>
        </p:txBody>
      </p:sp>
      <p:sp>
        <p:nvSpPr>
          <p:cNvPr id="32" name="TextBox 31"/>
          <p:cNvSpPr txBox="1"/>
          <p:nvPr/>
        </p:nvSpPr>
        <p:spPr>
          <a:xfrm>
            <a:off x="1475684" y="6983577"/>
            <a:ext cx="10866597" cy="7109639"/>
          </a:xfrm>
          <a:prstGeom prst="rect">
            <a:avLst/>
          </a:prstGeom>
          <a:noFill/>
        </p:spPr>
        <p:txBody>
          <a:bodyPr wrap="square" rtlCol="0">
            <a:spAutoFit/>
          </a:bodyPr>
          <a:lstStyle/>
          <a:p>
            <a:pPr algn="just"/>
            <a:endParaRPr lang="en-US" sz="2400" dirty="0"/>
          </a:p>
          <a:p>
            <a:pPr algn="just"/>
            <a:r>
              <a:rPr lang="en-US" sz="2400" dirty="0" err="1"/>
              <a:t>Cilj</a:t>
            </a:r>
            <a:r>
              <a:rPr lang="en-US" sz="2400" dirty="0"/>
              <a:t> </a:t>
            </a:r>
            <a:r>
              <a:rPr lang="en-US" sz="2400" dirty="0" err="1"/>
              <a:t>projekta</a:t>
            </a:r>
            <a:r>
              <a:rPr lang="en-US" sz="2400" dirty="0"/>
              <a:t> je </a:t>
            </a:r>
            <a:r>
              <a:rPr lang="en-US" sz="2400" dirty="0" err="1"/>
              <a:t>detekcija</a:t>
            </a:r>
            <a:r>
              <a:rPr lang="en-US" sz="2400" dirty="0"/>
              <a:t> </a:t>
            </a:r>
            <a:r>
              <a:rPr lang="en-US" sz="2400" dirty="0" err="1"/>
              <a:t>nošenja</a:t>
            </a:r>
            <a:r>
              <a:rPr lang="en-US" sz="2400" dirty="0"/>
              <a:t> </a:t>
            </a:r>
            <a:r>
              <a:rPr lang="en-US" sz="2400" dirty="0" err="1"/>
              <a:t>zaštitnih</a:t>
            </a:r>
            <a:r>
              <a:rPr lang="en-US" sz="2400" dirty="0"/>
              <a:t> </a:t>
            </a:r>
            <a:r>
              <a:rPr lang="en-US" sz="2400" dirty="0" err="1"/>
              <a:t>maski</a:t>
            </a:r>
            <a:r>
              <a:rPr lang="en-US" sz="2400" dirty="0"/>
              <a:t> u </a:t>
            </a:r>
            <a:r>
              <a:rPr lang="en-US" sz="2400" dirty="0" err="1"/>
              <a:t>realnom</a:t>
            </a:r>
            <a:r>
              <a:rPr lang="en-US" sz="2400" dirty="0"/>
              <a:t> </a:t>
            </a:r>
            <a:r>
              <a:rPr lang="en-US" sz="2400" dirty="0" err="1"/>
              <a:t>vremenu</a:t>
            </a:r>
            <a:r>
              <a:rPr lang="en-US" sz="2400" dirty="0"/>
              <a:t>. </a:t>
            </a:r>
            <a:br>
              <a:rPr lang="sr-Latn-RS" sz="2400" dirty="0"/>
            </a:br>
            <a:r>
              <a:rPr lang="en-US" sz="2400" dirty="0" err="1"/>
              <a:t>Ulaz</a:t>
            </a:r>
            <a:r>
              <a:rPr lang="en-US" sz="2400" dirty="0"/>
              <a:t> u </a:t>
            </a:r>
            <a:r>
              <a:rPr lang="en-US" sz="2400" dirty="0" err="1"/>
              <a:t>sistem</a:t>
            </a:r>
            <a:r>
              <a:rPr lang="en-US" sz="2400" dirty="0"/>
              <a:t> </a:t>
            </a:r>
            <a:r>
              <a:rPr lang="en-US" sz="2400" dirty="0" err="1"/>
              <a:t>predstavlja</a:t>
            </a:r>
            <a:r>
              <a:rPr lang="en-US" sz="2400" dirty="0"/>
              <a:t> video </a:t>
            </a:r>
            <a:r>
              <a:rPr lang="en-US" sz="2400" dirty="0" err="1"/>
              <a:t>snimak</a:t>
            </a:r>
            <a:r>
              <a:rPr lang="en-US" sz="2400" dirty="0"/>
              <a:t> </a:t>
            </a:r>
            <a:r>
              <a:rPr lang="en-US" sz="2400" dirty="0" err="1"/>
              <a:t>ljudi</a:t>
            </a:r>
            <a:r>
              <a:rPr lang="en-US" sz="2400" dirty="0"/>
              <a:t> </a:t>
            </a:r>
            <a:r>
              <a:rPr lang="en-US" sz="2400" dirty="0" err="1"/>
              <a:t>sa</a:t>
            </a:r>
            <a:r>
              <a:rPr lang="en-US" sz="2400" dirty="0"/>
              <a:t> </a:t>
            </a:r>
            <a:r>
              <a:rPr lang="en-US" sz="2400" dirty="0" err="1"/>
              <a:t>maskama</a:t>
            </a:r>
            <a:r>
              <a:rPr lang="en-US" sz="2400" dirty="0"/>
              <a:t> </a:t>
            </a:r>
            <a:r>
              <a:rPr lang="en-US" sz="2400" dirty="0" err="1"/>
              <a:t>ili</a:t>
            </a:r>
            <a:r>
              <a:rPr lang="en-US" sz="2400" dirty="0"/>
              <a:t> bez </a:t>
            </a:r>
            <a:r>
              <a:rPr lang="en-US" sz="2400" dirty="0" err="1"/>
              <a:t>maski</a:t>
            </a:r>
            <a:r>
              <a:rPr lang="en-US" sz="2400" dirty="0"/>
              <a:t>. </a:t>
            </a:r>
            <a:br>
              <a:rPr lang="sr-Latn-RS" sz="2400" dirty="0"/>
            </a:br>
            <a:r>
              <a:rPr lang="en-US" sz="2400" dirty="0" err="1"/>
              <a:t>Izlaz</a:t>
            </a:r>
            <a:r>
              <a:rPr lang="en-US" sz="2400" dirty="0"/>
              <a:t> </a:t>
            </a:r>
            <a:r>
              <a:rPr lang="en-US" sz="2400" dirty="0" err="1"/>
              <a:t>iz</a:t>
            </a:r>
            <a:r>
              <a:rPr lang="en-US" sz="2400" dirty="0"/>
              <a:t> </a:t>
            </a:r>
            <a:r>
              <a:rPr lang="en-US" sz="2400" dirty="0" err="1"/>
              <a:t>sistema</a:t>
            </a:r>
            <a:r>
              <a:rPr lang="en-US" sz="2400" dirty="0"/>
              <a:t> je </a:t>
            </a:r>
            <a:r>
              <a:rPr lang="en-US" sz="2400" dirty="0" err="1"/>
              <a:t>filtriran</a:t>
            </a:r>
            <a:r>
              <a:rPr lang="en-US" sz="2400" dirty="0"/>
              <a:t> video </a:t>
            </a:r>
            <a:r>
              <a:rPr lang="en-US" sz="2400" dirty="0" err="1"/>
              <a:t>snimak</a:t>
            </a:r>
            <a:r>
              <a:rPr lang="en-US" sz="2400" dirty="0"/>
              <a:t>, </a:t>
            </a:r>
            <a:r>
              <a:rPr lang="en-US" sz="2400" dirty="0" err="1"/>
              <a:t>na</a:t>
            </a:r>
            <a:r>
              <a:rPr lang="en-US" sz="2400" dirty="0"/>
              <a:t> </a:t>
            </a:r>
            <a:r>
              <a:rPr lang="en-US" sz="2400" dirty="0" err="1"/>
              <a:t>kome</a:t>
            </a:r>
            <a:r>
              <a:rPr lang="sr-Latn-RS" sz="2400" dirty="0"/>
              <a:t> su labelirani ljudi koji dobro i loše nose  masku</a:t>
            </a:r>
            <a:r>
              <a:rPr lang="en-US" sz="2400" dirty="0"/>
              <a:t>.</a:t>
            </a:r>
          </a:p>
          <a:p>
            <a:pPr algn="just"/>
            <a:endParaRPr lang="en-US" sz="2400" dirty="0"/>
          </a:p>
          <a:p>
            <a:pPr algn="just"/>
            <a:r>
              <a:rPr lang="en-US" sz="2400" dirty="0" err="1"/>
              <a:t>Usled</a:t>
            </a:r>
            <a:r>
              <a:rPr lang="en-US" sz="2400" dirty="0"/>
              <a:t> </a:t>
            </a:r>
            <a:r>
              <a:rPr lang="en-US" sz="2400" dirty="0" err="1"/>
              <a:t>epidemije</a:t>
            </a:r>
            <a:r>
              <a:rPr lang="en-US" sz="2400" dirty="0"/>
              <a:t> </a:t>
            </a:r>
            <a:r>
              <a:rPr lang="en-US" sz="2400" dirty="0" err="1"/>
              <a:t>Korona</a:t>
            </a:r>
            <a:r>
              <a:rPr lang="en-US" sz="2400" dirty="0"/>
              <a:t> </a:t>
            </a:r>
            <a:r>
              <a:rPr lang="en-US" sz="2400" dirty="0" err="1"/>
              <a:t>virusa</a:t>
            </a:r>
            <a:r>
              <a:rPr lang="en-US" sz="2400" dirty="0"/>
              <a:t> </a:t>
            </a:r>
            <a:r>
              <a:rPr lang="en-US" sz="2400" dirty="0" err="1"/>
              <a:t>krajem</a:t>
            </a:r>
            <a:r>
              <a:rPr lang="en-US" sz="2400" dirty="0"/>
              <a:t> 2019. </a:t>
            </a:r>
            <a:r>
              <a:rPr lang="en-US" sz="2400" dirty="0" err="1"/>
              <a:t>godine</a:t>
            </a:r>
            <a:r>
              <a:rPr lang="en-US" sz="2400" dirty="0"/>
              <a:t> </a:t>
            </a:r>
            <a:r>
              <a:rPr lang="en-US" sz="2400" dirty="0" err="1"/>
              <a:t>svet</a:t>
            </a:r>
            <a:r>
              <a:rPr lang="en-US" sz="2400" dirty="0"/>
              <a:t> je </a:t>
            </a:r>
            <a:r>
              <a:rPr lang="en-US" sz="2400" dirty="0" err="1"/>
              <a:t>počeo</a:t>
            </a:r>
            <a:r>
              <a:rPr lang="en-US" sz="2400" dirty="0"/>
              <a:t> </a:t>
            </a:r>
            <a:r>
              <a:rPr lang="en-US" sz="2400" dirty="0" err="1"/>
              <a:t>rapidno</a:t>
            </a:r>
            <a:r>
              <a:rPr lang="en-US" sz="2400" dirty="0"/>
              <a:t> da se </a:t>
            </a:r>
            <a:r>
              <a:rPr lang="en-US" sz="2400" dirty="0" err="1"/>
              <a:t>menja</a:t>
            </a:r>
            <a:r>
              <a:rPr lang="en-US" sz="2400" dirty="0"/>
              <a:t>. </a:t>
            </a:r>
            <a:r>
              <a:rPr lang="en-US" sz="2400" dirty="0" err="1"/>
              <a:t>Iako</a:t>
            </a:r>
            <a:r>
              <a:rPr lang="en-US" sz="2400" dirty="0"/>
              <a:t> je </a:t>
            </a:r>
            <a:r>
              <a:rPr lang="en-US" sz="2400" dirty="0" err="1"/>
              <a:t>veliki</a:t>
            </a:r>
            <a:r>
              <a:rPr lang="en-US" sz="2400" dirty="0"/>
              <a:t> </a:t>
            </a:r>
            <a:r>
              <a:rPr lang="en-US" sz="2400" dirty="0" err="1"/>
              <a:t>broj</a:t>
            </a:r>
            <a:r>
              <a:rPr lang="en-US" sz="2400" dirty="0"/>
              <a:t> </a:t>
            </a:r>
            <a:r>
              <a:rPr lang="en-US" sz="2400" dirty="0" err="1"/>
              <a:t>aktivnosti</a:t>
            </a:r>
            <a:r>
              <a:rPr lang="en-US" sz="2400" dirty="0"/>
              <a:t> </a:t>
            </a:r>
            <a:r>
              <a:rPr lang="en-US" sz="2400" dirty="0" err="1"/>
              <a:t>prešao</a:t>
            </a:r>
            <a:r>
              <a:rPr lang="en-US" sz="2400" dirty="0"/>
              <a:t> u online </a:t>
            </a:r>
            <a:r>
              <a:rPr lang="en-US" sz="2400" dirty="0" err="1"/>
              <a:t>režim</a:t>
            </a:r>
            <a:r>
              <a:rPr lang="en-US" sz="2400" dirty="0"/>
              <a:t> </a:t>
            </a:r>
            <a:r>
              <a:rPr lang="en-US" sz="2400" dirty="0" err="1"/>
              <a:t>rada</a:t>
            </a:r>
            <a:r>
              <a:rPr lang="en-US" sz="2400" dirty="0"/>
              <a:t>, </a:t>
            </a:r>
            <a:r>
              <a:rPr lang="en-US" sz="2400" dirty="0" err="1"/>
              <a:t>još</a:t>
            </a:r>
            <a:r>
              <a:rPr lang="en-US" sz="2400" dirty="0"/>
              <a:t> </a:t>
            </a:r>
            <a:r>
              <a:rPr lang="en-US" sz="2400" dirty="0" err="1"/>
              <a:t>uvek</a:t>
            </a:r>
            <a:r>
              <a:rPr lang="en-US" sz="2400" dirty="0"/>
              <a:t> </a:t>
            </a:r>
            <a:r>
              <a:rPr lang="en-US" sz="2400" dirty="0" err="1"/>
              <a:t>postoje</a:t>
            </a:r>
            <a:r>
              <a:rPr lang="en-US" sz="2400" dirty="0"/>
              <a:t> one </a:t>
            </a:r>
            <a:r>
              <a:rPr lang="en-US" sz="2400" dirty="0" err="1"/>
              <a:t>za</a:t>
            </a:r>
            <a:r>
              <a:rPr lang="en-US" sz="2400" dirty="0"/>
              <a:t> </a:t>
            </a:r>
            <a:r>
              <a:rPr lang="en-US" sz="2400" dirty="0" err="1"/>
              <a:t>koje</a:t>
            </a:r>
            <a:r>
              <a:rPr lang="en-US" sz="2400" dirty="0"/>
              <a:t> to </a:t>
            </a:r>
            <a:r>
              <a:rPr lang="en-US" sz="2400" dirty="0" err="1"/>
              <a:t>nije</a:t>
            </a:r>
            <a:r>
              <a:rPr lang="en-US" sz="2400" dirty="0"/>
              <a:t> </a:t>
            </a:r>
            <a:r>
              <a:rPr lang="en-US" sz="2400" dirty="0" err="1"/>
              <a:t>moguće</a:t>
            </a:r>
            <a:r>
              <a:rPr lang="en-US" sz="2400" dirty="0"/>
              <a:t>.</a:t>
            </a:r>
          </a:p>
          <a:p>
            <a:pPr algn="just"/>
            <a:r>
              <a:rPr lang="en-US" sz="2400" dirty="0" err="1"/>
              <a:t>Zaštitne</a:t>
            </a:r>
            <a:r>
              <a:rPr lang="en-US" sz="2400" dirty="0"/>
              <a:t> </a:t>
            </a:r>
            <a:r>
              <a:rPr lang="en-US" sz="2400" dirty="0" err="1"/>
              <a:t>maske</a:t>
            </a:r>
            <a:r>
              <a:rPr lang="en-US" sz="2400" dirty="0"/>
              <a:t>, </a:t>
            </a:r>
            <a:r>
              <a:rPr lang="en-US" sz="2400" dirty="0" err="1"/>
              <a:t>kao</a:t>
            </a:r>
            <a:r>
              <a:rPr lang="en-US" sz="2400" dirty="0"/>
              <a:t> </a:t>
            </a:r>
            <a:r>
              <a:rPr lang="en-US" sz="2400" dirty="0" err="1"/>
              <a:t>način</a:t>
            </a:r>
            <a:r>
              <a:rPr lang="en-US" sz="2400" dirty="0"/>
              <a:t> </a:t>
            </a:r>
            <a:r>
              <a:rPr lang="en-US" sz="2400" dirty="0" err="1"/>
              <a:t>prevencije</a:t>
            </a:r>
            <a:r>
              <a:rPr lang="en-US" sz="2400" dirty="0"/>
              <a:t> </a:t>
            </a:r>
            <a:r>
              <a:rPr lang="en-US" sz="2400" dirty="0" err="1"/>
              <a:t>širenja</a:t>
            </a:r>
            <a:r>
              <a:rPr lang="en-US" sz="2400" dirty="0"/>
              <a:t> </a:t>
            </a:r>
            <a:r>
              <a:rPr lang="en-US" sz="2400" dirty="0" err="1"/>
              <a:t>virusa</a:t>
            </a:r>
            <a:r>
              <a:rPr lang="en-US" sz="2400" dirty="0"/>
              <a:t>, </a:t>
            </a:r>
            <a:r>
              <a:rPr lang="en-US" sz="2400" dirty="0" err="1"/>
              <a:t>postale</a:t>
            </a:r>
            <a:r>
              <a:rPr lang="en-US" sz="2400" dirty="0"/>
              <a:t> </a:t>
            </a:r>
            <a:r>
              <a:rPr lang="en-US" sz="2400" dirty="0" err="1"/>
              <a:t>su</a:t>
            </a:r>
            <a:r>
              <a:rPr lang="en-US" sz="2400" dirty="0"/>
              <a:t> </a:t>
            </a:r>
            <a:r>
              <a:rPr lang="en-US" sz="2400" dirty="0" err="1"/>
              <a:t>jedan</a:t>
            </a:r>
            <a:r>
              <a:rPr lang="en-US" sz="2400" dirty="0"/>
              <a:t> od </a:t>
            </a:r>
            <a:r>
              <a:rPr lang="en-US" sz="2400" dirty="0" err="1"/>
              <a:t>obeležja</a:t>
            </a:r>
            <a:r>
              <a:rPr lang="en-US" sz="2400" dirty="0"/>
              <a:t> </a:t>
            </a:r>
            <a:r>
              <a:rPr lang="en-US" sz="2400" dirty="0" err="1"/>
              <a:t>epidemije</a:t>
            </a:r>
            <a:r>
              <a:rPr lang="en-US" sz="2400" dirty="0"/>
              <a:t>. </a:t>
            </a:r>
            <a:r>
              <a:rPr lang="en-US" sz="2400" dirty="0" err="1"/>
              <a:t>Ljudi</a:t>
            </a:r>
            <a:r>
              <a:rPr lang="en-US" sz="2400" dirty="0"/>
              <a:t> </a:t>
            </a:r>
            <a:r>
              <a:rPr lang="en-US" sz="2400" dirty="0" err="1"/>
              <a:t>su</a:t>
            </a:r>
            <a:r>
              <a:rPr lang="en-US" sz="2400" dirty="0"/>
              <a:t> u </a:t>
            </a:r>
            <a:r>
              <a:rPr lang="en-US" sz="2400" dirty="0" err="1"/>
              <a:t>obavezi</a:t>
            </a:r>
            <a:r>
              <a:rPr lang="en-US" sz="2400" dirty="0"/>
              <a:t> da nose </a:t>
            </a:r>
            <a:r>
              <a:rPr lang="en-US" sz="2400" dirty="0" err="1"/>
              <a:t>maske</a:t>
            </a:r>
            <a:r>
              <a:rPr lang="en-US" sz="2400" dirty="0"/>
              <a:t> u </a:t>
            </a:r>
            <a:r>
              <a:rPr lang="en-US" sz="2400" dirty="0" err="1"/>
              <a:t>zatvorenom</a:t>
            </a:r>
            <a:r>
              <a:rPr lang="en-US" sz="2400" dirty="0"/>
              <a:t>, </a:t>
            </a:r>
            <a:r>
              <a:rPr lang="en-US" sz="2400" dirty="0" err="1"/>
              <a:t>dok</a:t>
            </a:r>
            <a:r>
              <a:rPr lang="en-US" sz="2400" dirty="0"/>
              <a:t> ta </a:t>
            </a:r>
            <a:r>
              <a:rPr lang="en-US" sz="2400" dirty="0" err="1"/>
              <a:t>praksa</a:t>
            </a:r>
            <a:r>
              <a:rPr lang="en-US" sz="2400" dirty="0"/>
              <a:t> </a:t>
            </a:r>
            <a:r>
              <a:rPr lang="en-US" sz="2400" dirty="0" err="1"/>
              <a:t>na</a:t>
            </a:r>
            <a:r>
              <a:rPr lang="en-US" sz="2400" dirty="0"/>
              <a:t> </a:t>
            </a:r>
            <a:r>
              <a:rPr lang="en-US" sz="2400" dirty="0" err="1"/>
              <a:t>otvorenom</a:t>
            </a:r>
            <a:r>
              <a:rPr lang="en-US" sz="2400" dirty="0"/>
              <a:t> </a:t>
            </a:r>
            <a:r>
              <a:rPr lang="en-US" sz="2400" dirty="0" err="1"/>
              <a:t>prostoru</a:t>
            </a:r>
            <a:r>
              <a:rPr lang="en-US" sz="2400" dirty="0"/>
              <a:t> </a:t>
            </a:r>
            <a:r>
              <a:rPr lang="en-US" sz="2400" dirty="0" err="1"/>
              <a:t>još</a:t>
            </a:r>
            <a:r>
              <a:rPr lang="en-US" sz="2400" dirty="0"/>
              <a:t> </a:t>
            </a:r>
            <a:r>
              <a:rPr lang="en-US" sz="2400" dirty="0" err="1"/>
              <a:t>uvek</a:t>
            </a:r>
            <a:r>
              <a:rPr lang="en-US" sz="2400" dirty="0"/>
              <a:t> </a:t>
            </a:r>
            <a:r>
              <a:rPr lang="en-US" sz="2400" dirty="0" err="1"/>
              <a:t>nije</a:t>
            </a:r>
            <a:r>
              <a:rPr lang="en-US" sz="2400" dirty="0"/>
              <a:t> </a:t>
            </a:r>
            <a:r>
              <a:rPr lang="en-US" sz="2400" dirty="0" err="1"/>
              <a:t>zastupljena</a:t>
            </a:r>
            <a:r>
              <a:rPr lang="en-US" sz="2400" dirty="0"/>
              <a:t>.</a:t>
            </a:r>
          </a:p>
          <a:p>
            <a:pPr algn="just"/>
            <a:r>
              <a:rPr lang="en-US" sz="2400" dirty="0" err="1"/>
              <a:t>Ukoliko</a:t>
            </a:r>
            <a:r>
              <a:rPr lang="en-US" sz="2400" dirty="0"/>
              <a:t> bi </a:t>
            </a:r>
            <a:r>
              <a:rPr lang="en-US" sz="2400" dirty="0" err="1"/>
              <a:t>zaštitne</a:t>
            </a:r>
            <a:r>
              <a:rPr lang="en-US" sz="2400" dirty="0"/>
              <a:t> </a:t>
            </a:r>
            <a:r>
              <a:rPr lang="en-US" sz="2400" dirty="0" err="1"/>
              <a:t>kamere</a:t>
            </a:r>
            <a:r>
              <a:rPr lang="en-US" sz="2400" dirty="0"/>
              <a:t> </a:t>
            </a:r>
            <a:r>
              <a:rPr lang="en-US" sz="2400" dirty="0" err="1"/>
              <a:t>na</a:t>
            </a:r>
            <a:r>
              <a:rPr lang="en-US" sz="2400" dirty="0"/>
              <a:t> </a:t>
            </a:r>
            <a:r>
              <a:rPr lang="en-US" sz="2400" dirty="0" err="1"/>
              <a:t>ulasku</a:t>
            </a:r>
            <a:r>
              <a:rPr lang="en-US" sz="2400" dirty="0"/>
              <a:t> u </a:t>
            </a:r>
            <a:r>
              <a:rPr lang="en-US" sz="2400" dirty="0" err="1"/>
              <a:t>objekte</a:t>
            </a:r>
            <a:r>
              <a:rPr lang="en-US" sz="2400" dirty="0"/>
              <a:t> </a:t>
            </a:r>
            <a:r>
              <a:rPr lang="en-US" sz="2400" dirty="0" err="1"/>
              <a:t>koristile</a:t>
            </a:r>
            <a:r>
              <a:rPr lang="en-US" sz="2400" dirty="0"/>
              <a:t> </a:t>
            </a:r>
            <a:r>
              <a:rPr lang="en-US" sz="2400" dirty="0" err="1"/>
              <a:t>ovaj</a:t>
            </a:r>
            <a:r>
              <a:rPr lang="en-US" sz="2400" dirty="0"/>
              <a:t> </a:t>
            </a:r>
            <a:r>
              <a:rPr lang="en-US" sz="2400" dirty="0" err="1"/>
              <a:t>softver</a:t>
            </a:r>
            <a:r>
              <a:rPr lang="en-US" sz="2400" dirty="0"/>
              <a:t>, </a:t>
            </a:r>
            <a:r>
              <a:rPr lang="en-US" sz="2400" dirty="0" err="1"/>
              <a:t>te</a:t>
            </a:r>
            <a:r>
              <a:rPr lang="en-US" sz="2400" dirty="0"/>
              <a:t> bi se </a:t>
            </a:r>
            <a:r>
              <a:rPr lang="en-US" sz="2400" dirty="0" err="1"/>
              <a:t>omogućilo</a:t>
            </a:r>
            <a:r>
              <a:rPr lang="en-US" sz="2400" dirty="0"/>
              <a:t> </a:t>
            </a:r>
            <a:r>
              <a:rPr lang="en-US" sz="2400" dirty="0" err="1"/>
              <a:t>prepoznavanje</a:t>
            </a:r>
            <a:r>
              <a:rPr lang="en-US" sz="2400" dirty="0"/>
              <a:t> da li se </a:t>
            </a:r>
            <a:r>
              <a:rPr lang="en-US" sz="2400" dirty="0" err="1"/>
              <a:t>prilikom</a:t>
            </a:r>
            <a:r>
              <a:rPr lang="en-US" sz="2400" dirty="0"/>
              <a:t> </a:t>
            </a:r>
            <a:r>
              <a:rPr lang="en-US" sz="2400" dirty="0" err="1"/>
              <a:t>ulaska</a:t>
            </a:r>
            <a:r>
              <a:rPr lang="en-US" sz="2400" dirty="0"/>
              <a:t> u </a:t>
            </a:r>
            <a:r>
              <a:rPr lang="en-US" sz="2400" dirty="0" err="1"/>
              <a:t>objekat</a:t>
            </a:r>
            <a:r>
              <a:rPr lang="en-US" sz="2400" dirty="0"/>
              <a:t> </a:t>
            </a:r>
            <a:r>
              <a:rPr lang="en-US" sz="2400" dirty="0" err="1"/>
              <a:t>poštuju</a:t>
            </a:r>
            <a:r>
              <a:rPr lang="en-US" sz="2400" dirty="0"/>
              <a:t> </a:t>
            </a:r>
            <a:r>
              <a:rPr lang="en-US" sz="2400" dirty="0" err="1"/>
              <a:t>pravila</a:t>
            </a:r>
            <a:r>
              <a:rPr lang="en-US" sz="2400" dirty="0"/>
              <a:t> </a:t>
            </a:r>
            <a:r>
              <a:rPr lang="en-US" sz="2400" dirty="0" err="1"/>
              <a:t>nošenja</a:t>
            </a:r>
            <a:r>
              <a:rPr lang="en-US" sz="2400" dirty="0"/>
              <a:t> </a:t>
            </a:r>
            <a:r>
              <a:rPr lang="en-US" sz="2400" dirty="0" err="1"/>
              <a:t>zaštitnih</a:t>
            </a:r>
            <a:r>
              <a:rPr lang="en-US" sz="2400" dirty="0"/>
              <a:t> </a:t>
            </a:r>
            <a:r>
              <a:rPr lang="en-US" sz="2400" dirty="0" err="1"/>
              <a:t>maski</a:t>
            </a:r>
            <a:r>
              <a:rPr lang="en-US" sz="2400" dirty="0"/>
              <a:t>.</a:t>
            </a:r>
          </a:p>
          <a:p>
            <a:pPr algn="just"/>
            <a:r>
              <a:rPr lang="en-US" sz="2400" dirty="0" err="1"/>
              <a:t>Ovo</a:t>
            </a:r>
            <a:r>
              <a:rPr lang="en-US" sz="2400" dirty="0"/>
              <a:t> bi </a:t>
            </a:r>
            <a:r>
              <a:rPr lang="en-US" sz="2400" dirty="0" err="1"/>
              <a:t>pomoglo</a:t>
            </a:r>
            <a:r>
              <a:rPr lang="en-US" sz="2400" dirty="0"/>
              <a:t> u </a:t>
            </a:r>
            <a:r>
              <a:rPr lang="en-US" sz="2400" dirty="0" err="1"/>
              <a:t>otkrivanju</a:t>
            </a:r>
            <a:r>
              <a:rPr lang="en-US" sz="2400" dirty="0"/>
              <a:t> </a:t>
            </a:r>
            <a:r>
              <a:rPr lang="en-US" sz="2400" dirty="0" err="1"/>
              <a:t>lica</a:t>
            </a:r>
            <a:r>
              <a:rPr lang="en-US" sz="2400" dirty="0"/>
              <a:t> </a:t>
            </a:r>
            <a:r>
              <a:rPr lang="en-US" sz="2400" dirty="0" err="1"/>
              <a:t>koja</a:t>
            </a:r>
            <a:r>
              <a:rPr lang="en-US" sz="2400" dirty="0"/>
              <a:t> ne nose </a:t>
            </a:r>
            <a:r>
              <a:rPr lang="en-US" sz="2400" dirty="0" err="1"/>
              <a:t>masku</a:t>
            </a:r>
            <a:r>
              <a:rPr lang="en-US" sz="2400" dirty="0"/>
              <a:t> </a:t>
            </a:r>
            <a:r>
              <a:rPr lang="en-US" sz="2400" dirty="0" err="1"/>
              <a:t>pri</a:t>
            </a:r>
            <a:r>
              <a:rPr lang="en-US" sz="2400" dirty="0"/>
              <a:t> </a:t>
            </a:r>
            <a:r>
              <a:rPr lang="en-US" sz="2400" dirty="0" err="1"/>
              <a:t>ulasku</a:t>
            </a:r>
            <a:r>
              <a:rPr lang="en-US" sz="2400" dirty="0"/>
              <a:t> u </a:t>
            </a:r>
            <a:r>
              <a:rPr lang="en-US" sz="2400" dirty="0" err="1"/>
              <a:t>objekat</a:t>
            </a:r>
            <a:r>
              <a:rPr lang="en-US" sz="2400" dirty="0"/>
              <a:t>, </a:t>
            </a:r>
            <a:r>
              <a:rPr lang="en-US" sz="2400" dirty="0" err="1"/>
              <a:t>te</a:t>
            </a:r>
            <a:r>
              <a:rPr lang="en-US" sz="2400" dirty="0"/>
              <a:t> se </a:t>
            </a:r>
            <a:r>
              <a:rPr lang="en-US" sz="2400" dirty="0" err="1"/>
              <a:t>naknadno</a:t>
            </a:r>
            <a:r>
              <a:rPr lang="en-US" sz="2400" dirty="0"/>
              <a:t> </a:t>
            </a:r>
            <a:r>
              <a:rPr lang="en-US" sz="2400" dirty="0" err="1"/>
              <a:t>može</a:t>
            </a:r>
            <a:r>
              <a:rPr lang="en-US" sz="2400" dirty="0"/>
              <a:t> </a:t>
            </a:r>
            <a:r>
              <a:rPr lang="en-US" sz="2400" dirty="0" err="1"/>
              <a:t>aktivirati</a:t>
            </a:r>
            <a:r>
              <a:rPr lang="en-US" sz="2400" dirty="0"/>
              <a:t> alarm </a:t>
            </a:r>
            <a:r>
              <a:rPr lang="en-US" sz="2400" dirty="0" err="1"/>
              <a:t>ili</a:t>
            </a:r>
            <a:r>
              <a:rPr lang="en-US" sz="2400" dirty="0"/>
              <a:t> </a:t>
            </a:r>
            <a:r>
              <a:rPr lang="en-US" sz="2400" dirty="0" err="1"/>
              <a:t>na</a:t>
            </a:r>
            <a:r>
              <a:rPr lang="en-US" sz="2400" dirty="0"/>
              <a:t> </a:t>
            </a:r>
            <a:r>
              <a:rPr lang="en-US" sz="2400" dirty="0" err="1"/>
              <a:t>neki</a:t>
            </a:r>
            <a:r>
              <a:rPr lang="en-US" sz="2400" dirty="0"/>
              <a:t> </a:t>
            </a:r>
            <a:r>
              <a:rPr lang="en-US" sz="2400" dirty="0" err="1"/>
              <a:t>drugi</a:t>
            </a:r>
            <a:r>
              <a:rPr lang="en-US" sz="2400" dirty="0"/>
              <a:t> </a:t>
            </a:r>
            <a:r>
              <a:rPr lang="en-US" sz="2400" dirty="0" err="1"/>
              <a:t>način</a:t>
            </a:r>
            <a:r>
              <a:rPr lang="en-US" sz="2400" dirty="0"/>
              <a:t> </a:t>
            </a:r>
            <a:r>
              <a:rPr lang="en-US" sz="2400" dirty="0" err="1"/>
              <a:t>obavestiti</a:t>
            </a:r>
            <a:r>
              <a:rPr lang="en-US" sz="2400" dirty="0"/>
              <a:t> </a:t>
            </a:r>
            <a:r>
              <a:rPr lang="en-US" sz="2400" dirty="0" err="1"/>
              <a:t>dežurno</a:t>
            </a:r>
            <a:r>
              <a:rPr lang="en-US" sz="2400" dirty="0"/>
              <a:t> lice. </a:t>
            </a:r>
            <a:br>
              <a:rPr lang="sr-Latn-RS" sz="2400" dirty="0"/>
            </a:br>
            <a:r>
              <a:rPr lang="en-US" sz="2400" dirty="0"/>
              <a:t>Na </a:t>
            </a:r>
            <a:r>
              <a:rPr lang="en-US" sz="2400" dirty="0" err="1"/>
              <a:t>taj</a:t>
            </a:r>
            <a:r>
              <a:rPr lang="en-US" sz="2400" dirty="0"/>
              <a:t> </a:t>
            </a:r>
            <a:r>
              <a:rPr lang="en-US" sz="2400" dirty="0" err="1"/>
              <a:t>način</a:t>
            </a:r>
            <a:r>
              <a:rPr lang="en-US" sz="2400" dirty="0"/>
              <a:t> </a:t>
            </a:r>
            <a:r>
              <a:rPr lang="en-US" sz="2400" dirty="0" err="1"/>
              <a:t>softver</a:t>
            </a:r>
            <a:r>
              <a:rPr lang="en-US" sz="2400" dirty="0"/>
              <a:t> bi </a:t>
            </a:r>
            <a:r>
              <a:rPr lang="en-US" sz="2400" dirty="0" err="1"/>
              <a:t>pomogao</a:t>
            </a:r>
            <a:r>
              <a:rPr lang="en-US" sz="2400" dirty="0"/>
              <a:t> u </a:t>
            </a:r>
            <a:r>
              <a:rPr lang="en-US" sz="2400" dirty="0" err="1"/>
              <a:t>zaštiti</a:t>
            </a:r>
            <a:r>
              <a:rPr lang="en-US" sz="2400" dirty="0"/>
              <a:t> </a:t>
            </a:r>
            <a:r>
              <a:rPr lang="en-US" sz="2400" dirty="0" err="1"/>
              <a:t>života</a:t>
            </a:r>
            <a:r>
              <a:rPr lang="en-US" sz="2400" dirty="0"/>
              <a:t> </a:t>
            </a:r>
            <a:r>
              <a:rPr lang="en-US" sz="2400" dirty="0" err="1"/>
              <a:t>i</a:t>
            </a:r>
            <a:r>
              <a:rPr lang="en-US" sz="2400" dirty="0"/>
              <a:t> </a:t>
            </a:r>
            <a:r>
              <a:rPr lang="en-US" sz="2400" dirty="0" err="1"/>
              <a:t>sprečavanju</a:t>
            </a:r>
            <a:r>
              <a:rPr lang="en-US" sz="2400" dirty="0"/>
              <a:t> </a:t>
            </a:r>
            <a:r>
              <a:rPr lang="en-US" sz="2400" dirty="0" err="1"/>
              <a:t>širenja</a:t>
            </a:r>
            <a:r>
              <a:rPr lang="en-US" sz="2400" dirty="0"/>
              <a:t> </a:t>
            </a:r>
            <a:r>
              <a:rPr lang="en-US" sz="2400" dirty="0" err="1"/>
              <a:t>virusa</a:t>
            </a:r>
            <a:r>
              <a:rPr lang="en-US" sz="2400" dirty="0"/>
              <a:t>.</a:t>
            </a:r>
          </a:p>
          <a:p>
            <a:pPr algn="just"/>
            <a:endParaRPr lang="en-US" sz="2400" dirty="0"/>
          </a:p>
        </p:txBody>
      </p:sp>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699200" y="13016066"/>
            <a:ext cx="10722854" cy="5423571"/>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363654" y="26531573"/>
            <a:ext cx="10058400" cy="5396796"/>
          </a:xfrm>
          <a:prstGeom prst="rect">
            <a:avLst/>
          </a:prstGeom>
        </p:spPr>
      </p:pic>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309317" y="21542320"/>
            <a:ext cx="10058400" cy="4888369"/>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793241386"/>
              </p:ext>
            </p:extLst>
          </p:nvPr>
        </p:nvGraphicFramePr>
        <p:xfrm>
          <a:off x="14558337" y="23694181"/>
          <a:ext cx="15502563" cy="8099461"/>
        </p:xfrm>
        <a:graphic>
          <a:graphicData uri="http://schemas.openxmlformats.org/drawingml/2006/table">
            <a:tbl>
              <a:tblPr firstRow="1" bandRow="1">
                <a:tableStyleId>{616DA210-FB5B-4158-B5E0-FEB733F419BA}</a:tableStyleId>
              </a:tblPr>
              <a:tblGrid>
                <a:gridCol w="6800143">
                  <a:extLst>
                    <a:ext uri="{9D8B030D-6E8A-4147-A177-3AD203B41FA5}">
                      <a16:colId xmlns:a16="http://schemas.microsoft.com/office/drawing/2014/main" val="3455713678"/>
                    </a:ext>
                  </a:extLst>
                </a:gridCol>
                <a:gridCol w="2036736">
                  <a:extLst>
                    <a:ext uri="{9D8B030D-6E8A-4147-A177-3AD203B41FA5}">
                      <a16:colId xmlns:a16="http://schemas.microsoft.com/office/drawing/2014/main" val="3781696750"/>
                    </a:ext>
                  </a:extLst>
                </a:gridCol>
                <a:gridCol w="2129315">
                  <a:extLst>
                    <a:ext uri="{9D8B030D-6E8A-4147-A177-3AD203B41FA5}">
                      <a16:colId xmlns:a16="http://schemas.microsoft.com/office/drawing/2014/main" val="4126209446"/>
                    </a:ext>
                  </a:extLst>
                </a:gridCol>
                <a:gridCol w="2314473">
                  <a:extLst>
                    <a:ext uri="{9D8B030D-6E8A-4147-A177-3AD203B41FA5}">
                      <a16:colId xmlns:a16="http://schemas.microsoft.com/office/drawing/2014/main" val="1436186651"/>
                    </a:ext>
                  </a:extLst>
                </a:gridCol>
                <a:gridCol w="2221896">
                  <a:extLst>
                    <a:ext uri="{9D8B030D-6E8A-4147-A177-3AD203B41FA5}">
                      <a16:colId xmlns:a16="http://schemas.microsoft.com/office/drawing/2014/main" val="961325807"/>
                    </a:ext>
                  </a:extLst>
                </a:gridCol>
              </a:tblGrid>
              <a:tr h="1267639">
                <a:tc>
                  <a:txBody>
                    <a:bodyPr/>
                    <a:lstStyle/>
                    <a:p>
                      <a:pPr marL="0" indent="0" algn="ctr">
                        <a:buFont typeface="+mj-lt"/>
                        <a:buNone/>
                      </a:pPr>
                      <a:endParaRPr lang="en-US" sz="4400" dirty="0"/>
                    </a:p>
                  </a:txBody>
                  <a:tcPr/>
                </a:tc>
                <a:tc gridSpan="2">
                  <a:txBody>
                    <a:bodyPr/>
                    <a:lstStyle/>
                    <a:p>
                      <a:pPr marL="0" marR="0" indent="0" algn="ctr" defTabSz="4389120" rtl="0" eaLnBrk="1" fontAlgn="auto" latinLnBrk="0" hangingPunct="1">
                        <a:lnSpc>
                          <a:spcPct val="150000"/>
                        </a:lnSpc>
                        <a:spcBef>
                          <a:spcPts val="0"/>
                        </a:spcBef>
                        <a:spcAft>
                          <a:spcPts val="0"/>
                        </a:spcAft>
                        <a:buClrTx/>
                        <a:buSzTx/>
                        <a:buFont typeface="+mj-lt"/>
                        <a:buNone/>
                        <a:tabLst/>
                        <a:defRPr/>
                      </a:pPr>
                      <a:r>
                        <a:rPr lang="en-US" sz="4400" dirty="0"/>
                        <a:t>YOLOv5-S</a:t>
                      </a:r>
                    </a:p>
                  </a:txBody>
                  <a:tcPr/>
                </a:tc>
                <a:tc hMerge="1">
                  <a:txBody>
                    <a:bodyPr/>
                    <a:lstStyle/>
                    <a:p>
                      <a:pPr marL="0" indent="0" algn="ctr">
                        <a:buFont typeface="+mj-lt"/>
                        <a:buNone/>
                      </a:pPr>
                      <a:endParaRPr lang="en-US" sz="7200" dirty="0"/>
                    </a:p>
                  </a:txBody>
                  <a:tcPr/>
                </a:tc>
                <a:tc gridSpan="2">
                  <a:txBody>
                    <a:bodyPr/>
                    <a:lstStyle/>
                    <a:p>
                      <a:pPr marL="0" marR="0" indent="0" algn="ctr" defTabSz="4389120" rtl="0" eaLnBrk="1" fontAlgn="auto" latinLnBrk="0" hangingPunct="1">
                        <a:lnSpc>
                          <a:spcPct val="150000"/>
                        </a:lnSpc>
                        <a:spcBef>
                          <a:spcPts val="0"/>
                        </a:spcBef>
                        <a:spcAft>
                          <a:spcPts val="0"/>
                        </a:spcAft>
                        <a:buClrTx/>
                        <a:buSzTx/>
                        <a:buFont typeface="+mj-lt"/>
                        <a:buNone/>
                        <a:tabLst/>
                        <a:defRPr/>
                      </a:pPr>
                      <a:r>
                        <a:rPr lang="en-US" sz="4400" dirty="0"/>
                        <a:t>YOLOv5-M</a:t>
                      </a:r>
                    </a:p>
                  </a:txBody>
                  <a:tcPr/>
                </a:tc>
                <a:tc hMerge="1">
                  <a:txBody>
                    <a:bodyPr/>
                    <a:lstStyle/>
                    <a:p>
                      <a:pPr marL="0" indent="0" algn="ctr">
                        <a:buFont typeface="+mj-lt"/>
                        <a:buNone/>
                      </a:pPr>
                      <a:endParaRPr lang="en-US" sz="7200" dirty="0"/>
                    </a:p>
                  </a:txBody>
                  <a:tcPr/>
                </a:tc>
                <a:extLst>
                  <a:ext uri="{0D108BD9-81ED-4DB2-BD59-A6C34878D82A}">
                    <a16:rowId xmlns:a16="http://schemas.microsoft.com/office/drawing/2014/main" val="245383870"/>
                  </a:ext>
                </a:extLst>
              </a:tr>
              <a:tr h="1445391">
                <a:tc>
                  <a:txBody>
                    <a:bodyPr/>
                    <a:lstStyle/>
                    <a:p>
                      <a:pPr marL="0" indent="0" algn="ctr">
                        <a:lnSpc>
                          <a:spcPct val="150000"/>
                        </a:lnSpc>
                        <a:buFont typeface="+mj-lt"/>
                        <a:buNone/>
                      </a:pPr>
                      <a:r>
                        <a:rPr lang="en-US" sz="4400" dirty="0" err="1"/>
                        <a:t>Broj</a:t>
                      </a:r>
                      <a:r>
                        <a:rPr lang="en-US" sz="4400" dirty="0"/>
                        <a:t> </a:t>
                      </a:r>
                      <a:r>
                        <a:rPr lang="en-US" sz="4400" dirty="0" err="1"/>
                        <a:t>epoha</a:t>
                      </a:r>
                      <a:endParaRPr lang="en-US" sz="4400" dirty="0"/>
                    </a:p>
                  </a:txBody>
                  <a:tcPr/>
                </a:tc>
                <a:tc>
                  <a:txBody>
                    <a:bodyPr/>
                    <a:lstStyle/>
                    <a:p>
                      <a:pPr marL="0" indent="0" algn="ctr">
                        <a:lnSpc>
                          <a:spcPct val="150000"/>
                        </a:lnSpc>
                        <a:buFont typeface="+mj-lt"/>
                        <a:buNone/>
                      </a:pPr>
                      <a:r>
                        <a:rPr lang="en-US" sz="4400" dirty="0"/>
                        <a:t>10</a:t>
                      </a:r>
                    </a:p>
                  </a:txBody>
                  <a:tcPr/>
                </a:tc>
                <a:tc>
                  <a:txBody>
                    <a:bodyPr/>
                    <a:lstStyle/>
                    <a:p>
                      <a:pPr marL="0" indent="0" algn="ctr">
                        <a:lnSpc>
                          <a:spcPct val="150000"/>
                        </a:lnSpc>
                        <a:buFont typeface="+mj-lt"/>
                        <a:buNone/>
                      </a:pPr>
                      <a:r>
                        <a:rPr lang="en-US" sz="4400" dirty="0"/>
                        <a:t>20</a:t>
                      </a:r>
                    </a:p>
                  </a:txBody>
                  <a:tcPr/>
                </a:tc>
                <a:tc>
                  <a:txBody>
                    <a:bodyPr/>
                    <a:lstStyle/>
                    <a:p>
                      <a:pPr marL="0" indent="0" algn="ctr">
                        <a:lnSpc>
                          <a:spcPct val="150000"/>
                        </a:lnSpc>
                        <a:buFont typeface="+mj-lt"/>
                        <a:buNone/>
                      </a:pPr>
                      <a:r>
                        <a:rPr lang="en-US" sz="4400" dirty="0"/>
                        <a:t>10</a:t>
                      </a:r>
                    </a:p>
                  </a:txBody>
                  <a:tcPr/>
                </a:tc>
                <a:tc>
                  <a:txBody>
                    <a:bodyPr/>
                    <a:lstStyle/>
                    <a:p>
                      <a:pPr marL="0" indent="0" algn="ctr">
                        <a:lnSpc>
                          <a:spcPct val="150000"/>
                        </a:lnSpc>
                        <a:buFont typeface="+mj-lt"/>
                        <a:buNone/>
                      </a:pPr>
                      <a:r>
                        <a:rPr lang="en-US" sz="4400" dirty="0"/>
                        <a:t>20</a:t>
                      </a:r>
                    </a:p>
                  </a:txBody>
                  <a:tcPr/>
                </a:tc>
                <a:extLst>
                  <a:ext uri="{0D108BD9-81ED-4DB2-BD59-A6C34878D82A}">
                    <a16:rowId xmlns:a16="http://schemas.microsoft.com/office/drawing/2014/main" val="4194582830"/>
                  </a:ext>
                </a:extLst>
              </a:tr>
              <a:tr h="1795477">
                <a:tc>
                  <a:txBody>
                    <a:bodyPr/>
                    <a:lstStyle/>
                    <a:p>
                      <a:pPr marL="0" marR="0" indent="0" algn="ctr" defTabSz="4389120" rtl="0" eaLnBrk="1" fontAlgn="auto" latinLnBrk="0" hangingPunct="1">
                        <a:lnSpc>
                          <a:spcPct val="100000"/>
                        </a:lnSpc>
                        <a:spcBef>
                          <a:spcPts val="0"/>
                        </a:spcBef>
                        <a:spcAft>
                          <a:spcPts val="0"/>
                        </a:spcAft>
                        <a:buClrTx/>
                        <a:buSzTx/>
                        <a:buFont typeface="+mj-lt"/>
                        <a:buNone/>
                        <a:tabLst/>
                        <a:defRPr/>
                      </a:pPr>
                      <a:r>
                        <a:rPr lang="en-US" sz="4400" dirty="0" err="1"/>
                        <a:t>Trajanje</a:t>
                      </a:r>
                      <a:r>
                        <a:rPr lang="en-US" sz="4400" baseline="0" dirty="0"/>
                        <a:t> </a:t>
                      </a:r>
                      <a:r>
                        <a:rPr lang="en-US" sz="4400" baseline="0" dirty="0" err="1"/>
                        <a:t>treninga</a:t>
                      </a:r>
                      <a:r>
                        <a:rPr lang="en-US" sz="4400" baseline="0" dirty="0"/>
                        <a:t> (min)</a:t>
                      </a:r>
                      <a:endParaRPr lang="en-US" sz="4400" dirty="0"/>
                    </a:p>
                    <a:p>
                      <a:pPr marL="0" indent="0" algn="ctr">
                        <a:buFont typeface="+mj-lt"/>
                        <a:buNone/>
                      </a:pPr>
                      <a:endParaRPr lang="en-US" sz="4400" dirty="0"/>
                    </a:p>
                  </a:txBody>
                  <a:tcPr/>
                </a:tc>
                <a:tc>
                  <a:txBody>
                    <a:bodyPr/>
                    <a:lstStyle/>
                    <a:p>
                      <a:pPr marL="0" indent="0" algn="ctr">
                        <a:lnSpc>
                          <a:spcPct val="150000"/>
                        </a:lnSpc>
                        <a:buFont typeface="+mj-lt"/>
                        <a:buNone/>
                      </a:pPr>
                      <a:r>
                        <a:rPr lang="en-US" sz="4400" dirty="0"/>
                        <a:t>90</a:t>
                      </a:r>
                    </a:p>
                  </a:txBody>
                  <a:tcPr/>
                </a:tc>
                <a:tc>
                  <a:txBody>
                    <a:bodyPr/>
                    <a:lstStyle/>
                    <a:p>
                      <a:pPr marL="0" indent="0" algn="ctr">
                        <a:lnSpc>
                          <a:spcPct val="150000"/>
                        </a:lnSpc>
                        <a:buFont typeface="+mj-lt"/>
                        <a:buNone/>
                      </a:pPr>
                      <a:r>
                        <a:rPr lang="en-US" sz="4400" dirty="0"/>
                        <a:t>180</a:t>
                      </a:r>
                    </a:p>
                  </a:txBody>
                  <a:tcPr/>
                </a:tc>
                <a:tc>
                  <a:txBody>
                    <a:bodyPr/>
                    <a:lstStyle/>
                    <a:p>
                      <a:pPr marL="0" indent="0" algn="ctr">
                        <a:lnSpc>
                          <a:spcPct val="150000"/>
                        </a:lnSpc>
                        <a:buFont typeface="+mj-lt"/>
                        <a:buNone/>
                      </a:pPr>
                      <a:r>
                        <a:rPr lang="en-US" sz="4400" dirty="0"/>
                        <a:t>180</a:t>
                      </a:r>
                    </a:p>
                  </a:txBody>
                  <a:tcPr/>
                </a:tc>
                <a:tc>
                  <a:txBody>
                    <a:bodyPr/>
                    <a:lstStyle/>
                    <a:p>
                      <a:pPr marL="0" indent="0" algn="ctr">
                        <a:lnSpc>
                          <a:spcPct val="150000"/>
                        </a:lnSpc>
                        <a:buFont typeface="+mj-lt"/>
                        <a:buNone/>
                      </a:pPr>
                      <a:r>
                        <a:rPr lang="en-US" sz="4400" dirty="0"/>
                        <a:t>360</a:t>
                      </a:r>
                    </a:p>
                  </a:txBody>
                  <a:tcPr/>
                </a:tc>
                <a:extLst>
                  <a:ext uri="{0D108BD9-81ED-4DB2-BD59-A6C34878D82A}">
                    <a16:rowId xmlns:a16="http://schemas.microsoft.com/office/drawing/2014/main" val="3076418687"/>
                  </a:ext>
                </a:extLst>
              </a:tr>
              <a:tr h="1795477">
                <a:tc>
                  <a:txBody>
                    <a:bodyPr/>
                    <a:lstStyle/>
                    <a:p>
                      <a:pPr marL="0" indent="0" algn="ctr">
                        <a:buFont typeface="+mj-lt"/>
                        <a:buNone/>
                      </a:pPr>
                      <a:r>
                        <a:rPr lang="en-US" sz="4400" dirty="0"/>
                        <a:t>Mean average</a:t>
                      </a:r>
                      <a:r>
                        <a:rPr lang="en-US" sz="4400" baseline="0" dirty="0"/>
                        <a:t> precision (</a:t>
                      </a:r>
                      <a:r>
                        <a:rPr lang="en-US" sz="4400" baseline="0" dirty="0" err="1"/>
                        <a:t>mAP</a:t>
                      </a:r>
                      <a:r>
                        <a:rPr lang="en-US" sz="4400" baseline="0" dirty="0"/>
                        <a:t> .5)</a:t>
                      </a:r>
                      <a:endParaRPr lang="en-US" sz="4400" dirty="0"/>
                    </a:p>
                  </a:txBody>
                  <a:tcPr/>
                </a:tc>
                <a:tc>
                  <a:txBody>
                    <a:bodyPr/>
                    <a:lstStyle/>
                    <a:p>
                      <a:pPr marL="0" indent="0" algn="ctr">
                        <a:lnSpc>
                          <a:spcPct val="150000"/>
                        </a:lnSpc>
                        <a:buFont typeface="+mj-lt"/>
                        <a:buNone/>
                      </a:pPr>
                      <a:r>
                        <a:rPr lang="en-US" sz="4400" dirty="0"/>
                        <a:t>80%</a:t>
                      </a:r>
                    </a:p>
                  </a:txBody>
                  <a:tcPr/>
                </a:tc>
                <a:tc>
                  <a:txBody>
                    <a:bodyPr/>
                    <a:lstStyle/>
                    <a:p>
                      <a:pPr marL="0" indent="0" algn="ctr">
                        <a:lnSpc>
                          <a:spcPct val="150000"/>
                        </a:lnSpc>
                        <a:buFont typeface="+mj-lt"/>
                        <a:buNone/>
                      </a:pPr>
                      <a:r>
                        <a:rPr lang="en-US" sz="4400" dirty="0"/>
                        <a:t>88%</a:t>
                      </a:r>
                    </a:p>
                  </a:txBody>
                  <a:tcPr/>
                </a:tc>
                <a:tc>
                  <a:txBody>
                    <a:bodyPr/>
                    <a:lstStyle/>
                    <a:p>
                      <a:pPr marL="0" indent="0" algn="ctr">
                        <a:lnSpc>
                          <a:spcPct val="150000"/>
                        </a:lnSpc>
                        <a:buFont typeface="+mj-lt"/>
                        <a:buNone/>
                      </a:pPr>
                      <a:r>
                        <a:rPr lang="en-US" sz="4400" dirty="0"/>
                        <a:t>85%</a:t>
                      </a:r>
                    </a:p>
                  </a:txBody>
                  <a:tcPr/>
                </a:tc>
                <a:tc>
                  <a:txBody>
                    <a:bodyPr/>
                    <a:lstStyle/>
                    <a:p>
                      <a:pPr marL="0" indent="0" algn="ctr">
                        <a:lnSpc>
                          <a:spcPct val="150000"/>
                        </a:lnSpc>
                        <a:buFont typeface="+mj-lt"/>
                        <a:buNone/>
                      </a:pPr>
                      <a:r>
                        <a:rPr lang="en-US" sz="4400" dirty="0"/>
                        <a:t>91%</a:t>
                      </a:r>
                    </a:p>
                  </a:txBody>
                  <a:tcPr/>
                </a:tc>
                <a:extLst>
                  <a:ext uri="{0D108BD9-81ED-4DB2-BD59-A6C34878D82A}">
                    <a16:rowId xmlns:a16="http://schemas.microsoft.com/office/drawing/2014/main" val="395293944"/>
                  </a:ext>
                </a:extLst>
              </a:tr>
              <a:tr h="1795477">
                <a:tc>
                  <a:txBody>
                    <a:bodyPr/>
                    <a:lstStyle/>
                    <a:p>
                      <a:pPr marL="0" indent="0" algn="ctr">
                        <a:buFont typeface="+mj-lt"/>
                        <a:buNone/>
                      </a:pPr>
                      <a:r>
                        <a:rPr lang="en-US" sz="4400" dirty="0"/>
                        <a:t>Mean average precision</a:t>
                      </a:r>
                      <a:br>
                        <a:rPr lang="en-US" sz="4400" dirty="0"/>
                      </a:br>
                      <a:r>
                        <a:rPr lang="en-US" sz="4400" dirty="0"/>
                        <a:t>(</a:t>
                      </a:r>
                      <a:r>
                        <a:rPr lang="en-US" sz="4400" dirty="0" err="1"/>
                        <a:t>mAP</a:t>
                      </a:r>
                      <a:r>
                        <a:rPr lang="en-US" sz="4400" dirty="0"/>
                        <a:t> .95)</a:t>
                      </a:r>
                    </a:p>
                  </a:txBody>
                  <a:tcPr/>
                </a:tc>
                <a:tc>
                  <a:txBody>
                    <a:bodyPr/>
                    <a:lstStyle/>
                    <a:p>
                      <a:pPr marL="0" indent="0" algn="ctr">
                        <a:lnSpc>
                          <a:spcPct val="150000"/>
                        </a:lnSpc>
                        <a:buFont typeface="+mj-lt"/>
                        <a:buNone/>
                      </a:pPr>
                      <a:r>
                        <a:rPr lang="en-US" sz="4400" dirty="0"/>
                        <a:t>48%</a:t>
                      </a:r>
                    </a:p>
                  </a:txBody>
                  <a:tcPr/>
                </a:tc>
                <a:tc>
                  <a:txBody>
                    <a:bodyPr/>
                    <a:lstStyle/>
                    <a:p>
                      <a:pPr marL="0" indent="0" algn="ctr">
                        <a:lnSpc>
                          <a:spcPct val="150000"/>
                        </a:lnSpc>
                        <a:buFont typeface="+mj-lt"/>
                        <a:buNone/>
                      </a:pPr>
                      <a:r>
                        <a:rPr lang="en-US" sz="4400" dirty="0"/>
                        <a:t>51%</a:t>
                      </a:r>
                    </a:p>
                  </a:txBody>
                  <a:tcPr/>
                </a:tc>
                <a:tc>
                  <a:txBody>
                    <a:bodyPr/>
                    <a:lstStyle/>
                    <a:p>
                      <a:pPr marL="0" indent="0" algn="ctr">
                        <a:lnSpc>
                          <a:spcPct val="150000"/>
                        </a:lnSpc>
                        <a:buFont typeface="+mj-lt"/>
                        <a:buNone/>
                      </a:pPr>
                      <a:r>
                        <a:rPr lang="en-US" sz="4400" dirty="0"/>
                        <a:t>54%</a:t>
                      </a:r>
                    </a:p>
                  </a:txBody>
                  <a:tcPr/>
                </a:tc>
                <a:tc>
                  <a:txBody>
                    <a:bodyPr/>
                    <a:lstStyle/>
                    <a:p>
                      <a:pPr marL="0" indent="0" algn="ctr">
                        <a:lnSpc>
                          <a:spcPct val="150000"/>
                        </a:lnSpc>
                        <a:buFont typeface="+mj-lt"/>
                        <a:buNone/>
                      </a:pPr>
                      <a:r>
                        <a:rPr lang="en-US" sz="4400" dirty="0"/>
                        <a:t>61%</a:t>
                      </a:r>
                    </a:p>
                  </a:txBody>
                  <a:tcPr/>
                </a:tc>
                <a:extLst>
                  <a:ext uri="{0D108BD9-81ED-4DB2-BD59-A6C34878D82A}">
                    <a16:rowId xmlns:a16="http://schemas.microsoft.com/office/drawing/2014/main" val="4212997149"/>
                  </a:ext>
                </a:extLst>
              </a:tr>
            </a:tbl>
          </a:graphicData>
        </a:graphic>
      </p:graphicFrame>
    </p:spTree>
    <p:extLst>
      <p:ext uri="{BB962C8B-B14F-4D97-AF65-F5344CB8AC3E}">
        <p14:creationId xmlns:p14="http://schemas.microsoft.com/office/powerpoint/2010/main" val="283623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826</Words>
  <Application>Microsoft Office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Bangla MN</vt:lpstr>
      <vt:lpstr>Calibri</vt:lpstr>
      <vt:lpstr>Lucida Fax</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2012-08-24T00:53:15Z</dcterms:created>
  <dcterms:modified xsi:type="dcterms:W3CDTF">2021-02-14T19:22:29Z</dcterms:modified>
</cp:coreProperties>
</file>