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5865" autoAdjust="0"/>
  </p:normalViewPr>
  <p:slideViewPr>
    <p:cSldViewPr>
      <p:cViewPr>
        <p:scale>
          <a:sx n="25" d="100"/>
          <a:sy n="25" d="100"/>
        </p:scale>
        <p:origin x="758" y="-1339"/>
      </p:cViewPr>
      <p:guideLst>
        <p:guide pos="27456"/>
        <p:guide orient="horz"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93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43074772" cy="325374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212633" y="5482336"/>
            <a:ext cx="11645851" cy="13124604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95401" y="1033824"/>
            <a:ext cx="39242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Detekcija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nošenja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zaštitnih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maski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na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videu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u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realnom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vremenu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endParaRPr lang="sr-Latn-RS" sz="6600" b="1" dirty="0" smtClean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r>
              <a:rPr lang="en-US" sz="6600" b="1" dirty="0" err="1" smtClean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korišćenjem</a:t>
            </a:r>
            <a:r>
              <a:rPr lang="en-US" sz="6600" b="1" dirty="0" smtClean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kompjuterske</a:t>
            </a:r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vizije</a:t>
            </a:r>
            <a:endParaRPr lang="en-US" sz="6600" b="1" dirty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0007" y="4729724"/>
            <a:ext cx="688395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Zaklju</a:t>
            </a:r>
            <a:r>
              <a:rPr lang="sr-Latn-R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č</a:t>
            </a:r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ak</a:t>
            </a:r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i</a:t>
            </a:r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pravci</a:t>
            </a:r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daljeg</a:t>
            </a:r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razvoja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56339" y="3436203"/>
            <a:ext cx="3362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Bangla MN" charset="0"/>
                <a:ea typeface="Bangla MN" charset="0"/>
                <a:cs typeface="Bangla MN" charset="0"/>
              </a:rPr>
              <a:t>Ocokolji</a:t>
            </a:r>
            <a:r>
              <a:rPr lang="sr-Latn-RS" sz="4800" b="1" dirty="0">
                <a:latin typeface="Bangla MN" charset="0"/>
                <a:ea typeface="Bangla MN" charset="0"/>
                <a:cs typeface="Bangla MN" charset="0"/>
              </a:rPr>
              <a:t>ć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 Vuka</a:t>
            </a:r>
            <a:r>
              <a:rPr lang="sr-Latn-RS" sz="4800" b="1" dirty="0">
                <a:latin typeface="Bangla MN" charset="0"/>
                <a:ea typeface="Bangla MN" charset="0"/>
                <a:cs typeface="Bangla MN" charset="0"/>
              </a:rPr>
              <a:t>š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in, </a:t>
            </a:r>
            <a:r>
              <a:rPr lang="en-US" sz="4800" b="1" dirty="0" err="1">
                <a:latin typeface="Bangla MN" charset="0"/>
                <a:ea typeface="Bangla MN" charset="0"/>
                <a:cs typeface="Bangla MN" charset="0"/>
              </a:rPr>
              <a:t>Erdelji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 Romana, </a:t>
            </a:r>
            <a:r>
              <a:rPr lang="en-US" sz="4800" b="1" dirty="0" err="1">
                <a:latin typeface="Bangla MN" charset="0"/>
                <a:ea typeface="Bangla MN" charset="0"/>
                <a:cs typeface="Bangla MN" charset="0"/>
              </a:rPr>
              <a:t>Radovi</a:t>
            </a:r>
            <a:r>
              <a:rPr lang="sr-Latn-RS" sz="4800" b="1" dirty="0">
                <a:latin typeface="Bangla MN" charset="0"/>
                <a:ea typeface="Bangla MN" charset="0"/>
                <a:cs typeface="Bangla MN" charset="0"/>
              </a:rPr>
              <a:t>ć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 Milorad</a:t>
            </a:r>
            <a:endParaRPr lang="en-US" sz="4800" b="1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3090909" y="18955451"/>
            <a:ext cx="29723478" cy="13200961"/>
            <a:chOff x="939939" y="19902424"/>
            <a:chExt cx="11616995" cy="10091669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78969" y="19902424"/>
              <a:ext cx="2338935" cy="522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Rezultati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38160" y="4739033"/>
            <a:ext cx="11850174" cy="13867908"/>
            <a:chOff x="914401" y="18804206"/>
            <a:chExt cx="11609976" cy="13199794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651274"/>
              <a:ext cx="11609976" cy="12352726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96940" y="18804206"/>
              <a:ext cx="6338570" cy="25692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Uvod</a:t>
              </a:r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  </a:t>
              </a:r>
              <a:r>
                <a:rPr lang="en-U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i</a:t>
              </a:r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 </a:t>
              </a:r>
              <a:r>
                <a:rPr lang="en-U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motivacija</a:t>
              </a:r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 za re</a:t>
              </a:r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š</a:t>
              </a:r>
              <a:r>
                <a:rPr lang="en-U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avanje</a:t>
              </a:r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 </a:t>
              </a:r>
              <a:r>
                <a:rPr lang="en-U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problema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13098506" y="4919794"/>
            <a:ext cx="17712132" cy="13779811"/>
            <a:chOff x="13058880" y="23698200"/>
            <a:chExt cx="17712132" cy="9260146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98200"/>
              <a:ext cx="17712132" cy="9260146"/>
              <a:chOff x="13536444" y="20953271"/>
              <a:chExt cx="13899016" cy="1223434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10300" y="20953271"/>
                <a:ext cx="4006297" cy="1219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C00000"/>
                    </a:solidFill>
                    <a:latin typeface="Bangla MN" charset="0"/>
                    <a:ea typeface="Bangla MN" charset="0"/>
                    <a:cs typeface="Bangla MN" charset="0"/>
                  </a:rPr>
                  <a:t>Metodologija</a:t>
                </a:r>
                <a:endPara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714474" y="25085079"/>
              <a:ext cx="16306800" cy="450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1012" algn="just">
                <a:spcAft>
                  <a:spcPts val="1800"/>
                </a:spcAft>
              </a:pPr>
              <a:r>
                <a:rPr lang="sr-Latn-RS" sz="2800" dirty="0">
                  <a:ea typeface="Al Bayan Plain" charset="-78"/>
                  <a:cs typeface="Al Bayan Plain" charset="-78"/>
                </a:rPr>
                <a:t>Za rešavanje navedenog problema koristila se YoloV5 arhitektura. YoloV5 kao detektor objekata sastoji se iz tri osnovne </a:t>
              </a:r>
              <a:r>
                <a:rPr lang="sr-Latn-RS" sz="2800" dirty="0" smtClean="0">
                  <a:ea typeface="Al Bayan Plain" charset="-78"/>
                  <a:cs typeface="Al Bayan Plain" charset="-78"/>
                </a:rPr>
                <a:t>celine</a:t>
              </a:r>
              <a:r>
                <a:rPr lang="sr-Latn-RS" sz="2800" dirty="0">
                  <a:ea typeface="Al Bayan Plain" charset="-78"/>
                  <a:cs typeface="Al Bayan Plain" charset="-78"/>
                </a:rPr>
                <a:t>: </a:t>
              </a:r>
              <a:endParaRPr lang="sr-Latn-RS" sz="2800" dirty="0" smtClean="0">
                <a:ea typeface="Al Bayan Plain" charset="-78"/>
                <a:cs typeface="Al Bayan Plain" charset="-78"/>
              </a:endParaRPr>
            </a:p>
            <a:p>
              <a:pPr marL="938212" indent="-457200" algn="just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sr-Latn-RS" sz="2800" dirty="0" smtClean="0">
                  <a:ea typeface="Al Bayan Plain" charset="-78"/>
                  <a:cs typeface="Al Bayan Plain" charset="-78"/>
                </a:rPr>
                <a:t>Model Backbone </a:t>
              </a:r>
            </a:p>
            <a:p>
              <a:pPr marL="938212" indent="-457200" algn="just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sr-Latn-RS" sz="2800" dirty="0" smtClean="0">
                  <a:ea typeface="Al Bayan Plain" charset="-78"/>
                  <a:cs typeface="Al Bayan Plain" charset="-78"/>
                </a:rPr>
                <a:t>Model Neck</a:t>
              </a:r>
            </a:p>
            <a:p>
              <a:pPr marL="938212" indent="-457200" algn="just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sr-Latn-RS" sz="2800" dirty="0" smtClean="0">
                  <a:ea typeface="Al Bayan Plain" charset="-78"/>
                  <a:cs typeface="Al Bayan Plain" charset="-78"/>
                </a:rPr>
                <a:t> Model Head.</a:t>
              </a:r>
            </a:p>
            <a:p>
              <a:pPr marL="481012" algn="just">
                <a:spcAft>
                  <a:spcPts val="4000"/>
                </a:spcAft>
              </a:pPr>
              <a:r>
                <a:rPr lang="sr-Latn-RS" sz="2800" dirty="0">
                  <a:ea typeface="Al Bayan Plain" charset="-78"/>
                  <a:cs typeface="Al Bayan Plain" charset="-78"/>
                </a:rPr>
                <a:t>Model Backbone predstavlja prvu komponentu koja je zadužena za ekstrakciju obeležja. Ona je zasnovana na konvolucionoj neuronskoj mreži CSPNet koja u odnosu na ResNet donosi </a:t>
              </a:r>
              <a:r>
                <a:rPr lang="sr-Latn-RS" sz="2800" dirty="0" smtClean="0">
                  <a:ea typeface="Al Bayan Plain" charset="-78"/>
                  <a:cs typeface="Al Bayan Plain" charset="-78"/>
                </a:rPr>
                <a:t>veliko poboljšanje </a:t>
              </a:r>
              <a:r>
                <a:rPr lang="sr-Latn-RS" sz="2800" dirty="0">
                  <a:ea typeface="Al Bayan Plain" charset="-78"/>
                  <a:cs typeface="Al Bayan Plain" charset="-78"/>
                </a:rPr>
                <a:t>u vidu performansi za detekciju. Druga komponenta - Model Neck zasnovana je na PANet neuronskoj mreži. Koristi se kao pomoć pri detekciji objekata različitih veličina i </a:t>
              </a:r>
              <a:r>
                <a:rPr lang="sr-Latn-RS" sz="2800" dirty="0" smtClean="0">
                  <a:ea typeface="Al Bayan Plain" charset="-78"/>
                  <a:cs typeface="Al Bayan Plain" charset="-78"/>
                </a:rPr>
                <a:t>onih koji </a:t>
              </a:r>
              <a:r>
                <a:rPr lang="sr-Latn-RS" sz="2800" dirty="0">
                  <a:ea typeface="Al Bayan Plain" charset="-78"/>
                  <a:cs typeface="Al Bayan Plain" charset="-78"/>
                </a:rPr>
                <a:t>su u različitim razmerama. Treća komponenta odnosno Model Head koristi za se finalnu detekciju lica i sastoji se od potpuno povezanih slojeva čiji je zadatak da generišu finalni </a:t>
              </a:r>
              <a:r>
                <a:rPr lang="sr-Latn-RS" sz="2800" dirty="0" smtClean="0">
                  <a:ea typeface="Al Bayan Plain" charset="-78"/>
                  <a:cs typeface="Al Bayan Plain" charset="-78"/>
                </a:rPr>
                <a:t>izlaz iz </a:t>
              </a:r>
              <a:r>
                <a:rPr lang="sr-Latn-RS" sz="2800" dirty="0">
                  <a:ea typeface="Al Bayan Plain" charset="-78"/>
                  <a:cs typeface="Al Bayan Plain" charset="-78"/>
                </a:rPr>
                <a:t>neuronske mreže sa rezultatima koji su nam neophodni.</a:t>
              </a:r>
              <a:endParaRPr lang="sr-Latn-RS" sz="2800" dirty="0" smtClean="0">
                <a:ea typeface="Al Bayan Plain" charset="-78"/>
                <a:cs typeface="Al Bayan Plain" charset="-78"/>
              </a:endParaRPr>
            </a:p>
            <a:p>
              <a:pPr marL="481012" algn="ctr">
                <a:spcAft>
                  <a:spcPts val="4000"/>
                </a:spcAft>
              </a:pPr>
              <a:endParaRPr lang="en-US" sz="2800" dirty="0">
                <a:ea typeface="Al Bayan Plain" charset="-78"/>
                <a:cs typeface="Al Bayan Plain" charset="-78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A5D87-7F7D-AD4A-AEA5-662F84FE5E2D}"/>
              </a:ext>
            </a:extLst>
          </p:cNvPr>
          <p:cNvSpPr/>
          <p:nvPr/>
        </p:nvSpPr>
        <p:spPr>
          <a:xfrm>
            <a:off x="866421" y="19564118"/>
            <a:ext cx="11850174" cy="125658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sr-Latn-RS" sz="2800" dirty="0">
              <a:solidFill>
                <a:schemeClr val="tx1"/>
              </a:solidFill>
            </a:endParaRPr>
          </a:p>
          <a:p>
            <a:pPr algn="ctr"/>
            <a:endParaRPr lang="sr-Latn-RS" sz="28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Primeri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slika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skupa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podataka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5F8FE6-358E-B041-960A-E8BB7198256E}"/>
              </a:ext>
            </a:extLst>
          </p:cNvPr>
          <p:cNvSpPr txBox="1"/>
          <p:nvPr/>
        </p:nvSpPr>
        <p:spPr>
          <a:xfrm>
            <a:off x="4257776" y="18824132"/>
            <a:ext cx="530241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Skup</a:t>
            </a:r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5400" dirty="0" err="1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podataka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7B591-3EF4-604D-B8F4-85EF95585925}"/>
              </a:ext>
            </a:extLst>
          </p:cNvPr>
          <p:cNvSpPr txBox="1"/>
          <p:nvPr/>
        </p:nvSpPr>
        <p:spPr>
          <a:xfrm>
            <a:off x="34121228" y="1684533"/>
            <a:ext cx="830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 smtClean="0">
                <a:latin typeface="Lucida Fax" panose="02060602050505020204" pitchFamily="18" charset="77"/>
                <a:cs typeface="Lucida Grande" panose="020B0600040502020204" pitchFamily="34" charset="0"/>
              </a:rPr>
              <a:t>Fakultet</a:t>
            </a:r>
            <a:r>
              <a:rPr lang="sr-Latn-R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 </a:t>
            </a:r>
            <a:r>
              <a:rPr lang="en-US" sz="4800" i="1" dirty="0" err="1" smtClean="0">
                <a:latin typeface="Lucida Fax" panose="02060602050505020204" pitchFamily="18" charset="77"/>
                <a:cs typeface="Lucida Grande" panose="020B0600040502020204" pitchFamily="34" charset="0"/>
              </a:rPr>
              <a:t>tehni</a:t>
            </a:r>
            <a:r>
              <a:rPr lang="sr-Latn-R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č</a:t>
            </a:r>
            <a:r>
              <a:rPr lang="en-US" sz="4800" i="1" dirty="0" err="1">
                <a:latin typeface="Lucida Fax" panose="02060602050505020204" pitchFamily="18" charset="77"/>
                <a:cs typeface="Lucida Grande" panose="020B0600040502020204" pitchFamily="34" charset="0"/>
              </a:rPr>
              <a:t>kih</a:t>
            </a:r>
            <a:r>
              <a:rPr lang="en-U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 </a:t>
            </a:r>
            <a:r>
              <a:rPr lang="en-US" sz="4800" i="1" dirty="0" err="1" smtClean="0">
                <a:latin typeface="Lucida Fax" panose="02060602050505020204" pitchFamily="18" charset="77"/>
                <a:cs typeface="Lucida Grande" panose="020B0600040502020204" pitchFamily="34" charset="0"/>
              </a:rPr>
              <a:t>nauka</a:t>
            </a:r>
            <a:r>
              <a:rPr lang="sr-Latn-RS" sz="4800" i="1" dirty="0" smtClean="0">
                <a:latin typeface="Lucida Fax" panose="02060602050505020204" pitchFamily="18" charset="77"/>
                <a:cs typeface="Lucida Grande" panose="020B0600040502020204" pitchFamily="34" charset="0"/>
              </a:rPr>
              <a:t>, Novi Sad</a:t>
            </a:r>
            <a:endParaRPr lang="en-US" sz="4800" dirty="0">
              <a:latin typeface="Lucida Fax" panose="02060602050505020204" pitchFamily="18" charset="77"/>
              <a:cs typeface="Lucida Grande" panose="020B0600040502020204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B5BD3DB-4BDC-41B1-B04D-ADCB0D87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389" y="1020019"/>
            <a:ext cx="3019467" cy="2898688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5AC66CE6-B252-4B24-954D-BCFF211EB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39" y="23986505"/>
            <a:ext cx="10364095" cy="1707186"/>
          </a:xfrm>
          <a:prstGeom prst="rect">
            <a:avLst/>
          </a:prstGeom>
        </p:spPr>
      </p:pic>
      <p:pic>
        <p:nvPicPr>
          <p:cNvPr id="20" name="Picture 19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2550959-93AF-47F0-AF69-27B9CC92E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39" y="26258490"/>
            <a:ext cx="4382226" cy="1707186"/>
          </a:xfrm>
          <a:prstGeom prst="rect">
            <a:avLst/>
          </a:prstGeom>
        </p:spPr>
      </p:pic>
      <p:pic>
        <p:nvPicPr>
          <p:cNvPr id="22" name="Picture 21" descr="A group of people posing for a picture&#10;&#10;Description automatically generated with low confidence">
            <a:extLst>
              <a:ext uri="{FF2B5EF4-FFF2-40B4-BE49-F238E27FC236}">
                <a16:creationId xmlns:a16="http://schemas.microsoft.com/office/drawing/2014/main" id="{E38D8A97-1CF4-4365-9D6C-D309057FE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85" y="26359934"/>
            <a:ext cx="4631306" cy="18199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113287" y="21542320"/>
            <a:ext cx="1846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1012" algn="ctr">
              <a:spcAft>
                <a:spcPts val="4000"/>
              </a:spcAft>
            </a:pPr>
            <a:r>
              <a:rPr lang="sr-Latn-RS" sz="2400" dirty="0" smtClean="0">
                <a:ea typeface="Al Bayan Plain" charset="-78"/>
                <a:cs typeface="Al Bayan Plain" charset="-78"/>
              </a:rPr>
              <a:t>ss</a:t>
            </a:r>
            <a:endParaRPr lang="en-US" sz="2400" dirty="0">
              <a:ea typeface="Al Bayan Plain" charset="-78"/>
              <a:cs typeface="Al Bayan Plain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99200" y="6983577"/>
            <a:ext cx="107228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400" dirty="0"/>
              <a:t>Trenutna arhitektura za rešavanje problema sa izuzetno velikom tačnošću prepoznaje lica na video snimcima i slikama. Iako je korišćena YoloV5 mreža sa srednjim brojem parameteara (nešto više </a:t>
            </a:r>
            <a:r>
              <a:rPr lang="sr-Latn-RS" sz="2400" dirty="0" smtClean="0"/>
              <a:t>od </a:t>
            </a:r>
            <a:r>
              <a:rPr lang="sr-Latn-RS" sz="2400" dirty="0"/>
              <a:t>20 miliona), model je nakon 20 epoha treninga dostigao preko 90% mAP na validacionom skupu podataka. Nakon ovih 20 epoha počela je stagnacija modela, te se može zaključiti da je model </a:t>
            </a:r>
            <a:r>
              <a:rPr lang="sr-Latn-RS" sz="2400" dirty="0" smtClean="0"/>
              <a:t>naučio </a:t>
            </a:r>
            <a:r>
              <a:rPr lang="sr-Latn-RS" sz="2400" dirty="0"/>
              <a:t>većinu bitnih stvari koje je uspeo iz datih podataka, te bi trebalo pokušati druge načine za unapređenje</a:t>
            </a:r>
            <a:r>
              <a:rPr lang="sr-Latn-RS" sz="2400" dirty="0" smtClean="0"/>
              <a:t>.</a:t>
            </a:r>
          </a:p>
          <a:p>
            <a:pPr algn="just"/>
            <a:endParaRPr lang="sr-Latn-RS" sz="2400" dirty="0"/>
          </a:p>
          <a:p>
            <a:pPr algn="just"/>
            <a:r>
              <a:rPr lang="en-US" sz="2400" dirty="0" err="1" smtClean="0"/>
              <a:t>Iako</a:t>
            </a:r>
            <a:r>
              <a:rPr lang="en-US" sz="2400" dirty="0" smtClean="0"/>
              <a:t> </a:t>
            </a:r>
            <a:r>
              <a:rPr lang="en-US" sz="2400" dirty="0"/>
              <a:t>je </a:t>
            </a:r>
            <a:r>
              <a:rPr lang="en-US" sz="2400" dirty="0" err="1"/>
              <a:t>trenutna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r>
              <a:rPr lang="en-US" sz="2400" dirty="0"/>
              <a:t> </a:t>
            </a:r>
            <a:r>
              <a:rPr lang="en-US" sz="2400" dirty="0" err="1"/>
              <a:t>pokazala</a:t>
            </a:r>
            <a:r>
              <a:rPr lang="en-US" sz="2400" dirty="0"/>
              <a:t> </a:t>
            </a:r>
            <a:r>
              <a:rPr lang="en-US" sz="2400" dirty="0" err="1"/>
              <a:t>izuzetno</a:t>
            </a:r>
            <a:r>
              <a:rPr lang="en-US" sz="2400" dirty="0"/>
              <a:t> </a:t>
            </a:r>
            <a:r>
              <a:rPr lang="en-US" sz="2400" dirty="0" err="1"/>
              <a:t>dobre</a:t>
            </a:r>
            <a:r>
              <a:rPr lang="en-US" sz="2400" dirty="0"/>
              <a:t> </a:t>
            </a:r>
            <a:r>
              <a:rPr lang="en-US" sz="2400" dirty="0" err="1"/>
              <a:t>rezultate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naš</a:t>
            </a:r>
            <a:r>
              <a:rPr lang="en-US" sz="2400" dirty="0"/>
              <a:t> problem, </a:t>
            </a:r>
            <a:r>
              <a:rPr lang="en-US" sz="2400" dirty="0" err="1"/>
              <a:t>postoje</a:t>
            </a:r>
            <a:r>
              <a:rPr lang="en-US" sz="2400" dirty="0"/>
              <a:t> </a:t>
            </a:r>
            <a:r>
              <a:rPr lang="en-US" sz="2400" dirty="0" err="1"/>
              <a:t>načini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dodatna</a:t>
            </a:r>
            <a:r>
              <a:rPr lang="en-US" sz="2400" dirty="0"/>
              <a:t> </a:t>
            </a:r>
            <a:r>
              <a:rPr lang="en-US" sz="2400" dirty="0" err="1"/>
              <a:t>poboljšanja</a:t>
            </a:r>
            <a:r>
              <a:rPr lang="en-US" sz="2400" dirty="0"/>
              <a:t>. </a:t>
            </a:r>
            <a:r>
              <a:rPr lang="sr-Latn-RS" sz="2400" dirty="0" smtClean="0"/>
              <a:t>Umesto korišćene</a:t>
            </a:r>
            <a:r>
              <a:rPr lang="en-US" sz="2400" dirty="0" smtClean="0"/>
              <a:t> </a:t>
            </a:r>
            <a:r>
              <a:rPr lang="en-US" sz="2400" dirty="0"/>
              <a:t>YoloV5-M </a:t>
            </a:r>
            <a:r>
              <a:rPr lang="en-US" sz="2400" dirty="0" err="1" smtClean="0"/>
              <a:t>mrež</a:t>
            </a:r>
            <a:r>
              <a:rPr lang="sr-Latn-RS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/>
              <a:t>sa</a:t>
            </a:r>
            <a:r>
              <a:rPr lang="en-US" sz="2400" dirty="0"/>
              <a:t> 21.4 </a:t>
            </a:r>
            <a:r>
              <a:rPr lang="en-US" sz="2400" dirty="0" err="1"/>
              <a:t>miliona</a:t>
            </a:r>
            <a:r>
              <a:rPr lang="en-US" sz="2400" dirty="0"/>
              <a:t> </a:t>
            </a:r>
            <a:r>
              <a:rPr lang="en-US" sz="2400" dirty="0" err="1" smtClean="0"/>
              <a:t>parametara</a:t>
            </a:r>
            <a:r>
              <a:rPr lang="sr-Latn-RS" sz="2400" dirty="0" smtClean="0"/>
              <a:t>,</a:t>
            </a:r>
            <a:r>
              <a:rPr lang="sr-Latn-RS" sz="2400" dirty="0"/>
              <a:t> </a:t>
            </a:r>
            <a:r>
              <a:rPr lang="sr-Latn-RS" sz="2400" dirty="0" smtClean="0"/>
              <a:t>k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/>
              <a:t>jedno</a:t>
            </a:r>
            <a:r>
              <a:rPr lang="en-US" sz="2400" dirty="0"/>
              <a:t> od </a:t>
            </a:r>
            <a:r>
              <a:rPr lang="en-US" sz="2400" dirty="0" err="1"/>
              <a:t>poboljšanja</a:t>
            </a:r>
            <a:r>
              <a:rPr lang="en-US" sz="2400" dirty="0"/>
              <a:t> bi </a:t>
            </a:r>
            <a:r>
              <a:rPr lang="en-US" sz="2400" dirty="0" err="1"/>
              <a:t>bilo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veću</a:t>
            </a:r>
            <a:r>
              <a:rPr lang="en-US" sz="2400" dirty="0"/>
              <a:t> YoloV5 </a:t>
            </a:r>
            <a:r>
              <a:rPr lang="en-US" sz="2400" dirty="0" err="1"/>
              <a:t>mrežu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je YoloV5-X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čak</a:t>
            </a:r>
            <a:r>
              <a:rPr lang="en-US" sz="2400" dirty="0"/>
              <a:t> 218.8 </a:t>
            </a:r>
            <a:r>
              <a:rPr lang="en-US" sz="2400" dirty="0" err="1"/>
              <a:t>miliona</a:t>
            </a:r>
            <a:r>
              <a:rPr lang="en-US" sz="2400" dirty="0"/>
              <a:t> </a:t>
            </a:r>
            <a:r>
              <a:rPr lang="en-US" sz="2400" dirty="0" err="1"/>
              <a:t>parametara</a:t>
            </a:r>
            <a:r>
              <a:rPr lang="en-US" sz="2400" dirty="0"/>
              <a:t>, </a:t>
            </a:r>
            <a:r>
              <a:rPr lang="en-US" sz="2400" dirty="0" err="1"/>
              <a:t>ali</a:t>
            </a:r>
            <a:r>
              <a:rPr lang="en-US" sz="2400" dirty="0"/>
              <a:t> je u </a:t>
            </a:r>
            <a:r>
              <a:rPr lang="en-US" sz="2400" dirty="0" err="1"/>
              <a:t>mnogo</a:t>
            </a:r>
            <a:r>
              <a:rPr lang="en-US" sz="2400" dirty="0"/>
              <a:t> </a:t>
            </a:r>
            <a:r>
              <a:rPr lang="en-US" sz="2400" dirty="0" err="1"/>
              <a:t>većoj</a:t>
            </a:r>
            <a:r>
              <a:rPr lang="en-US" sz="2400" dirty="0"/>
              <a:t> </a:t>
            </a:r>
            <a:r>
              <a:rPr lang="en-US" sz="2400" dirty="0" err="1"/>
              <a:t>meri</a:t>
            </a:r>
            <a:r>
              <a:rPr lang="en-US" sz="2400" dirty="0"/>
              <a:t> </a:t>
            </a:r>
            <a:r>
              <a:rPr lang="en-US" sz="2400" dirty="0" err="1"/>
              <a:t>zahtevnija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treniranje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 </a:t>
            </a:r>
            <a:r>
              <a:rPr lang="en-US" sz="2400" dirty="0" smtClean="0"/>
              <a:t>tom</a:t>
            </a:r>
            <a:r>
              <a:rPr lang="sr-Latn-RS" sz="2400" dirty="0" smtClean="0"/>
              <a:t> </a:t>
            </a:r>
            <a:r>
              <a:rPr lang="en-US" sz="2400" dirty="0" err="1" smtClean="0"/>
              <a:t>pokušaju</a:t>
            </a:r>
            <a:r>
              <a:rPr lang="en-US" sz="2400" dirty="0" smtClean="0"/>
              <a:t> </a:t>
            </a:r>
            <a:r>
              <a:rPr lang="en-US" sz="2400" dirty="0" err="1"/>
              <a:t>sprečila</a:t>
            </a:r>
            <a:r>
              <a:rPr lang="en-US" sz="2400" dirty="0"/>
              <a:t> </a:t>
            </a:r>
            <a:r>
              <a:rPr lang="en-US" sz="2400" dirty="0" err="1"/>
              <a:t>hardverska</a:t>
            </a:r>
            <a:r>
              <a:rPr lang="en-US" sz="2400" dirty="0"/>
              <a:t> </a:t>
            </a:r>
            <a:r>
              <a:rPr lang="en-US" sz="2400" dirty="0" err="1"/>
              <a:t>ograničenja</a:t>
            </a:r>
            <a:r>
              <a:rPr lang="en-US" sz="2400" dirty="0"/>
              <a:t>. Pored </a:t>
            </a:r>
            <a:r>
              <a:rPr lang="en-US" sz="2400" dirty="0" err="1"/>
              <a:t>ovog</a:t>
            </a:r>
            <a:r>
              <a:rPr lang="en-US" sz="2400" dirty="0"/>
              <a:t> </a:t>
            </a:r>
            <a:r>
              <a:rPr lang="en-US" sz="2400" dirty="0" err="1"/>
              <a:t>poboljšanja</a:t>
            </a:r>
            <a:r>
              <a:rPr lang="en-US" sz="2400" dirty="0"/>
              <a:t> </a:t>
            </a:r>
            <a:r>
              <a:rPr lang="en-US" sz="2400" dirty="0" err="1"/>
              <a:t>postoje</a:t>
            </a:r>
            <a:r>
              <a:rPr lang="en-US" sz="2400" dirty="0"/>
              <a:t>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opcije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poboljšanja</a:t>
            </a:r>
            <a:r>
              <a:rPr lang="en-US" sz="2400" dirty="0"/>
              <a:t> u </a:t>
            </a:r>
            <a:r>
              <a:rPr lang="en-US" sz="2400" dirty="0" err="1"/>
              <a:t>vidu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 smtClean="0"/>
              <a:t>koji</a:t>
            </a:r>
            <a:r>
              <a:rPr lang="sr-Latn-RS" sz="2400" dirty="0" smtClean="0"/>
              <a:t> </a:t>
            </a:r>
            <a:r>
              <a:rPr lang="en-US" sz="2400" dirty="0" smtClean="0"/>
              <a:t>se </a:t>
            </a:r>
            <a:r>
              <a:rPr lang="en-US" sz="2400" dirty="0" err="1"/>
              <a:t>konzumiraju</a:t>
            </a:r>
            <a:r>
              <a:rPr lang="en-US" sz="2400" dirty="0"/>
              <a:t>. </a:t>
            </a:r>
            <a:r>
              <a:rPr lang="en-US" sz="2400" dirty="0" err="1"/>
              <a:t>Jedna</a:t>
            </a:r>
            <a:r>
              <a:rPr lang="en-US" sz="2400" dirty="0"/>
              <a:t> </a:t>
            </a:r>
            <a:r>
              <a:rPr lang="en-US" sz="2400" dirty="0" err="1"/>
              <a:t>opcija</a:t>
            </a:r>
            <a:r>
              <a:rPr lang="en-US" sz="2400" dirty="0"/>
              <a:t> je </a:t>
            </a:r>
            <a:r>
              <a:rPr lang="en-US" sz="2400" dirty="0" err="1"/>
              <a:t>pronaći</a:t>
            </a:r>
            <a:r>
              <a:rPr lang="en-US" sz="2400" dirty="0"/>
              <a:t>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 smtClean="0"/>
              <a:t>koji</a:t>
            </a:r>
            <a:r>
              <a:rPr lang="sr-Latn-RS" sz="2400" dirty="0" smtClean="0"/>
              <a:t>h</a:t>
            </a:r>
            <a:r>
              <a:rPr lang="en-US" sz="2400" dirty="0" smtClean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lica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udaljena</a:t>
            </a:r>
            <a:r>
              <a:rPr lang="en-US" sz="2400" dirty="0"/>
              <a:t> od </a:t>
            </a:r>
            <a:r>
              <a:rPr lang="en-US" sz="2400" dirty="0" err="1"/>
              <a:t>kamere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lošije</a:t>
            </a:r>
            <a:r>
              <a:rPr lang="en-US" sz="2400" dirty="0"/>
              <a:t> </a:t>
            </a:r>
            <a:r>
              <a:rPr lang="en-US" sz="2400" dirty="0" err="1"/>
              <a:t>osvetljena</a:t>
            </a:r>
            <a:r>
              <a:rPr lang="en-US" sz="2400" dirty="0"/>
              <a:t>, </a:t>
            </a:r>
            <a:r>
              <a:rPr lang="en-US" sz="2400" dirty="0" err="1"/>
              <a:t>dok</a:t>
            </a:r>
            <a:r>
              <a:rPr lang="en-US" sz="2400" dirty="0"/>
              <a:t> je </a:t>
            </a:r>
            <a:r>
              <a:rPr lang="en-US" sz="2400" dirty="0" err="1"/>
              <a:t>druga</a:t>
            </a:r>
            <a:r>
              <a:rPr lang="en-US" sz="2400" dirty="0"/>
              <a:t> </a:t>
            </a:r>
            <a:r>
              <a:rPr lang="en-US" sz="2400" dirty="0" err="1"/>
              <a:t>augmentirati</a:t>
            </a:r>
            <a:r>
              <a:rPr lang="en-US" sz="2400" dirty="0"/>
              <a:t> </a:t>
            </a:r>
            <a:r>
              <a:rPr lang="en-US" sz="2400" dirty="0" err="1"/>
              <a:t>već</a:t>
            </a:r>
            <a:r>
              <a:rPr lang="en-US" sz="2400" dirty="0"/>
              <a:t> </a:t>
            </a:r>
            <a:r>
              <a:rPr lang="en-US" sz="2400" dirty="0" err="1"/>
              <a:t>postojeće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da </a:t>
            </a:r>
            <a:r>
              <a:rPr lang="en-US" sz="2400" dirty="0" err="1"/>
              <a:t>reše</a:t>
            </a:r>
            <a:r>
              <a:rPr lang="en-US" sz="2400" dirty="0"/>
              <a:t> gore </a:t>
            </a:r>
            <a:r>
              <a:rPr lang="en-US" sz="2400" dirty="0" err="1"/>
              <a:t>navedene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0" y="12681270"/>
            <a:ext cx="10668000" cy="6000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75684" y="29370094"/>
            <a:ext cx="10866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/>
            </a:r>
            <a:br>
              <a:rPr lang="en-US" sz="2400" dirty="0"/>
            </a:br>
            <a:r>
              <a:rPr lang="sr-Latn-RS" sz="2400" dirty="0"/>
              <a:t>U skupu podataka ukupno ima 875-880 slika, gde je nakon augmentiranja došdo do ukupno 1775 slika, od čega je z</a:t>
            </a:r>
            <a:r>
              <a:rPr lang="en-US" sz="2400" dirty="0"/>
              <a:t>a </a:t>
            </a:r>
            <a:r>
              <a:rPr lang="en-US" sz="2400" dirty="0" err="1"/>
              <a:t>treniranje</a:t>
            </a:r>
            <a:r>
              <a:rPr lang="en-US" sz="2400" dirty="0"/>
              <a:t> </a:t>
            </a:r>
            <a:r>
              <a:rPr lang="sr-Latn-RS" sz="2400" dirty="0"/>
              <a:t> i testiranje iskorišćeno </a:t>
            </a:r>
            <a:r>
              <a:rPr lang="en-US" sz="2400" dirty="0"/>
              <a:t>1605 </a:t>
            </a:r>
            <a:r>
              <a:rPr lang="sr-Latn-RS" sz="2400" dirty="0"/>
              <a:t>slika</a:t>
            </a:r>
            <a:r>
              <a:rPr lang="en-US" sz="2400" dirty="0"/>
              <a:t>,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validiranje</a:t>
            </a:r>
            <a:r>
              <a:rPr lang="en-US" sz="2400" dirty="0"/>
              <a:t> 170</a:t>
            </a:r>
            <a:r>
              <a:rPr lang="sr-Latn-RS" sz="2400" dirty="0"/>
              <a:t>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44640" y="21459668"/>
            <a:ext cx="10897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iskori</a:t>
            </a:r>
            <a:r>
              <a:rPr lang="sr-Latn-RS" sz="2400" dirty="0"/>
              <a:t>šć</a:t>
            </a:r>
            <a:r>
              <a:rPr lang="en-US" sz="2400" dirty="0" err="1"/>
              <a:t>en</a:t>
            </a:r>
            <a:r>
              <a:rPr lang="en-US" sz="2400" dirty="0"/>
              <a:t> je Facemask dataset </a:t>
            </a:r>
            <a:r>
              <a:rPr lang="en-US" sz="2400" dirty="0" err="1"/>
              <a:t>Kaggle</a:t>
            </a:r>
            <a:r>
              <a:rPr lang="en-US" sz="2400" dirty="0"/>
              <a:t>, u </a:t>
            </a:r>
            <a:r>
              <a:rPr lang="en-US" sz="2400" dirty="0" err="1"/>
              <a:t>kojem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slike</a:t>
            </a:r>
            <a:r>
              <a:rPr lang="en-US" sz="2400" dirty="0"/>
              <a:t> </a:t>
            </a:r>
            <a:r>
              <a:rPr lang="en-US" sz="2400" dirty="0" err="1"/>
              <a:t>ljudi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nose</a:t>
            </a:r>
            <a:r>
              <a:rPr lang="sr-Latn-RS" sz="2400" dirty="0"/>
              <a:t> i</a:t>
            </a:r>
            <a:r>
              <a:rPr lang="en-US" sz="2400" dirty="0"/>
              <a:t> ne nose </a:t>
            </a:r>
            <a:r>
              <a:rPr lang="en-US" sz="2400" dirty="0" err="1"/>
              <a:t>masku</a:t>
            </a:r>
            <a:r>
              <a:rPr lang="en-US" sz="2400" dirty="0"/>
              <a:t>. </a:t>
            </a:r>
            <a:r>
              <a:rPr lang="en-US" sz="2400" dirty="0" err="1"/>
              <a:t>Skupom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pokriveno</a:t>
            </a:r>
            <a:r>
              <a:rPr lang="en-US" sz="2400" dirty="0"/>
              <a:t> je </a:t>
            </a:r>
            <a:r>
              <a:rPr lang="en-US" sz="2400" dirty="0" err="1"/>
              <a:t>mnogo</a:t>
            </a:r>
            <a:r>
              <a:rPr lang="en-US" sz="2400" dirty="0"/>
              <a:t> </a:t>
            </a:r>
            <a:r>
              <a:rPr lang="en-US" sz="2400" dirty="0" err="1"/>
              <a:t>slu</a:t>
            </a:r>
            <a:r>
              <a:rPr lang="sr-Latn-RS" sz="2400" dirty="0"/>
              <a:t>č</a:t>
            </a:r>
            <a:r>
              <a:rPr lang="en-US" sz="2400" dirty="0" err="1"/>
              <a:t>ajeva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bi model </a:t>
            </a:r>
            <a:r>
              <a:rPr lang="en-US" sz="2400" dirty="0" err="1"/>
              <a:t>mogao</a:t>
            </a:r>
            <a:r>
              <a:rPr lang="en-US" sz="2400" dirty="0"/>
              <a:t> </a:t>
            </a:r>
            <a:r>
              <a:rPr lang="en-US" sz="2400" dirty="0" err="1"/>
              <a:t>nai</a:t>
            </a:r>
            <a:r>
              <a:rPr lang="sr-Latn-RS" sz="2400" dirty="0"/>
              <a:t>ć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detekciji</a:t>
            </a:r>
            <a:r>
              <a:rPr lang="en-US" sz="2400" dirty="0"/>
              <a:t>, </a:t>
            </a:r>
            <a:r>
              <a:rPr lang="sr-Latn-RS" sz="2400" dirty="0"/>
              <a:t>š</a:t>
            </a:r>
            <a:r>
              <a:rPr lang="en-US" sz="2400" dirty="0"/>
              <a:t>to </a:t>
            </a:r>
            <a:r>
              <a:rPr lang="en-US" sz="2400" dirty="0" err="1"/>
              <a:t>uklju</a:t>
            </a:r>
            <a:r>
              <a:rPr lang="sr-Latn-RS" sz="2400" dirty="0"/>
              <a:t>č</a:t>
            </a:r>
            <a:r>
              <a:rPr lang="en-US" sz="2400" dirty="0" err="1"/>
              <a:t>uje</a:t>
            </a:r>
            <a:r>
              <a:rPr lang="en-US" sz="2400" dirty="0"/>
              <a:t> </a:t>
            </a:r>
            <a:r>
              <a:rPr lang="en-US" sz="2400" dirty="0" err="1"/>
              <a:t>slike</a:t>
            </a:r>
            <a:r>
              <a:rPr lang="en-US" sz="2400" dirty="0"/>
              <a:t> </a:t>
            </a:r>
            <a:r>
              <a:rPr lang="en-US" sz="2400" dirty="0" err="1"/>
              <a:t>ljudi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sr-Latn-RS" sz="2400" dirty="0"/>
              <a:t> i </a:t>
            </a:r>
            <a:r>
              <a:rPr lang="en-US" sz="2400" dirty="0"/>
              <a:t>bez </a:t>
            </a:r>
            <a:r>
              <a:rPr lang="en-US" sz="2400" dirty="0" err="1"/>
              <a:t>maske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razli</a:t>
            </a:r>
            <a:r>
              <a:rPr lang="sr-Latn-RS" sz="2400" dirty="0"/>
              <a:t>č</a:t>
            </a:r>
            <a:r>
              <a:rPr lang="en-US" sz="2400" dirty="0" err="1"/>
              <a:t>itih</a:t>
            </a:r>
            <a:r>
              <a:rPr lang="en-US" sz="2400" dirty="0"/>
              <a:t> </a:t>
            </a:r>
            <a:r>
              <a:rPr lang="en-US" sz="2400" dirty="0" err="1"/>
              <a:t>uglova</a:t>
            </a:r>
            <a:r>
              <a:rPr lang="en-US" sz="2400" dirty="0"/>
              <a:t>, </a:t>
            </a:r>
            <a:r>
              <a:rPr lang="en-US" sz="2400" dirty="0" err="1"/>
              <a:t>razli</a:t>
            </a:r>
            <a:r>
              <a:rPr lang="sr-Latn-RS" sz="2400" dirty="0"/>
              <a:t>č</a:t>
            </a:r>
            <a:r>
              <a:rPr lang="en-US" sz="2400" dirty="0" err="1"/>
              <a:t>ite</a:t>
            </a:r>
            <a:r>
              <a:rPr lang="en-US" sz="2400" dirty="0"/>
              <a:t> </a:t>
            </a:r>
            <a:r>
              <a:rPr lang="en-US" sz="2400" dirty="0" err="1"/>
              <a:t>udaljenosti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slike</a:t>
            </a:r>
            <a:r>
              <a:rPr lang="en-US" sz="2400" dirty="0"/>
              <a:t> </a:t>
            </a:r>
            <a:r>
              <a:rPr lang="en-US" sz="2400" dirty="0" err="1"/>
              <a:t>grupe</a:t>
            </a:r>
            <a:r>
              <a:rPr lang="en-US" sz="2400" dirty="0"/>
              <a:t> </a:t>
            </a:r>
            <a:r>
              <a:rPr lang="en-US" sz="2400" dirty="0" err="1"/>
              <a:t>ljudi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75684" y="6983577"/>
            <a:ext cx="1086659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 err="1"/>
              <a:t>Cilj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je </a:t>
            </a:r>
            <a:r>
              <a:rPr lang="en-US" sz="2400" dirty="0" err="1"/>
              <a:t>detekcija</a:t>
            </a:r>
            <a:r>
              <a:rPr lang="en-US" sz="2400" dirty="0"/>
              <a:t> </a:t>
            </a:r>
            <a:r>
              <a:rPr lang="en-US" sz="2400" dirty="0" err="1"/>
              <a:t>nošenja</a:t>
            </a:r>
            <a:r>
              <a:rPr lang="en-US" sz="2400" dirty="0"/>
              <a:t> </a:t>
            </a:r>
            <a:r>
              <a:rPr lang="en-US" sz="2400" dirty="0" err="1"/>
              <a:t>zaštitnih</a:t>
            </a:r>
            <a:r>
              <a:rPr lang="en-US" sz="2400" dirty="0"/>
              <a:t> </a:t>
            </a:r>
            <a:r>
              <a:rPr lang="en-US" sz="2400" dirty="0" err="1"/>
              <a:t>maski</a:t>
            </a:r>
            <a:r>
              <a:rPr lang="en-US" sz="2400" dirty="0"/>
              <a:t> u </a:t>
            </a:r>
            <a:r>
              <a:rPr lang="en-US" sz="2400" dirty="0" err="1"/>
              <a:t>realnom</a:t>
            </a:r>
            <a:r>
              <a:rPr lang="en-US" sz="2400" dirty="0"/>
              <a:t> </a:t>
            </a:r>
            <a:r>
              <a:rPr lang="en-US" sz="2400" dirty="0" err="1"/>
              <a:t>vremenu</a:t>
            </a:r>
            <a:r>
              <a:rPr lang="en-US" sz="2400" dirty="0"/>
              <a:t>. </a:t>
            </a:r>
            <a:r>
              <a:rPr lang="sr-Latn-RS" sz="2400" dirty="0"/>
              <a:t/>
            </a:r>
            <a:br>
              <a:rPr lang="sr-Latn-RS" sz="2400" dirty="0"/>
            </a:br>
            <a:r>
              <a:rPr lang="en-US" sz="2400" dirty="0" err="1"/>
              <a:t>Ulaz</a:t>
            </a:r>
            <a:r>
              <a:rPr lang="en-US" sz="2400" dirty="0"/>
              <a:t> u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predstavlja</a:t>
            </a:r>
            <a:r>
              <a:rPr lang="en-US" sz="2400" dirty="0"/>
              <a:t> video </a:t>
            </a:r>
            <a:r>
              <a:rPr lang="en-US" sz="2400" dirty="0" err="1"/>
              <a:t>snimak</a:t>
            </a:r>
            <a:r>
              <a:rPr lang="en-US" sz="2400" dirty="0"/>
              <a:t> </a:t>
            </a:r>
            <a:r>
              <a:rPr lang="en-US" sz="2400" dirty="0" err="1"/>
              <a:t>ljudi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maskama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bez </a:t>
            </a:r>
            <a:r>
              <a:rPr lang="en-US" sz="2400" dirty="0" err="1"/>
              <a:t>maski</a:t>
            </a:r>
            <a:r>
              <a:rPr lang="en-US" sz="2400" dirty="0"/>
              <a:t>. </a:t>
            </a:r>
            <a:r>
              <a:rPr lang="sr-Latn-RS" sz="2400" dirty="0"/>
              <a:t/>
            </a:r>
            <a:br>
              <a:rPr lang="sr-Latn-RS" sz="2400" dirty="0"/>
            </a:br>
            <a:r>
              <a:rPr lang="en-US" sz="2400" dirty="0" err="1"/>
              <a:t>Izlaz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je </a:t>
            </a:r>
            <a:r>
              <a:rPr lang="en-US" sz="2400" dirty="0" err="1"/>
              <a:t>filtriran</a:t>
            </a:r>
            <a:r>
              <a:rPr lang="en-US" sz="2400" dirty="0"/>
              <a:t> video </a:t>
            </a:r>
            <a:r>
              <a:rPr lang="en-US" sz="2400" dirty="0" err="1"/>
              <a:t>snimak</a:t>
            </a:r>
            <a:r>
              <a:rPr lang="en-US" sz="2400" dirty="0"/>
              <a:t>,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kome</a:t>
            </a:r>
            <a:r>
              <a:rPr lang="sr-Latn-RS" sz="2400" dirty="0"/>
              <a:t> su labelirani ljudi koji dobro i loše nose  masku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Usled</a:t>
            </a:r>
            <a:r>
              <a:rPr lang="en-US" sz="2400" dirty="0"/>
              <a:t> </a:t>
            </a:r>
            <a:r>
              <a:rPr lang="en-US" sz="2400" dirty="0" err="1"/>
              <a:t>epidemije</a:t>
            </a:r>
            <a:r>
              <a:rPr lang="en-US" sz="2400" dirty="0"/>
              <a:t> </a:t>
            </a:r>
            <a:r>
              <a:rPr lang="en-US" sz="2400" dirty="0" err="1"/>
              <a:t>Korona</a:t>
            </a:r>
            <a:r>
              <a:rPr lang="en-US" sz="2400" dirty="0"/>
              <a:t> </a:t>
            </a:r>
            <a:r>
              <a:rPr lang="en-US" sz="2400" dirty="0" err="1"/>
              <a:t>virusa</a:t>
            </a:r>
            <a:r>
              <a:rPr lang="en-US" sz="2400" dirty="0"/>
              <a:t> </a:t>
            </a:r>
            <a:r>
              <a:rPr lang="en-US" sz="2400" dirty="0" err="1"/>
              <a:t>krajem</a:t>
            </a:r>
            <a:r>
              <a:rPr lang="en-US" sz="2400" dirty="0"/>
              <a:t> 2019. </a:t>
            </a:r>
            <a:r>
              <a:rPr lang="en-US" sz="2400" dirty="0" err="1"/>
              <a:t>godine</a:t>
            </a:r>
            <a:r>
              <a:rPr lang="en-US" sz="2400" dirty="0"/>
              <a:t> </a:t>
            </a:r>
            <a:r>
              <a:rPr lang="en-US" sz="2400" dirty="0" err="1"/>
              <a:t>svet</a:t>
            </a:r>
            <a:r>
              <a:rPr lang="en-US" sz="2400" dirty="0"/>
              <a:t> je </a:t>
            </a:r>
            <a:r>
              <a:rPr lang="en-US" sz="2400" dirty="0" err="1"/>
              <a:t>počeo</a:t>
            </a:r>
            <a:r>
              <a:rPr lang="en-US" sz="2400" dirty="0"/>
              <a:t> </a:t>
            </a:r>
            <a:r>
              <a:rPr lang="en-US" sz="2400" dirty="0" err="1"/>
              <a:t>rapidno</a:t>
            </a:r>
            <a:r>
              <a:rPr lang="en-US" sz="2400" dirty="0"/>
              <a:t> da se </a:t>
            </a:r>
            <a:r>
              <a:rPr lang="en-US" sz="2400" dirty="0" err="1"/>
              <a:t>menja</a:t>
            </a:r>
            <a:r>
              <a:rPr lang="en-US" sz="2400" dirty="0"/>
              <a:t>. </a:t>
            </a:r>
            <a:r>
              <a:rPr lang="en-US" sz="2400" dirty="0" err="1"/>
              <a:t>Iako</a:t>
            </a:r>
            <a:r>
              <a:rPr lang="en-US" sz="2400" dirty="0"/>
              <a:t> je </a:t>
            </a:r>
            <a:r>
              <a:rPr lang="en-US" sz="2400" dirty="0" err="1"/>
              <a:t>veliki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aktivnosti</a:t>
            </a:r>
            <a:r>
              <a:rPr lang="en-US" sz="2400" dirty="0"/>
              <a:t> </a:t>
            </a:r>
            <a:r>
              <a:rPr lang="en-US" sz="2400" dirty="0" err="1"/>
              <a:t>prešao</a:t>
            </a:r>
            <a:r>
              <a:rPr lang="en-US" sz="2400" dirty="0"/>
              <a:t> u online </a:t>
            </a:r>
            <a:r>
              <a:rPr lang="en-US" sz="2400" dirty="0" err="1"/>
              <a:t>režim</a:t>
            </a:r>
            <a:r>
              <a:rPr lang="en-US" sz="2400" dirty="0"/>
              <a:t> </a:t>
            </a:r>
            <a:r>
              <a:rPr lang="en-US" sz="2400" dirty="0" err="1"/>
              <a:t>rada</a:t>
            </a:r>
            <a:r>
              <a:rPr lang="en-US" sz="2400" dirty="0"/>
              <a:t>,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uvek</a:t>
            </a:r>
            <a:r>
              <a:rPr lang="en-US" sz="2400" dirty="0"/>
              <a:t> </a:t>
            </a:r>
            <a:r>
              <a:rPr lang="en-US" sz="2400" dirty="0" err="1"/>
              <a:t>postoje</a:t>
            </a:r>
            <a:r>
              <a:rPr lang="en-US" sz="2400" dirty="0"/>
              <a:t> one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to </a:t>
            </a:r>
            <a:r>
              <a:rPr lang="en-US" sz="2400" dirty="0" err="1"/>
              <a:t>nije</a:t>
            </a:r>
            <a:r>
              <a:rPr lang="en-US" sz="2400" dirty="0"/>
              <a:t> </a:t>
            </a:r>
            <a:r>
              <a:rPr lang="en-US" sz="2400" dirty="0" err="1"/>
              <a:t>moguće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Zaštitne</a:t>
            </a:r>
            <a:r>
              <a:rPr lang="en-US" sz="2400" dirty="0"/>
              <a:t> </a:t>
            </a:r>
            <a:r>
              <a:rPr lang="en-US" sz="2400" dirty="0" err="1"/>
              <a:t>maske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</a:t>
            </a:r>
            <a:r>
              <a:rPr lang="en-US" sz="2400" dirty="0" err="1"/>
              <a:t>prevencije</a:t>
            </a:r>
            <a:r>
              <a:rPr lang="en-US" sz="2400" dirty="0"/>
              <a:t> </a:t>
            </a:r>
            <a:r>
              <a:rPr lang="en-US" sz="2400" dirty="0" err="1"/>
              <a:t>širenja</a:t>
            </a:r>
            <a:r>
              <a:rPr lang="en-US" sz="2400" dirty="0"/>
              <a:t> </a:t>
            </a:r>
            <a:r>
              <a:rPr lang="en-US" sz="2400" dirty="0" err="1"/>
              <a:t>virusa</a:t>
            </a:r>
            <a:r>
              <a:rPr lang="en-US" sz="2400" dirty="0"/>
              <a:t>, </a:t>
            </a:r>
            <a:r>
              <a:rPr lang="en-US" sz="2400" dirty="0" err="1"/>
              <a:t>postale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od </a:t>
            </a:r>
            <a:r>
              <a:rPr lang="en-US" sz="2400" dirty="0" err="1"/>
              <a:t>obeležja</a:t>
            </a:r>
            <a:r>
              <a:rPr lang="en-US" sz="2400" dirty="0"/>
              <a:t> </a:t>
            </a:r>
            <a:r>
              <a:rPr lang="en-US" sz="2400" dirty="0" err="1"/>
              <a:t>epidemije</a:t>
            </a:r>
            <a:r>
              <a:rPr lang="en-US" sz="2400" dirty="0"/>
              <a:t>. </a:t>
            </a:r>
            <a:r>
              <a:rPr lang="en-US" sz="2400" dirty="0" err="1"/>
              <a:t>Ljudi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 </a:t>
            </a:r>
            <a:r>
              <a:rPr lang="en-US" sz="2400" dirty="0" err="1"/>
              <a:t>obavezi</a:t>
            </a:r>
            <a:r>
              <a:rPr lang="en-US" sz="2400" dirty="0"/>
              <a:t> da nose </a:t>
            </a:r>
            <a:r>
              <a:rPr lang="en-US" sz="2400" dirty="0" err="1"/>
              <a:t>maske</a:t>
            </a:r>
            <a:r>
              <a:rPr lang="en-US" sz="2400" dirty="0"/>
              <a:t> u </a:t>
            </a:r>
            <a:r>
              <a:rPr lang="en-US" sz="2400" dirty="0" err="1"/>
              <a:t>zatvorenom</a:t>
            </a:r>
            <a:r>
              <a:rPr lang="en-US" sz="2400" dirty="0"/>
              <a:t>, </a:t>
            </a:r>
            <a:r>
              <a:rPr lang="en-US" sz="2400" dirty="0" err="1"/>
              <a:t>dok</a:t>
            </a:r>
            <a:r>
              <a:rPr lang="en-US" sz="2400" dirty="0"/>
              <a:t> ta </a:t>
            </a:r>
            <a:r>
              <a:rPr lang="en-US" sz="2400" dirty="0" err="1"/>
              <a:t>praksa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otvorenom</a:t>
            </a:r>
            <a:r>
              <a:rPr lang="en-US" sz="2400" dirty="0"/>
              <a:t> </a:t>
            </a:r>
            <a:r>
              <a:rPr lang="en-US" sz="2400" dirty="0" err="1"/>
              <a:t>prostoru</a:t>
            </a:r>
            <a:r>
              <a:rPr lang="en-US" sz="2400" dirty="0"/>
              <a:t>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uvek</a:t>
            </a:r>
            <a:r>
              <a:rPr lang="en-US" sz="2400" dirty="0"/>
              <a:t> </a:t>
            </a:r>
            <a:r>
              <a:rPr lang="en-US" sz="2400" dirty="0" err="1"/>
              <a:t>nije</a:t>
            </a:r>
            <a:r>
              <a:rPr lang="en-US" sz="2400" dirty="0"/>
              <a:t> </a:t>
            </a:r>
            <a:r>
              <a:rPr lang="en-US" sz="2400" dirty="0" err="1"/>
              <a:t>zastupljena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Ukoliko</a:t>
            </a:r>
            <a:r>
              <a:rPr lang="en-US" sz="2400" dirty="0"/>
              <a:t> bi </a:t>
            </a:r>
            <a:r>
              <a:rPr lang="en-US" sz="2400" dirty="0" err="1"/>
              <a:t>zaštitne</a:t>
            </a:r>
            <a:r>
              <a:rPr lang="en-US" sz="2400" dirty="0"/>
              <a:t> </a:t>
            </a:r>
            <a:r>
              <a:rPr lang="en-US" sz="2400" dirty="0" err="1"/>
              <a:t>kamere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ulasku</a:t>
            </a:r>
            <a:r>
              <a:rPr lang="en-US" sz="2400" dirty="0"/>
              <a:t> u </a:t>
            </a:r>
            <a:r>
              <a:rPr lang="en-US" sz="2400" dirty="0" err="1"/>
              <a:t>objekte</a:t>
            </a:r>
            <a:r>
              <a:rPr lang="en-US" sz="2400" dirty="0"/>
              <a:t> </a:t>
            </a:r>
            <a:r>
              <a:rPr lang="en-US" sz="2400" dirty="0" err="1"/>
              <a:t>koristile</a:t>
            </a:r>
            <a:r>
              <a:rPr lang="en-US" sz="2400" dirty="0"/>
              <a:t> </a:t>
            </a:r>
            <a:r>
              <a:rPr lang="en-US" sz="2400" dirty="0" err="1"/>
              <a:t>ovaj</a:t>
            </a:r>
            <a:r>
              <a:rPr lang="en-US" sz="2400" dirty="0"/>
              <a:t> </a:t>
            </a:r>
            <a:r>
              <a:rPr lang="en-US" sz="2400" dirty="0" err="1"/>
              <a:t>softver</a:t>
            </a:r>
            <a:r>
              <a:rPr lang="en-US" sz="2400" dirty="0"/>
              <a:t>, </a:t>
            </a:r>
            <a:r>
              <a:rPr lang="en-US" sz="2400" dirty="0" err="1"/>
              <a:t>te</a:t>
            </a:r>
            <a:r>
              <a:rPr lang="en-US" sz="2400" dirty="0"/>
              <a:t> bi se </a:t>
            </a:r>
            <a:r>
              <a:rPr lang="en-US" sz="2400" dirty="0" err="1"/>
              <a:t>omogućilo</a:t>
            </a:r>
            <a:r>
              <a:rPr lang="en-US" sz="2400" dirty="0"/>
              <a:t> </a:t>
            </a:r>
            <a:r>
              <a:rPr lang="en-US" sz="2400" dirty="0" err="1"/>
              <a:t>prepoznavanje</a:t>
            </a:r>
            <a:r>
              <a:rPr lang="en-US" sz="2400" dirty="0"/>
              <a:t> da li se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ulaska</a:t>
            </a:r>
            <a:r>
              <a:rPr lang="en-US" sz="2400" dirty="0"/>
              <a:t> u </a:t>
            </a:r>
            <a:r>
              <a:rPr lang="en-US" sz="2400" dirty="0" err="1"/>
              <a:t>objekat</a:t>
            </a:r>
            <a:r>
              <a:rPr lang="en-US" sz="2400" dirty="0"/>
              <a:t> </a:t>
            </a:r>
            <a:r>
              <a:rPr lang="en-US" sz="2400" dirty="0" err="1"/>
              <a:t>poštuju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r>
              <a:rPr lang="en-US" sz="2400" dirty="0"/>
              <a:t> </a:t>
            </a:r>
            <a:r>
              <a:rPr lang="en-US" sz="2400" dirty="0" err="1"/>
              <a:t>nošenja</a:t>
            </a:r>
            <a:r>
              <a:rPr lang="en-US" sz="2400" dirty="0"/>
              <a:t> </a:t>
            </a:r>
            <a:r>
              <a:rPr lang="en-US" sz="2400" dirty="0" err="1"/>
              <a:t>zaštitnih</a:t>
            </a:r>
            <a:r>
              <a:rPr lang="en-US" sz="2400" dirty="0"/>
              <a:t> </a:t>
            </a:r>
            <a:r>
              <a:rPr lang="en-US" sz="2400" dirty="0" err="1"/>
              <a:t>maski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Ovo</a:t>
            </a:r>
            <a:r>
              <a:rPr lang="en-US" sz="2400" dirty="0"/>
              <a:t> bi </a:t>
            </a:r>
            <a:r>
              <a:rPr lang="en-US" sz="2400" dirty="0" err="1"/>
              <a:t>pomoglo</a:t>
            </a:r>
            <a:r>
              <a:rPr lang="en-US" sz="2400" dirty="0"/>
              <a:t> u </a:t>
            </a:r>
            <a:r>
              <a:rPr lang="en-US" sz="2400" dirty="0" err="1"/>
              <a:t>otkrivanju</a:t>
            </a:r>
            <a:r>
              <a:rPr lang="en-US" sz="2400" dirty="0"/>
              <a:t> </a:t>
            </a:r>
            <a:r>
              <a:rPr lang="en-US" sz="2400" dirty="0" err="1"/>
              <a:t>lica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ne nose </a:t>
            </a:r>
            <a:r>
              <a:rPr lang="en-US" sz="2400" dirty="0" err="1"/>
              <a:t>masku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ulasku</a:t>
            </a:r>
            <a:r>
              <a:rPr lang="en-US" sz="2400" dirty="0"/>
              <a:t> u </a:t>
            </a:r>
            <a:r>
              <a:rPr lang="en-US" sz="2400" dirty="0" err="1"/>
              <a:t>objekat</a:t>
            </a:r>
            <a:r>
              <a:rPr lang="en-US" sz="2400" dirty="0"/>
              <a:t>, </a:t>
            </a:r>
            <a:r>
              <a:rPr lang="en-US" sz="2400" dirty="0" err="1"/>
              <a:t>te</a:t>
            </a:r>
            <a:r>
              <a:rPr lang="en-US" sz="2400" dirty="0"/>
              <a:t> se </a:t>
            </a:r>
            <a:r>
              <a:rPr lang="en-US" sz="2400" dirty="0" err="1"/>
              <a:t>naknadno</a:t>
            </a:r>
            <a:r>
              <a:rPr lang="en-US" sz="2400" dirty="0"/>
              <a:t>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aktivirati</a:t>
            </a:r>
            <a:r>
              <a:rPr lang="en-US" sz="2400" dirty="0"/>
              <a:t> alarm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neki</a:t>
            </a:r>
            <a:r>
              <a:rPr lang="en-US" sz="2400" dirty="0"/>
              <a:t>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</a:t>
            </a:r>
            <a:r>
              <a:rPr lang="en-US" sz="2400" dirty="0" err="1"/>
              <a:t>obavestiti</a:t>
            </a:r>
            <a:r>
              <a:rPr lang="en-US" sz="2400" dirty="0"/>
              <a:t> </a:t>
            </a:r>
            <a:r>
              <a:rPr lang="en-US" sz="2400" dirty="0" err="1"/>
              <a:t>dežurno</a:t>
            </a:r>
            <a:r>
              <a:rPr lang="en-US" sz="2400" dirty="0"/>
              <a:t> lice. </a:t>
            </a:r>
            <a:r>
              <a:rPr lang="sr-Latn-RS" sz="2400" dirty="0"/>
              <a:t/>
            </a:r>
            <a:br>
              <a:rPr lang="sr-Latn-RS" sz="2400" dirty="0"/>
            </a:br>
            <a:r>
              <a:rPr lang="en-US" sz="2400" dirty="0"/>
              <a:t>Na </a:t>
            </a:r>
            <a:r>
              <a:rPr lang="en-US" sz="2400" dirty="0" err="1"/>
              <a:t>taj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</a:t>
            </a:r>
            <a:r>
              <a:rPr lang="en-US" sz="2400" dirty="0" err="1"/>
              <a:t>softver</a:t>
            </a:r>
            <a:r>
              <a:rPr lang="en-US" sz="2400" dirty="0"/>
              <a:t> bi </a:t>
            </a:r>
            <a:r>
              <a:rPr lang="en-US" sz="2400" dirty="0" err="1"/>
              <a:t>pomogao</a:t>
            </a:r>
            <a:r>
              <a:rPr lang="en-US" sz="2400" dirty="0"/>
              <a:t> u </a:t>
            </a:r>
            <a:r>
              <a:rPr lang="en-US" sz="2400" dirty="0" err="1"/>
              <a:t>zaštiti</a:t>
            </a:r>
            <a:r>
              <a:rPr lang="en-US" sz="2400" dirty="0"/>
              <a:t> </a:t>
            </a:r>
            <a:r>
              <a:rPr lang="en-US" sz="2400" dirty="0" err="1"/>
              <a:t>života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sprečavanju</a:t>
            </a:r>
            <a:r>
              <a:rPr lang="en-US" sz="2400" dirty="0"/>
              <a:t> </a:t>
            </a:r>
            <a:r>
              <a:rPr lang="en-US" sz="2400" dirty="0" err="1"/>
              <a:t>širenja</a:t>
            </a:r>
            <a:r>
              <a:rPr lang="en-US" sz="2400" dirty="0"/>
              <a:t> </a:t>
            </a:r>
            <a:r>
              <a:rPr lang="en-US" sz="2400" dirty="0" err="1"/>
              <a:t>virusa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0" y="13016066"/>
            <a:ext cx="10722854" cy="5423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654" y="26531573"/>
            <a:ext cx="10058400" cy="5396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317" y="21542320"/>
            <a:ext cx="10058400" cy="488836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63885"/>
              </p:ext>
            </p:extLst>
          </p:nvPr>
        </p:nvGraphicFramePr>
        <p:xfrm>
          <a:off x="16436879" y="26802801"/>
          <a:ext cx="12759875" cy="512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597073">
                  <a:extLst>
                    <a:ext uri="{9D8B030D-6E8A-4147-A177-3AD203B41FA5}">
                      <a16:colId xmlns:a16="http://schemas.microsoft.com/office/drawing/2014/main" val="34557136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816967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2620944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36186651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961325807"/>
                    </a:ext>
                  </a:extLst>
                </a:gridCol>
              </a:tblGrid>
              <a:tr h="110721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4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4400" dirty="0" smtClean="0"/>
                        <a:t>YOLOv5-S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7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4400" dirty="0" smtClean="0"/>
                        <a:t>YOLOv5-M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3870"/>
                  </a:ext>
                </a:extLst>
              </a:tr>
              <a:tr h="11532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err="1" smtClean="0"/>
                        <a:t>Broj</a:t>
                      </a:r>
                      <a:r>
                        <a:rPr lang="en-US" sz="4400" dirty="0" smtClean="0"/>
                        <a:t> </a:t>
                      </a:r>
                      <a:r>
                        <a:rPr lang="en-US" sz="4400" dirty="0" err="1" smtClean="0"/>
                        <a:t>epoha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20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20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82830"/>
                  </a:ext>
                </a:extLst>
              </a:tr>
              <a:tr h="1385652"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4400" dirty="0" err="1" smtClean="0"/>
                        <a:t>Trajanje</a:t>
                      </a:r>
                      <a:r>
                        <a:rPr lang="en-US" sz="4400" baseline="0" dirty="0" smtClean="0"/>
                        <a:t> </a:t>
                      </a:r>
                      <a:r>
                        <a:rPr lang="en-US" sz="4400" baseline="0" dirty="0" err="1" smtClean="0"/>
                        <a:t>treninga</a:t>
                      </a:r>
                      <a:r>
                        <a:rPr lang="en-US" sz="4400" baseline="0" dirty="0" smtClean="0"/>
                        <a:t> (min)</a:t>
                      </a:r>
                      <a:endParaRPr lang="en-US" sz="440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180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180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360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8687"/>
                  </a:ext>
                </a:extLst>
              </a:tr>
              <a:tr h="138565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4400" dirty="0" smtClean="0"/>
                        <a:t>Mean average</a:t>
                      </a:r>
                      <a:r>
                        <a:rPr lang="en-US" sz="4400" baseline="0" dirty="0" smtClean="0"/>
                        <a:t> precision (</a:t>
                      </a:r>
                      <a:r>
                        <a:rPr lang="en-US" sz="4400" baseline="0" dirty="0" err="1" smtClean="0"/>
                        <a:t>mPA</a:t>
                      </a:r>
                      <a:r>
                        <a:rPr lang="en-US" sz="4400" baseline="0" dirty="0" smtClean="0"/>
                        <a:t>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80%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88%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85%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4400" dirty="0" smtClean="0"/>
                        <a:t>91%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 Bayan Plain</vt:lpstr>
      <vt:lpstr>Arial</vt:lpstr>
      <vt:lpstr>Bangla MN</vt:lpstr>
      <vt:lpstr>Calibri</vt:lpstr>
      <vt:lpstr>Lucida Fax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2021-02-14T17:56:28Z</dcterms:modified>
</cp:coreProperties>
</file>