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7" r:id="rId4"/>
    <p:sldId id="290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96" r:id="rId22"/>
  </p:sldIdLst>
  <p:sldSz cx="9144000" cy="5143500" type="screen16x9"/>
  <p:notesSz cx="6858000" cy="9144000"/>
  <p:embeddedFontLst>
    <p:embeddedFont>
      <p:font typeface="Comfortaa" panose="020B0604020202020204" charset="0"/>
      <p:regular r:id="rId24"/>
      <p:bold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jem Bajramovic" initials="MB" lastIdx="1" clrIdx="0">
    <p:extLst>
      <p:ext uri="{19B8F6BF-5375-455C-9EA6-DF929625EA0E}">
        <p15:presenceInfo xmlns:p15="http://schemas.microsoft.com/office/powerpoint/2012/main" userId="e06b869cc2bdec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0C410"/>
    <a:srgbClr val="0073C2"/>
    <a:srgbClr val="FF9966"/>
    <a:srgbClr val="FFFF99"/>
    <a:srgbClr val="FFCC66"/>
    <a:srgbClr val="FFFF00"/>
    <a:srgbClr val="9663F5"/>
    <a:srgbClr val="65CEFB"/>
    <a:srgbClr val="965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3C67C-46C3-42B2-86D7-9CF386928545}">
  <a:tblStyle styleId="{F143C67C-46C3-42B2-86D7-9CF386928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3" autoAdjust="0"/>
  </p:normalViewPr>
  <p:slideViewPr>
    <p:cSldViewPr snapToGrid="0" showGuides="1">
      <p:cViewPr varScale="1">
        <p:scale>
          <a:sx n="138" d="100"/>
          <a:sy n="138" d="100"/>
        </p:scale>
        <p:origin x="49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648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50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030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742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02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1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492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469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58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27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65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06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7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9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92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777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48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21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gregorut/videogamesa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0F2473B-0776-E5A2-61BA-98DDD20FF234}"/>
              </a:ext>
            </a:extLst>
          </p:cNvPr>
          <p:cNvSpPr/>
          <p:nvPr/>
        </p:nvSpPr>
        <p:spPr>
          <a:xfrm rot="4510182">
            <a:off x="4913111" y="343888"/>
            <a:ext cx="3935754" cy="9134768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29035" y="3685881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>
                <a:solidFill>
                  <a:schemeClr val="bg2">
                    <a:lumMod val="75000"/>
                  </a:schemeClr>
                </a:solidFill>
              </a:rPr>
              <a:t>Rudarenje Podataka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0C0953-98F2-DDE6-187E-B7EA0D82A5EB}"/>
              </a:ext>
            </a:extLst>
          </p:cNvPr>
          <p:cNvSpPr txBox="1"/>
          <p:nvPr/>
        </p:nvSpPr>
        <p:spPr>
          <a:xfrm>
            <a:off x="230257" y="1256016"/>
            <a:ext cx="812273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5000" dirty="0">
                <a:solidFill>
                  <a:schemeClr val="tx1"/>
                </a:solidFill>
                <a:latin typeface="Fira Sans Extra Condensed Medium" panose="020B0604020202020204" charset="0"/>
              </a:rPr>
              <a:t>Analiza podataka o video igrama</a:t>
            </a:r>
          </a:p>
          <a:p>
            <a:r>
              <a:rPr lang="bs-Latn-BA" sz="5000" dirty="0">
                <a:solidFill>
                  <a:schemeClr val="tx1"/>
                </a:solidFill>
                <a:latin typeface="Fira Sans Extra Condensed Medium" panose="020B0604020202020204" charset="0"/>
              </a:rPr>
              <a:t>i Google trendovima:</a:t>
            </a:r>
          </a:p>
          <a:p>
            <a:r>
              <a:rPr lang="bs-Latn-BA" sz="2800" dirty="0">
                <a:solidFill>
                  <a:schemeClr val="tx1"/>
                </a:solidFill>
                <a:latin typeface="Fira Sans Extra Condensed Medium" panose="020B0604020202020204" charset="0"/>
              </a:rPr>
              <a:t>Istraživanje popularnih platformi, žanrova</a:t>
            </a:r>
          </a:p>
          <a:p>
            <a:r>
              <a:rPr lang="bs-Latn-BA" sz="2800" dirty="0">
                <a:solidFill>
                  <a:schemeClr val="tx1"/>
                </a:solidFill>
                <a:latin typeface="Fira Sans Extra Condensed Medium" panose="020B0604020202020204" charset="0"/>
              </a:rPr>
              <a:t>i geografskih razlika</a:t>
            </a:r>
            <a:endParaRPr lang="en-GB" sz="2800" dirty="0">
              <a:solidFill>
                <a:schemeClr val="tx1"/>
              </a:solidFill>
              <a:latin typeface="Fira Sans Extra Condensed Medium" panose="020B0604020202020204" charset="0"/>
            </a:endParaRPr>
          </a:p>
        </p:txBody>
      </p:sp>
      <p:pic>
        <p:nvPicPr>
          <p:cNvPr id="15" name="image1.png">
            <a:extLst>
              <a:ext uri="{FF2B5EF4-FFF2-40B4-BE49-F238E27FC236}">
                <a16:creationId xmlns:a16="http://schemas.microsoft.com/office/drawing/2014/main" id="{829BCB6A-A050-930F-6CC5-4AA68D0B23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24258" y="260580"/>
            <a:ext cx="808200" cy="772069"/>
          </a:xfrm>
          <a:prstGeom prst="rect">
            <a:avLst/>
          </a:prstGeom>
          <a:ln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70525D-F02A-8A6E-EA9B-1E651E7A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24" y="258649"/>
            <a:ext cx="774001" cy="774000"/>
          </a:xfrm>
          <a:prstGeom prst="rect">
            <a:avLst/>
          </a:prstGeom>
        </p:spPr>
      </p:pic>
      <p:sp>
        <p:nvSpPr>
          <p:cNvPr id="17" name="Google Shape;196;p33">
            <a:extLst>
              <a:ext uri="{FF2B5EF4-FFF2-40B4-BE49-F238E27FC236}">
                <a16:creationId xmlns:a16="http://schemas.microsoft.com/office/drawing/2014/main" id="{496EB6C2-ADAA-208E-FB6C-301F0F19CF61}"/>
              </a:ext>
            </a:extLst>
          </p:cNvPr>
          <p:cNvSpPr txBox="1">
            <a:spLocks/>
          </p:cNvSpPr>
          <p:nvPr/>
        </p:nvSpPr>
        <p:spPr>
          <a:xfrm>
            <a:off x="2049491" y="371299"/>
            <a:ext cx="184706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fortaa"/>
              <a:buNone/>
              <a:defRPr sz="1600" b="0" i="0" u="none" strike="noStrike" cap="non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None/>
              <a:defRPr sz="1800" b="0" i="0" u="none" strike="noStrike" cap="none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l"/>
            <a:r>
              <a:rPr lang="bs-Latn-BA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UNIVERZITET U ZENICI</a:t>
            </a:r>
          </a:p>
          <a:p>
            <a:pPr marL="0" indent="0" algn="l"/>
            <a:r>
              <a:rPr lang="bs-Latn-BA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Politehnički fakultet</a:t>
            </a:r>
          </a:p>
          <a:p>
            <a:pPr marL="0" indent="0" algn="l"/>
            <a:r>
              <a:rPr lang="bs-Latn-BA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Softversko inženjerstvo</a:t>
            </a:r>
          </a:p>
        </p:txBody>
      </p:sp>
      <p:sp>
        <p:nvSpPr>
          <p:cNvPr id="18" name="Google Shape;196;p33">
            <a:extLst>
              <a:ext uri="{FF2B5EF4-FFF2-40B4-BE49-F238E27FC236}">
                <a16:creationId xmlns:a16="http://schemas.microsoft.com/office/drawing/2014/main" id="{B349CECC-B63D-1AD9-8ADA-BCA0C4216000}"/>
              </a:ext>
            </a:extLst>
          </p:cNvPr>
          <p:cNvSpPr txBox="1">
            <a:spLocks/>
          </p:cNvSpPr>
          <p:nvPr/>
        </p:nvSpPr>
        <p:spPr>
          <a:xfrm>
            <a:off x="279800" y="4160545"/>
            <a:ext cx="3904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bs-Latn-BA" sz="1200" dirty="0"/>
              <a:t>Adin Jahić, Merjem Bajramović</a:t>
            </a:r>
          </a:p>
          <a:p>
            <a:pPr marL="0" indent="0"/>
            <a:r>
              <a:rPr lang="bs-Latn-BA" sz="1200" dirty="0"/>
              <a:t>Doc. dr. Sc. Denis Čeke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Distribucija globalne kategorije prodaje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0C620-DBC7-929E-9B0A-1BF40D33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19" y="803000"/>
            <a:ext cx="419576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K-Means klasterizacija (Elbow Method)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2E77A-E68A-1587-53B4-855C5E5CD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12" r="4114"/>
          <a:stretch/>
        </p:blipFill>
        <p:spPr bwMode="auto">
          <a:xfrm>
            <a:off x="2571460" y="1063352"/>
            <a:ext cx="4001079" cy="384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035B8E0-2286-F7DF-A813-B780999D53D4}"/>
              </a:ext>
            </a:extLst>
          </p:cNvPr>
          <p:cNvSpPr/>
          <p:nvPr/>
        </p:nvSpPr>
        <p:spPr>
          <a:xfrm>
            <a:off x="4659803" y="3775364"/>
            <a:ext cx="249381" cy="249381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9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Odnos broja igara i prosječne prodaje po klasteru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28095-136C-17EC-7ACB-71A138A10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25"/>
          <a:stretch/>
        </p:blipFill>
        <p:spPr bwMode="auto">
          <a:xfrm>
            <a:off x="1165417" y="1063625"/>
            <a:ext cx="3102910" cy="378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BD485-FBD1-CCC4-82DE-013A96B226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59" t="39793" b="44122"/>
          <a:stretch/>
        </p:blipFill>
        <p:spPr>
          <a:xfrm>
            <a:off x="4268327" y="2348962"/>
            <a:ext cx="823956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EA2C0-155B-E9EE-F4F7-C3A5CD798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74" t="33939" r="45383" b="29685"/>
          <a:stretch/>
        </p:blipFill>
        <p:spPr bwMode="auto">
          <a:xfrm>
            <a:off x="5162623" y="1682212"/>
            <a:ext cx="3277870" cy="1943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016848-51CC-C68C-DC24-06A6A0BF72DA}"/>
              </a:ext>
            </a:extLst>
          </p:cNvPr>
          <p:cNvSpPr/>
          <p:nvPr/>
        </p:nvSpPr>
        <p:spPr>
          <a:xfrm>
            <a:off x="5162623" y="2616200"/>
            <a:ext cx="3277870" cy="19367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1855AE-94A8-6301-0AA4-9C332A9358B8}"/>
              </a:ext>
            </a:extLst>
          </p:cNvPr>
          <p:cNvSpPr/>
          <p:nvPr/>
        </p:nvSpPr>
        <p:spPr>
          <a:xfrm>
            <a:off x="5162623" y="3403159"/>
            <a:ext cx="3277870" cy="19367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7DAC9-8855-5A83-8060-2D9C4EFCBF88}"/>
              </a:ext>
            </a:extLst>
          </p:cNvPr>
          <p:cNvSpPr/>
          <p:nvPr/>
        </p:nvSpPr>
        <p:spPr>
          <a:xfrm>
            <a:off x="3695773" y="1344068"/>
            <a:ext cx="390452" cy="308982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F5A0F-93D9-FCA5-FBD0-8D53E3BC298B}"/>
              </a:ext>
            </a:extLst>
          </p:cNvPr>
          <p:cNvSpPr/>
          <p:nvPr/>
        </p:nvSpPr>
        <p:spPr>
          <a:xfrm>
            <a:off x="2452688" y="3320250"/>
            <a:ext cx="348790" cy="111363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13E90D4-CA45-0300-1061-5979A535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2" y="1063625"/>
            <a:ext cx="3789875" cy="378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9553D-6F8A-476A-8366-C0B7AD978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17" t="22283" r="32271" b="55253"/>
          <a:stretch/>
        </p:blipFill>
        <p:spPr bwMode="auto">
          <a:xfrm>
            <a:off x="4662154" y="2286000"/>
            <a:ext cx="4244380" cy="11171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Odnos broja igara i prosječne prodaje po klasteru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16848-51CC-C68C-DC24-06A6A0BF72DA}"/>
              </a:ext>
            </a:extLst>
          </p:cNvPr>
          <p:cNvSpPr/>
          <p:nvPr/>
        </p:nvSpPr>
        <p:spPr>
          <a:xfrm>
            <a:off x="4662154" y="2834516"/>
            <a:ext cx="4244380" cy="19367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F5A0F-93D9-FCA5-FBD0-8D53E3BC298B}"/>
              </a:ext>
            </a:extLst>
          </p:cNvPr>
          <p:cNvSpPr/>
          <p:nvPr/>
        </p:nvSpPr>
        <p:spPr>
          <a:xfrm>
            <a:off x="1654629" y="1261939"/>
            <a:ext cx="652693" cy="317353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3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K-Means klasterizacija (Silhouette Method)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0698D-201B-759F-D25D-01E80F5E9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2" r="5528"/>
          <a:stretch/>
        </p:blipFill>
        <p:spPr bwMode="auto">
          <a:xfrm>
            <a:off x="2438400" y="889544"/>
            <a:ext cx="4045607" cy="3963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76A141D-17B3-9D2F-BF64-66659CBEDA35}"/>
              </a:ext>
            </a:extLst>
          </p:cNvPr>
          <p:cNvSpPr/>
          <p:nvPr/>
        </p:nvSpPr>
        <p:spPr>
          <a:xfrm>
            <a:off x="2955694" y="1073728"/>
            <a:ext cx="249381" cy="249381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5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Vizualizacija klasterâ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C9C8B-EE5C-EA2C-CC99-FEE8B542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" y="1062035"/>
            <a:ext cx="3869192" cy="3869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EC1790-77E2-8687-76D7-7B2BF3DE7327}"/>
              </a:ext>
            </a:extLst>
          </p:cNvPr>
          <p:cNvSpPr txBox="1"/>
          <p:nvPr/>
        </p:nvSpPr>
        <p:spPr>
          <a:xfrm>
            <a:off x="4572000" y="2097581"/>
            <a:ext cx="4381328" cy="9483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Klaster 1 </a:t>
            </a:r>
            <a:r>
              <a:rPr lang="fi-FI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(veličina: 16.521, širina siluete: 0,95)</a:t>
            </a:r>
            <a:endParaRPr lang="bs-Latn-BA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Klaster 2 </a:t>
            </a:r>
            <a:r>
              <a:rPr lang="fi-FI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(veličina: 77, širina siluete: 0,19)</a:t>
            </a:r>
            <a:endParaRPr lang="bs-Latn-BA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3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Uvid u klastere kroz sažetu statistiku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B84B6-04A7-F8FA-5D59-9D36944B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73" y="1100514"/>
            <a:ext cx="6206053" cy="176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383710-361F-4B2F-85CA-D53629A09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229" y="3002056"/>
            <a:ext cx="6206053" cy="18100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A00596-1BBF-1FA5-30C1-4B229CD44F04}"/>
              </a:ext>
            </a:extLst>
          </p:cNvPr>
          <p:cNvSpPr/>
          <p:nvPr/>
        </p:nvSpPr>
        <p:spPr>
          <a:xfrm>
            <a:off x="1522799" y="2191591"/>
            <a:ext cx="6053657" cy="235923"/>
          </a:xfrm>
          <a:prstGeom prst="rect">
            <a:avLst/>
          </a:prstGeom>
          <a:noFill/>
          <a:ln>
            <a:solidFill>
              <a:srgbClr val="0073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43604-62F4-1363-DBF3-3C4663219570}"/>
              </a:ext>
            </a:extLst>
          </p:cNvPr>
          <p:cNvSpPr/>
          <p:nvPr/>
        </p:nvSpPr>
        <p:spPr>
          <a:xfrm>
            <a:off x="1556057" y="4123096"/>
            <a:ext cx="6053657" cy="235923"/>
          </a:xfrm>
          <a:prstGeom prst="rect">
            <a:avLst/>
          </a:prstGeom>
          <a:noFill/>
          <a:ln>
            <a:solidFill>
              <a:srgbClr val="F0C4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2A791-3963-6207-ADDA-6BB71F325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725" y="2191591"/>
            <a:ext cx="71447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8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Sažeti statistički podaci za kategoričke varijable unutar klastera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4277326">
            <a:off x="7794813" y="2622915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EDF56E-982A-4746-5A5D-4AF2E159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48" y="1011413"/>
            <a:ext cx="6505303" cy="38420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A9FC62-A611-2D13-2D43-78495D12C4D8}"/>
              </a:ext>
            </a:extLst>
          </p:cNvPr>
          <p:cNvSpPr/>
          <p:nvPr/>
        </p:nvSpPr>
        <p:spPr>
          <a:xfrm>
            <a:off x="1357312" y="2614613"/>
            <a:ext cx="2466975" cy="290512"/>
          </a:xfrm>
          <a:prstGeom prst="rect">
            <a:avLst/>
          </a:prstGeom>
          <a:noFill/>
          <a:ln>
            <a:solidFill>
              <a:srgbClr val="F0C4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2658D-2455-EB33-0D6B-37D3DB32B8C9}"/>
              </a:ext>
            </a:extLst>
          </p:cNvPr>
          <p:cNvSpPr/>
          <p:nvPr/>
        </p:nvSpPr>
        <p:spPr>
          <a:xfrm>
            <a:off x="1357312" y="3705481"/>
            <a:ext cx="2466975" cy="290512"/>
          </a:xfrm>
          <a:prstGeom prst="rect">
            <a:avLst/>
          </a:prstGeom>
          <a:noFill/>
          <a:ln>
            <a:solidFill>
              <a:srgbClr val="F0C4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4CE2C-4C11-3E4B-B714-EC1AED1D498E}"/>
              </a:ext>
            </a:extLst>
          </p:cNvPr>
          <p:cNvSpPr/>
          <p:nvPr/>
        </p:nvSpPr>
        <p:spPr>
          <a:xfrm>
            <a:off x="3862251" y="1647817"/>
            <a:ext cx="1662249" cy="221455"/>
          </a:xfrm>
          <a:prstGeom prst="rect">
            <a:avLst/>
          </a:prstGeom>
          <a:noFill/>
          <a:ln>
            <a:solidFill>
              <a:srgbClr val="F0C4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935AA-19F1-DAE4-6093-806CD670ADA8}"/>
              </a:ext>
            </a:extLst>
          </p:cNvPr>
          <p:cNvSpPr/>
          <p:nvPr/>
        </p:nvSpPr>
        <p:spPr>
          <a:xfrm>
            <a:off x="3862250" y="4124323"/>
            <a:ext cx="1662249" cy="221455"/>
          </a:xfrm>
          <a:prstGeom prst="rect">
            <a:avLst/>
          </a:prstGeom>
          <a:noFill/>
          <a:ln>
            <a:solidFill>
              <a:srgbClr val="F0C4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F6B12-1FA4-6D37-63FF-4E73B06B84A3}"/>
              </a:ext>
            </a:extLst>
          </p:cNvPr>
          <p:cNvSpPr/>
          <p:nvPr/>
        </p:nvSpPr>
        <p:spPr>
          <a:xfrm>
            <a:off x="3862249" y="4345778"/>
            <a:ext cx="1662249" cy="221455"/>
          </a:xfrm>
          <a:prstGeom prst="rect">
            <a:avLst/>
          </a:prstGeom>
          <a:noFill/>
          <a:ln>
            <a:solidFill>
              <a:srgbClr val="F0C4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756BF-64E8-F78C-E795-0E3CA4BD6358}"/>
              </a:ext>
            </a:extLst>
          </p:cNvPr>
          <p:cNvSpPr/>
          <p:nvPr/>
        </p:nvSpPr>
        <p:spPr>
          <a:xfrm>
            <a:off x="3862249" y="2553888"/>
            <a:ext cx="1662249" cy="221455"/>
          </a:xfrm>
          <a:prstGeom prst="rect">
            <a:avLst/>
          </a:prstGeom>
          <a:noFill/>
          <a:ln>
            <a:solidFill>
              <a:srgbClr val="0073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3D0D-F6EC-3BC1-0A03-28CB66AD9527}"/>
              </a:ext>
            </a:extLst>
          </p:cNvPr>
          <p:cNvSpPr/>
          <p:nvPr/>
        </p:nvSpPr>
        <p:spPr>
          <a:xfrm>
            <a:off x="3862249" y="2106729"/>
            <a:ext cx="1662249" cy="221455"/>
          </a:xfrm>
          <a:prstGeom prst="rect">
            <a:avLst/>
          </a:prstGeom>
          <a:noFill/>
          <a:ln>
            <a:solidFill>
              <a:srgbClr val="0073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F8ACD-C1E4-2CA4-451D-C751E3A2D3EA}"/>
              </a:ext>
            </a:extLst>
          </p:cNvPr>
          <p:cNvSpPr/>
          <p:nvPr/>
        </p:nvSpPr>
        <p:spPr>
          <a:xfrm>
            <a:off x="3862249" y="3006923"/>
            <a:ext cx="1662249" cy="221455"/>
          </a:xfrm>
          <a:prstGeom prst="rect">
            <a:avLst/>
          </a:prstGeom>
          <a:noFill/>
          <a:ln>
            <a:solidFill>
              <a:srgbClr val="0073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520B3B-89D4-EC7E-A254-5BAF5ABEBC06}"/>
              </a:ext>
            </a:extLst>
          </p:cNvPr>
          <p:cNvSpPr/>
          <p:nvPr/>
        </p:nvSpPr>
        <p:spPr>
          <a:xfrm>
            <a:off x="3862249" y="3676350"/>
            <a:ext cx="1662249" cy="221455"/>
          </a:xfrm>
          <a:prstGeom prst="rect">
            <a:avLst/>
          </a:prstGeom>
          <a:noFill/>
          <a:ln>
            <a:solidFill>
              <a:srgbClr val="0073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7FA0C3-0B65-EA07-58B6-D65F48636A19}"/>
              </a:ext>
            </a:extLst>
          </p:cNvPr>
          <p:cNvSpPr/>
          <p:nvPr/>
        </p:nvSpPr>
        <p:spPr>
          <a:xfrm>
            <a:off x="5562460" y="2732237"/>
            <a:ext cx="2262191" cy="221455"/>
          </a:xfrm>
          <a:prstGeom prst="rect">
            <a:avLst/>
          </a:prstGeom>
          <a:noFill/>
          <a:ln>
            <a:solidFill>
              <a:srgbClr val="F0C4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37E70-94DC-0C57-8827-2BA86F8EF18C}"/>
              </a:ext>
            </a:extLst>
          </p:cNvPr>
          <p:cNvSpPr/>
          <p:nvPr/>
        </p:nvSpPr>
        <p:spPr>
          <a:xfrm>
            <a:off x="5562459" y="1441994"/>
            <a:ext cx="2262191" cy="221455"/>
          </a:xfrm>
          <a:prstGeom prst="rect">
            <a:avLst/>
          </a:prstGeom>
          <a:noFill/>
          <a:ln>
            <a:gradFill>
              <a:gsLst>
                <a:gs pos="0">
                  <a:srgbClr val="0073C2"/>
                </a:gs>
                <a:gs pos="100000">
                  <a:srgbClr val="F0C410"/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317E8C-3FDF-8C66-7972-D5B3C06FF2E6}"/>
              </a:ext>
            </a:extLst>
          </p:cNvPr>
          <p:cNvSpPr/>
          <p:nvPr/>
        </p:nvSpPr>
        <p:spPr>
          <a:xfrm>
            <a:off x="5562459" y="3169168"/>
            <a:ext cx="2262191" cy="221455"/>
          </a:xfrm>
          <a:prstGeom prst="rect">
            <a:avLst/>
          </a:prstGeom>
          <a:noFill/>
          <a:ln>
            <a:gradFill>
              <a:gsLst>
                <a:gs pos="0">
                  <a:srgbClr val="0073C2"/>
                </a:gs>
                <a:gs pos="100000">
                  <a:srgbClr val="F0C410"/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B72ED0-DE84-35B8-0573-B02177BFD820}"/>
              </a:ext>
            </a:extLst>
          </p:cNvPr>
          <p:cNvSpPr/>
          <p:nvPr/>
        </p:nvSpPr>
        <p:spPr>
          <a:xfrm>
            <a:off x="5562459" y="4253453"/>
            <a:ext cx="2262191" cy="221455"/>
          </a:xfrm>
          <a:prstGeom prst="rect">
            <a:avLst/>
          </a:prstGeom>
          <a:noFill/>
          <a:ln>
            <a:gradFill>
              <a:gsLst>
                <a:gs pos="0">
                  <a:srgbClr val="0073C2"/>
                </a:gs>
                <a:gs pos="100000">
                  <a:srgbClr val="F0C410"/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5DD5B-B7B0-572C-90AF-5F20FE4CA920}"/>
              </a:ext>
            </a:extLst>
          </p:cNvPr>
          <p:cNvSpPr/>
          <p:nvPr/>
        </p:nvSpPr>
        <p:spPr>
          <a:xfrm>
            <a:off x="5562598" y="3605557"/>
            <a:ext cx="2262191" cy="221455"/>
          </a:xfrm>
          <a:prstGeom prst="rect">
            <a:avLst/>
          </a:prstGeom>
          <a:noFill/>
          <a:ln>
            <a:gradFill>
              <a:gsLst>
                <a:gs pos="0">
                  <a:srgbClr val="0073C2"/>
                </a:gs>
                <a:gs pos="100000">
                  <a:srgbClr val="F0C410"/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23B031-33AE-E7FB-7663-E20281089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162" y="2121278"/>
            <a:ext cx="71447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5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Analiza prosječne prodaje top 5 žanrova sa Google Trends pretraživanjima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0B10F1-EF7E-7C5D-FDC3-3EAB0C0F201C}"/>
              </a:ext>
            </a:extLst>
          </p:cNvPr>
          <p:cNvSpPr/>
          <p:nvPr/>
        </p:nvSpPr>
        <p:spPr>
          <a:xfrm rot="4277326">
            <a:off x="7794813" y="2622915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55043-C6AF-A650-1101-B45D1B7D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1096400"/>
            <a:ext cx="4914220" cy="3579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D7B615-DB23-AC67-E58A-66C5479D8A5B}"/>
              </a:ext>
            </a:extLst>
          </p:cNvPr>
          <p:cNvSpPr txBox="1"/>
          <p:nvPr/>
        </p:nvSpPr>
        <p:spPr>
          <a:xfrm>
            <a:off x="3140528" y="4648653"/>
            <a:ext cx="2862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Rezultati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poređenja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prodaje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interesa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 top 5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žanrova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igara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(2004-2016)</a:t>
            </a:r>
          </a:p>
        </p:txBody>
      </p:sp>
    </p:spTree>
    <p:extLst>
      <p:ext uri="{BB962C8B-B14F-4D97-AF65-F5344CB8AC3E}">
        <p14:creationId xmlns:p14="http://schemas.microsoft.com/office/powerpoint/2010/main" val="173711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Analiza prosječne prodaje top 5 platformi sa Google Trends pretraživanjima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0B10F1-EF7E-7C5D-FDC3-3EAB0C0F201C}"/>
              </a:ext>
            </a:extLst>
          </p:cNvPr>
          <p:cNvSpPr/>
          <p:nvPr/>
        </p:nvSpPr>
        <p:spPr>
          <a:xfrm rot="4277326">
            <a:off x="7794813" y="2622915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7B615-DB23-AC67-E58A-66C5479D8A5B}"/>
              </a:ext>
            </a:extLst>
          </p:cNvPr>
          <p:cNvSpPr txBox="1"/>
          <p:nvPr/>
        </p:nvSpPr>
        <p:spPr>
          <a:xfrm>
            <a:off x="3020372" y="4648653"/>
            <a:ext cx="310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Grafički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prikaz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poređenja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prosječne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prodaje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igara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zelena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interesa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iz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Google Trends-a (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plava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62869-A385-689B-CA90-37DD8837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17" y="1038678"/>
            <a:ext cx="3609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Opis skupa podataka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10C3D-92EC-6F75-A125-650315A8A678}"/>
              </a:ext>
            </a:extLst>
          </p:cNvPr>
          <p:cNvSpPr txBox="1"/>
          <p:nvPr/>
        </p:nvSpPr>
        <p:spPr>
          <a:xfrm>
            <a:off x="484454" y="994295"/>
            <a:ext cx="678423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„Video Game Sales“ (</a:t>
            </a:r>
            <a:r>
              <a:rPr lang="bs-Latn-BA" sz="15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www.kaggle.com/datasets/gregorut/videogamesales</a:t>
            </a: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Više od 16 500 video igara objavljenih u periodu 1980 – 2016 </a:t>
            </a:r>
          </a:p>
          <a:p>
            <a:endParaRPr lang="en-GB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152C955-9237-F149-A5F2-AA2DBFEBC6ED}"/>
              </a:ext>
            </a:extLst>
          </p:cNvPr>
          <p:cNvSpPr/>
          <p:nvPr/>
        </p:nvSpPr>
        <p:spPr>
          <a:xfrm rot="17959358">
            <a:off x="6777742" y="-2440067"/>
            <a:ext cx="2462706" cy="4394368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C5165-E6C2-258A-9CDD-93949E359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" t="11294" r="10454" b="70696"/>
          <a:stretch/>
        </p:blipFill>
        <p:spPr bwMode="auto">
          <a:xfrm>
            <a:off x="659804" y="2328852"/>
            <a:ext cx="8292422" cy="1820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A945C-E507-C9BD-CCFE-84D24826BF42}"/>
              </a:ext>
            </a:extLst>
          </p:cNvPr>
          <p:cNvSpPr txBox="1"/>
          <p:nvPr/>
        </p:nvSpPr>
        <p:spPr>
          <a:xfrm>
            <a:off x="3684577" y="4149205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900" dirty="0">
                <a:solidFill>
                  <a:schemeClr val="bg1">
                    <a:lumMod val="50000"/>
                  </a:schemeClr>
                </a:solidFill>
              </a:rPr>
              <a:t>Prvih 7 redova skupa podataka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Zaključci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0B10F1-EF7E-7C5D-FDC3-3EAB0C0F201C}"/>
              </a:ext>
            </a:extLst>
          </p:cNvPr>
          <p:cNvSpPr/>
          <p:nvPr/>
        </p:nvSpPr>
        <p:spPr>
          <a:xfrm rot="4277326">
            <a:off x="7794813" y="2622915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DA015-1743-1D67-2F5D-C5E6B3B300FA}"/>
              </a:ext>
            </a:extLst>
          </p:cNvPr>
          <p:cNvSpPr txBox="1"/>
          <p:nvPr/>
        </p:nvSpPr>
        <p:spPr>
          <a:xfrm>
            <a:off x="514800" y="1386180"/>
            <a:ext cx="7670690" cy="2794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Popularni žanrovi: </a:t>
            </a:r>
            <a:r>
              <a:rPr lang="bs-Latn-BA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platformske igre, pucačine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Popularne platforme: </a:t>
            </a:r>
            <a:r>
              <a:rPr lang="bs-Latn-BA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Wii, x360, 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Popularni izdavač: </a:t>
            </a:r>
            <a:r>
              <a:rPr lang="bs-Latn-BA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Nintendo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Veza sa prodajom i popularnošću igara unutar online pretraživanja nije uvijek izravna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Ograničenja u kontekstu kvalitete i količine podataka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Važno je uzeti u obzir druge izvore informacija!</a:t>
            </a:r>
          </a:p>
        </p:txBody>
      </p:sp>
    </p:spTree>
    <p:extLst>
      <p:ext uri="{BB962C8B-B14F-4D97-AF65-F5344CB8AC3E}">
        <p14:creationId xmlns:p14="http://schemas.microsoft.com/office/powerpoint/2010/main" val="343021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FF9966"/>
            </a:gs>
            <a:gs pos="100000">
              <a:srgbClr val="FFFF99"/>
            </a:gs>
          </a:gsLst>
          <a:lin ang="480000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0C0953-98F2-DDE6-187E-B7EA0D82A5EB}"/>
              </a:ext>
            </a:extLst>
          </p:cNvPr>
          <p:cNvSpPr txBox="1"/>
          <p:nvPr/>
        </p:nvSpPr>
        <p:spPr>
          <a:xfrm>
            <a:off x="2636213" y="2140863"/>
            <a:ext cx="38715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sz="5000" dirty="0">
                <a:solidFill>
                  <a:schemeClr val="bg2">
                    <a:lumMod val="10000"/>
                  </a:schemeClr>
                </a:solidFill>
                <a:latin typeface="Fira Sans Extra Condensed Medium" panose="020B0604020202020204" charset="0"/>
              </a:rPr>
              <a:t>Hvala na pažnji</a:t>
            </a:r>
            <a:endParaRPr lang="en-GB" sz="2800" dirty="0">
              <a:solidFill>
                <a:schemeClr val="bg2">
                  <a:lumMod val="10000"/>
                </a:schemeClr>
              </a:solidFill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3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Korištene metode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10C3D-92EC-6F75-A125-650315A8A678}"/>
              </a:ext>
            </a:extLst>
          </p:cNvPr>
          <p:cNvSpPr txBox="1"/>
          <p:nvPr/>
        </p:nvSpPr>
        <p:spPr>
          <a:xfrm>
            <a:off x="514800" y="1342637"/>
            <a:ext cx="6194324" cy="2794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Cilj: </a:t>
            </a: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Identifikacija najpopularnijih žanrova igara, platformi i izdavača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Uključivanje podataka iz Google Trends pretraga za popularne igre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K-Means algoritam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Određivanje broja klastera: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Metoda lakta (</a:t>
            </a:r>
            <a:r>
              <a:rPr lang="bs-Latn-BA" sz="15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Elbow Method</a:t>
            </a: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Metoda koeficjenta siluete (</a:t>
            </a:r>
            <a:r>
              <a:rPr lang="bs-Latn-BA" sz="15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Silhouette Coefficient</a:t>
            </a:r>
            <a:r>
              <a:rPr lang="bs-Latn-BA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510E3A5-379D-AC2E-9DB7-03F18AEF20CC}"/>
              </a:ext>
            </a:extLst>
          </p:cNvPr>
          <p:cNvSpPr/>
          <p:nvPr/>
        </p:nvSpPr>
        <p:spPr>
          <a:xfrm rot="17959358">
            <a:off x="6777742" y="-2440067"/>
            <a:ext cx="2462706" cy="4394368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0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Analiza platformi za igranje</a:t>
            </a:r>
            <a:endParaRPr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F4710-7A49-F2AB-1B9E-5B781831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1" y="993412"/>
            <a:ext cx="3674159" cy="3674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6BFE88-A514-60B9-574E-53B95BE41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93412"/>
            <a:ext cx="3674159" cy="36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Najpopularnije platforme u regijama</a:t>
            </a:r>
            <a:endParaRPr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B455C-6071-1A5E-E1E3-0C4D729355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1" b="49814"/>
          <a:stretch/>
        </p:blipFill>
        <p:spPr bwMode="auto">
          <a:xfrm>
            <a:off x="1296957" y="1105876"/>
            <a:ext cx="5942740" cy="380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A7591-4633-40B4-6F32-D28BC73AA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5" t="40405" b="43874"/>
          <a:stretch/>
        </p:blipFill>
        <p:spPr bwMode="auto">
          <a:xfrm>
            <a:off x="7543370" y="1781541"/>
            <a:ext cx="1241430" cy="1520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07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Najpopularnije platforme u regijama</a:t>
            </a:r>
            <a:endParaRPr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A7591-4633-40B4-6F32-D28BC73AA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5" t="40405" b="43874"/>
          <a:stretch/>
        </p:blipFill>
        <p:spPr bwMode="auto">
          <a:xfrm>
            <a:off x="7543370" y="1781541"/>
            <a:ext cx="1241430" cy="152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37F47A-86B3-EAB2-76BE-4FDF5BD7C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13166"/>
          <a:stretch/>
        </p:blipFill>
        <p:spPr bwMode="auto">
          <a:xfrm>
            <a:off x="1334679" y="1122648"/>
            <a:ext cx="5867295" cy="3730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94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Analiza žanrova</a:t>
            </a:r>
            <a:endParaRPr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1B1C2-EC2E-213D-2BD3-90821544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0" y="1019315"/>
            <a:ext cx="3697828" cy="3697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482EE-586A-E63B-3F6A-051DAF104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9315"/>
            <a:ext cx="3697828" cy="36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Prosječna prodaja žanrova u regijama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7CD1-DBDE-0158-C309-B61553C9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91" y="833807"/>
            <a:ext cx="4072165" cy="407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/>
              <a:t>Analiza vodećih izdavača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2979F8-6654-4048-6866-80A414998DEF}"/>
              </a:ext>
            </a:extLst>
          </p:cNvPr>
          <p:cNvSpPr/>
          <p:nvPr/>
        </p:nvSpPr>
        <p:spPr>
          <a:xfrm rot="17959358">
            <a:off x="6444985" y="-2866420"/>
            <a:ext cx="2462706" cy="5041170"/>
          </a:xfrm>
          <a:custGeom>
            <a:avLst/>
            <a:gdLst>
              <a:gd name="connsiteX0" fmla="*/ 1193334 w 5622470"/>
              <a:gd name="connsiteY0" fmla="*/ 515618 h 8688629"/>
              <a:gd name="connsiteX1" fmla="*/ 12234 w 5622470"/>
              <a:gd name="connsiteY1" fmla="*/ 3639818 h 8688629"/>
              <a:gd name="connsiteX2" fmla="*/ 1739434 w 5622470"/>
              <a:gd name="connsiteY2" fmla="*/ 5811518 h 8688629"/>
              <a:gd name="connsiteX3" fmla="*/ 1282234 w 5622470"/>
              <a:gd name="connsiteY3" fmla="*/ 7957818 h 8688629"/>
              <a:gd name="connsiteX4" fmla="*/ 5143034 w 5622470"/>
              <a:gd name="connsiteY4" fmla="*/ 8110218 h 8688629"/>
              <a:gd name="connsiteX5" fmla="*/ 5130334 w 5622470"/>
              <a:gd name="connsiteY5" fmla="*/ 795018 h 8688629"/>
              <a:gd name="connsiteX6" fmla="*/ 1193334 w 5622470"/>
              <a:gd name="connsiteY6" fmla="*/ 515618 h 868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470" h="8688629">
                <a:moveTo>
                  <a:pt x="1193334" y="515618"/>
                </a:moveTo>
                <a:cubicBezTo>
                  <a:pt x="340317" y="989751"/>
                  <a:pt x="-78783" y="2757168"/>
                  <a:pt x="12234" y="3639818"/>
                </a:cubicBezTo>
                <a:cubicBezTo>
                  <a:pt x="103251" y="4522468"/>
                  <a:pt x="1527767" y="5091851"/>
                  <a:pt x="1739434" y="5811518"/>
                </a:cubicBezTo>
                <a:cubicBezTo>
                  <a:pt x="1951101" y="6531185"/>
                  <a:pt x="714967" y="7574701"/>
                  <a:pt x="1282234" y="7957818"/>
                </a:cubicBezTo>
                <a:cubicBezTo>
                  <a:pt x="1849501" y="8340935"/>
                  <a:pt x="4501684" y="9304018"/>
                  <a:pt x="5143034" y="8110218"/>
                </a:cubicBezTo>
                <a:cubicBezTo>
                  <a:pt x="5784384" y="6916418"/>
                  <a:pt x="5784384" y="2060785"/>
                  <a:pt x="5130334" y="795018"/>
                </a:cubicBezTo>
                <a:cubicBezTo>
                  <a:pt x="4476284" y="-470749"/>
                  <a:pt x="2046351" y="41485"/>
                  <a:pt x="1193334" y="515618"/>
                </a:cubicBezTo>
                <a:close/>
              </a:path>
            </a:pathLst>
          </a:custGeom>
          <a:gradFill flip="none" rotWithShape="1">
            <a:gsLst>
              <a:gs pos="12000">
                <a:srgbClr val="FF9966"/>
              </a:gs>
              <a:gs pos="100000">
                <a:srgbClr val="FFFF9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D177BB-D4D1-B9F2-CBF7-F665E2B04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6" y="1165370"/>
            <a:ext cx="3688130" cy="3688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D958A-5512-7C13-5030-AD375BE8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99" y="1165370"/>
            <a:ext cx="3688130" cy="3688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227C4C-41C3-E1E4-C0BF-7D34128C1975}"/>
              </a:ext>
            </a:extLst>
          </p:cNvPr>
          <p:cNvSpPr/>
          <p:nvPr/>
        </p:nvSpPr>
        <p:spPr>
          <a:xfrm>
            <a:off x="1981200" y="3286125"/>
            <a:ext cx="1190625" cy="31432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AD3F3-1BFC-337D-C370-EA61A1F4F873}"/>
              </a:ext>
            </a:extLst>
          </p:cNvPr>
          <p:cNvSpPr/>
          <p:nvPr/>
        </p:nvSpPr>
        <p:spPr>
          <a:xfrm>
            <a:off x="6097992" y="1403350"/>
            <a:ext cx="2269249" cy="27940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6A7ADD-1449-F660-A47B-6A1F0A89089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71825" y="1682750"/>
            <a:ext cx="2926167" cy="1760538"/>
          </a:xfrm>
          <a:prstGeom prst="bentConnector3">
            <a:avLst>
              <a:gd name="adj1" fmla="val 50000"/>
            </a:avLst>
          </a:prstGeom>
          <a:ln w="2222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9130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312</Words>
  <Application>Microsoft Office PowerPoint</Application>
  <PresentationFormat>On-screen Show (16:9)</PresentationFormat>
  <Paragraphs>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Fira Sans Extra Condensed SemiBold</vt:lpstr>
      <vt:lpstr>Arial</vt:lpstr>
      <vt:lpstr>Comfortaa</vt:lpstr>
      <vt:lpstr>Fira Sans Extra Condensed Medium</vt:lpstr>
      <vt:lpstr>Roboto</vt:lpstr>
      <vt:lpstr>Data Migration Process Infographics by Slidesgo</vt:lpstr>
      <vt:lpstr>PowerPoint Presentation</vt:lpstr>
      <vt:lpstr>Opis skupa podataka</vt:lpstr>
      <vt:lpstr>Korištene metode</vt:lpstr>
      <vt:lpstr>Analiza platformi za igranje</vt:lpstr>
      <vt:lpstr>Najpopularnije platforme u regijama</vt:lpstr>
      <vt:lpstr>Najpopularnije platforme u regijama</vt:lpstr>
      <vt:lpstr>Analiza žanrova</vt:lpstr>
      <vt:lpstr>Prosječna prodaja žanrova u regijama</vt:lpstr>
      <vt:lpstr>Analiza vodećih izdavača</vt:lpstr>
      <vt:lpstr>Distribucija globalne kategorije prodaje</vt:lpstr>
      <vt:lpstr>K-Means klasterizacija (Elbow Method)</vt:lpstr>
      <vt:lpstr>Odnos broja igara i prosječne prodaje po klasteru</vt:lpstr>
      <vt:lpstr>Odnos broja igara i prosječne prodaje po klasteru</vt:lpstr>
      <vt:lpstr>K-Means klasterizacija (Silhouette Method)</vt:lpstr>
      <vt:lpstr>Vizualizacija klasterâ</vt:lpstr>
      <vt:lpstr>Uvid u klastere kroz sažetu statistiku</vt:lpstr>
      <vt:lpstr>Sažeti statistički podaci za kategoričke varijable unutar klastera</vt:lpstr>
      <vt:lpstr>Analiza prosječne prodaje top 5 žanrova sa Google Trends pretraživanjima</vt:lpstr>
      <vt:lpstr>Analiza prosječne prodaje top 5 platformi sa Google Trends pretraživanjima</vt:lpstr>
      <vt:lpstr>Zaključci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normalizacije i denormalizacije podataka u zavisnosti od arhitekture skladištenja</dc:title>
  <cp:lastModifiedBy>Merjem Bajramovic</cp:lastModifiedBy>
  <cp:revision>54</cp:revision>
  <dcterms:modified xsi:type="dcterms:W3CDTF">2023-06-15T01:46:10Z</dcterms:modified>
</cp:coreProperties>
</file>