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64" r:id="rId4"/>
    <p:sldId id="265" r:id="rId5"/>
    <p:sldId id="266" r:id="rId6"/>
    <p:sldId id="274" r:id="rId7"/>
    <p:sldId id="275" r:id="rId8"/>
    <p:sldId id="269" r:id="rId9"/>
    <p:sldId id="268" r:id="rId10"/>
    <p:sldId id="276" r:id="rId11"/>
    <p:sldId id="277" r:id="rId12"/>
    <p:sldId id="278" r:id="rId13"/>
    <p:sldId id="279" r:id="rId14"/>
    <p:sldId id="270" r:id="rId15"/>
    <p:sldId id="272" r:id="rId16"/>
    <p:sldId id="280" r:id="rId17"/>
    <p:sldId id="281" r:id="rId18"/>
    <p:sldId id="282" r:id="rId19"/>
    <p:sldId id="283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C19922-299D-473A-9E2A-48F5A73993DD}">
          <p14:sldIdLst>
            <p14:sldId id="256"/>
            <p14:sldId id="273"/>
            <p14:sldId id="264"/>
            <p14:sldId id="265"/>
            <p14:sldId id="266"/>
            <p14:sldId id="274"/>
            <p14:sldId id="275"/>
            <p14:sldId id="269"/>
            <p14:sldId id="268"/>
            <p14:sldId id="276"/>
            <p14:sldId id="277"/>
            <p14:sldId id="278"/>
            <p14:sldId id="279"/>
            <p14:sldId id="270"/>
            <p14:sldId id="272"/>
            <p14:sldId id="280"/>
            <p14:sldId id="281"/>
            <p14:sldId id="282"/>
            <p14:sldId id="283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52E"/>
    <a:srgbClr val="E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3" autoAdjust="0"/>
    <p:restoredTop sz="80987" autoAdjust="0"/>
  </p:normalViewPr>
  <p:slideViewPr>
    <p:cSldViewPr snapToGrid="0">
      <p:cViewPr varScale="1">
        <p:scale>
          <a:sx n="110" d="100"/>
          <a:sy n="110" d="100"/>
        </p:scale>
        <p:origin x="-1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407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B0A6-6E3E-4BF2-B399-CE9B8E3F5EBD}" type="datetimeFigureOut">
              <a:rPr lang="en-US" smtClean="0"/>
              <a:t>5/31/14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CED2-CB3B-47D1-8129-D7C33F0C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6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67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67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67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67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66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3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3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3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3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6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9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3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6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406482" y="3488241"/>
            <a:ext cx="850392" cy="859921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 dirty="0" smtClean="0"/>
              <a:t>Click to add author Headshot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b="20037"/>
          <a:stretch/>
        </p:blipFill>
        <p:spPr>
          <a:xfrm>
            <a:off x="0" y="4172361"/>
            <a:ext cx="7899401" cy="2685639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391400" y="3476625"/>
            <a:ext cx="877824" cy="881796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-1041991" y="10633"/>
            <a:ext cx="1041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</a:t>
            </a:r>
            <a:r>
              <a:rPr lang="en-US" sz="1200" baseline="0" dirty="0" smtClean="0"/>
              <a:t> slide to be used at the start of a module.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 +</a:t>
            </a:r>
            <a:r>
              <a:rPr lang="en-US" sz="1200" baseline="0" dirty="0" smtClean="0"/>
              <a:t> Bullet List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Optional Layout</a:t>
            </a:r>
            <a:br>
              <a:rPr lang="en-US" sz="1200" dirty="0" smtClean="0"/>
            </a:br>
            <a:r>
              <a:rPr lang="en-US" sz="1200" dirty="0" smtClean="0"/>
              <a:t>To</a:t>
            </a:r>
            <a:r>
              <a:rPr lang="en-US" sz="1200" baseline="0" dirty="0" smtClean="0"/>
              <a:t> be used in the event you want to reference cited sources from your video.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support_titl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2" r="37180"/>
          <a:stretch/>
        </p:blipFill>
        <p:spPr>
          <a:xfrm flipH="1">
            <a:off x="2106140" y="-457200"/>
            <a:ext cx="7037860" cy="41203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5265" y="3299813"/>
            <a:ext cx="8412481" cy="1755373"/>
          </a:xfrm>
        </p:spPr>
        <p:txBody>
          <a:bodyPr anchor="t"/>
          <a:lstStyle>
            <a:lvl1pPr marL="0" indent="0" algn="l">
              <a:defRPr sz="3600" b="0">
                <a:solidFill>
                  <a:sysClr val="windowText" lastClr="00000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4" y="2836052"/>
            <a:ext cx="774603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2113" y="1414129"/>
            <a:ext cx="6974957" cy="2987749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259" y="410099"/>
            <a:ext cx="162602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“</a:t>
            </a:r>
            <a:endParaRPr lang="en-US" sz="239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85578" y="2838877"/>
            <a:ext cx="169791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”</a:t>
            </a:r>
            <a:endParaRPr lang="en-US" sz="23900" dirty="0">
              <a:solidFill>
                <a:schemeClr val="bg2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08743" y="4879966"/>
            <a:ext cx="4721337" cy="595312"/>
          </a:xfrm>
        </p:spPr>
        <p:txBody>
          <a:bodyPr>
            <a:noAutofit/>
          </a:bodyPr>
          <a:lstStyle>
            <a:lvl1pPr algn="r">
              <a:buClr>
                <a:schemeClr val="accent6"/>
              </a:buClr>
              <a:buFont typeface="Tahoma" pitchFamily="34" charset="0"/>
              <a:buChar char="—"/>
              <a:defRPr sz="2400" baseline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Who Said It</a:t>
            </a:r>
          </a:p>
        </p:txBody>
      </p:sp>
    </p:spTree>
    <p:extLst>
      <p:ext uri="{BB962C8B-B14F-4D97-AF65-F5344CB8AC3E}">
        <p14:creationId xmlns:p14="http://schemas.microsoft.com/office/powerpoint/2010/main" val="231836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07621" y="2049185"/>
            <a:ext cx="5927725" cy="4429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lang="en-US" sz="2800" b="1" kern="1200" baseline="0" dirty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Word to Define – 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738297" y="2562731"/>
            <a:ext cx="5697483" cy="1868487"/>
          </a:xfrm>
        </p:spPr>
        <p:txBody>
          <a:bodyPr>
            <a:no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9" r:id="rId7"/>
    <p:sldLayoutId id="214748367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ts val="18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Dispatch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2482194" y="3465675"/>
            <a:ext cx="480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Brice Wilson</a:t>
            </a:r>
            <a:endParaRPr lang="en-US" dirty="0"/>
          </a:p>
          <a:p>
            <a:pPr algn="r"/>
            <a:r>
              <a:rPr lang="en-US" dirty="0" smtClean="0"/>
              <a:t>www.BriceWilson.net</a:t>
            </a:r>
            <a:endParaRPr lang="en-US" dirty="0"/>
          </a:p>
          <a:p>
            <a:pPr algn="r"/>
            <a:r>
              <a:rPr lang="en-US" dirty="0" smtClean="0"/>
              <a:t>@brice_wilson</a:t>
            </a:r>
            <a:endParaRPr lang="en-US" dirty="0"/>
          </a:p>
          <a:p>
            <a:pPr algn="r"/>
            <a:endParaRPr lang="en-US" sz="18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Picture Placeholder 3" descr="brice-wilson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r="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98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11" y="1214149"/>
            <a:ext cx="1395087" cy="1902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Queues</a:t>
            </a:r>
            <a:endParaRPr lang="en-US" dirty="0"/>
          </a:p>
        </p:txBody>
      </p:sp>
      <p:pic>
        <p:nvPicPr>
          <p:cNvPr id="13" name="Picture 12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" y="1214149"/>
            <a:ext cx="1395087" cy="1902391"/>
          </a:xfrm>
          <a:prstGeom prst="rect">
            <a:avLst/>
          </a:prstGeom>
        </p:spPr>
      </p:pic>
      <p:pic>
        <p:nvPicPr>
          <p:cNvPr id="5" name="Picture 4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30" y="1214149"/>
            <a:ext cx="1395087" cy="1902391"/>
          </a:xfrm>
          <a:prstGeom prst="rect">
            <a:avLst/>
          </a:prstGeom>
        </p:spPr>
      </p:pic>
      <p:pic>
        <p:nvPicPr>
          <p:cNvPr id="14" name="Picture 13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4" y="1742213"/>
            <a:ext cx="994394" cy="2019105"/>
          </a:xfrm>
          <a:prstGeom prst="rect">
            <a:avLst/>
          </a:prstGeom>
        </p:spPr>
      </p:pic>
      <p:pic>
        <p:nvPicPr>
          <p:cNvPr id="15" name="Picture 14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23" y="4202604"/>
            <a:ext cx="994394" cy="2019105"/>
          </a:xfrm>
          <a:prstGeom prst="rect">
            <a:avLst/>
          </a:prstGeom>
        </p:spPr>
      </p:pic>
      <p:pic>
        <p:nvPicPr>
          <p:cNvPr id="16" name="Picture 15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18" y="4433048"/>
            <a:ext cx="994394" cy="2019105"/>
          </a:xfrm>
          <a:prstGeom prst="rect">
            <a:avLst/>
          </a:prstGeom>
        </p:spPr>
      </p:pic>
      <p:pic>
        <p:nvPicPr>
          <p:cNvPr id="18" name="Picture 17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64" y="4603046"/>
            <a:ext cx="994394" cy="2019105"/>
          </a:xfrm>
          <a:prstGeom prst="rect">
            <a:avLst/>
          </a:prstGeom>
        </p:spPr>
      </p:pic>
      <p:pic>
        <p:nvPicPr>
          <p:cNvPr id="17" name="Picture 16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1" y="4606732"/>
            <a:ext cx="994394" cy="2019105"/>
          </a:xfrm>
          <a:prstGeom prst="rect">
            <a:avLst/>
          </a:prstGeom>
        </p:spPr>
      </p:pic>
      <p:pic>
        <p:nvPicPr>
          <p:cNvPr id="19" name="Picture 18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25" y="4659805"/>
            <a:ext cx="994394" cy="2019105"/>
          </a:xfrm>
          <a:prstGeom prst="rect">
            <a:avLst/>
          </a:prstGeom>
        </p:spPr>
      </p:pic>
      <p:pic>
        <p:nvPicPr>
          <p:cNvPr id="20" name="Picture 19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90" y="4666900"/>
            <a:ext cx="994394" cy="2019105"/>
          </a:xfrm>
          <a:prstGeom prst="rect">
            <a:avLst/>
          </a:prstGeom>
        </p:spPr>
      </p:pic>
      <p:pic>
        <p:nvPicPr>
          <p:cNvPr id="21" name="Picture 20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1" y="4666899"/>
            <a:ext cx="994394" cy="2019105"/>
          </a:xfrm>
          <a:prstGeom prst="rect">
            <a:avLst/>
          </a:prstGeom>
        </p:spPr>
      </p:pic>
      <p:pic>
        <p:nvPicPr>
          <p:cNvPr id="22" name="Picture 21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5" y="4652711"/>
            <a:ext cx="994394" cy="20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3805E-6 -4.48866E-7 L -0.36261 -0.32762 " pathEditMode="relative" ptsTypes="AA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657E-7 -1.77233E-6 L -0.02691 -0.37436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9269E-7 1.11985E-6 L 0.32668 -0.40884 " pathEditMode="relative" ptsTypes="AA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3317E-6 2.02221E-6 L 0.05208 -0.43938 " pathEditMode="relative" ptsTypes="AA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0488E-6 -2.10088E-6 L 0.41867 -0.45418 " pathEditMode="relative" ptsTypes="AA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11" y="1214149"/>
            <a:ext cx="1395087" cy="1902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Queues</a:t>
            </a:r>
            <a:endParaRPr lang="en-US" dirty="0"/>
          </a:p>
        </p:txBody>
      </p:sp>
      <p:pic>
        <p:nvPicPr>
          <p:cNvPr id="13" name="Picture 12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" y="1214149"/>
            <a:ext cx="1395087" cy="1902391"/>
          </a:xfrm>
          <a:prstGeom prst="rect">
            <a:avLst/>
          </a:prstGeom>
        </p:spPr>
      </p:pic>
      <p:pic>
        <p:nvPicPr>
          <p:cNvPr id="5" name="Picture 4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30" y="1214149"/>
            <a:ext cx="1395087" cy="1902391"/>
          </a:xfrm>
          <a:prstGeom prst="rect">
            <a:avLst/>
          </a:prstGeom>
        </p:spPr>
      </p:pic>
      <p:pic>
        <p:nvPicPr>
          <p:cNvPr id="14" name="Picture 13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5" y="1719122"/>
            <a:ext cx="994394" cy="2019105"/>
          </a:xfrm>
          <a:prstGeom prst="rect">
            <a:avLst/>
          </a:prstGeom>
        </p:spPr>
      </p:pic>
      <p:pic>
        <p:nvPicPr>
          <p:cNvPr id="15" name="Picture 14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32" y="1685695"/>
            <a:ext cx="994394" cy="2019105"/>
          </a:xfrm>
          <a:prstGeom prst="rect">
            <a:avLst/>
          </a:prstGeom>
        </p:spPr>
      </p:pic>
      <p:pic>
        <p:nvPicPr>
          <p:cNvPr id="16" name="Picture 15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18" y="4433048"/>
            <a:ext cx="994394" cy="2019105"/>
          </a:xfrm>
          <a:prstGeom prst="rect">
            <a:avLst/>
          </a:prstGeom>
        </p:spPr>
      </p:pic>
      <p:pic>
        <p:nvPicPr>
          <p:cNvPr id="18" name="Picture 17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64" y="4603046"/>
            <a:ext cx="994394" cy="2019105"/>
          </a:xfrm>
          <a:prstGeom prst="rect">
            <a:avLst/>
          </a:prstGeom>
        </p:spPr>
      </p:pic>
      <p:pic>
        <p:nvPicPr>
          <p:cNvPr id="17" name="Picture 16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1" y="4606732"/>
            <a:ext cx="994394" cy="2019105"/>
          </a:xfrm>
          <a:prstGeom prst="rect">
            <a:avLst/>
          </a:prstGeom>
        </p:spPr>
      </p:pic>
      <p:pic>
        <p:nvPicPr>
          <p:cNvPr id="19" name="Picture 18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25" y="4659805"/>
            <a:ext cx="994394" cy="2019105"/>
          </a:xfrm>
          <a:prstGeom prst="rect">
            <a:avLst/>
          </a:prstGeom>
        </p:spPr>
      </p:pic>
      <p:pic>
        <p:nvPicPr>
          <p:cNvPr id="20" name="Picture 19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90" y="4666900"/>
            <a:ext cx="994394" cy="2019105"/>
          </a:xfrm>
          <a:prstGeom prst="rect">
            <a:avLst/>
          </a:prstGeom>
        </p:spPr>
      </p:pic>
      <p:pic>
        <p:nvPicPr>
          <p:cNvPr id="21" name="Picture 20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1" y="4666899"/>
            <a:ext cx="994394" cy="2019105"/>
          </a:xfrm>
          <a:prstGeom prst="rect">
            <a:avLst/>
          </a:prstGeom>
        </p:spPr>
      </p:pic>
      <p:pic>
        <p:nvPicPr>
          <p:cNvPr id="22" name="Picture 21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5" y="4652711"/>
            <a:ext cx="994394" cy="20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3805E-6 -4.48866E-7 L -0.36261 -0.32762 " pathEditMode="relative" ptsTypes="AA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657E-7 -1.77233E-6 L -0.02691 -0.37436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9269E-7 1.11985E-6 L 0.32668 -0.40884 " pathEditMode="relative" ptsTypes="AA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3317E-6 2.02221E-6 L 0.05208 -0.43938 " pathEditMode="relative" ptsTypes="AA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0488E-6 -2.10088E-6 L 0.41867 -0.45418 " pathEditMode="relative" ptsTypes="AA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11" y="1214149"/>
            <a:ext cx="1395087" cy="1902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Queues</a:t>
            </a:r>
            <a:endParaRPr lang="en-US" dirty="0"/>
          </a:p>
        </p:txBody>
      </p:sp>
      <p:pic>
        <p:nvPicPr>
          <p:cNvPr id="13" name="Picture 12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" y="1214149"/>
            <a:ext cx="1395087" cy="1902391"/>
          </a:xfrm>
          <a:prstGeom prst="rect">
            <a:avLst/>
          </a:prstGeom>
        </p:spPr>
      </p:pic>
      <p:pic>
        <p:nvPicPr>
          <p:cNvPr id="5" name="Picture 4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30" y="1214149"/>
            <a:ext cx="1395087" cy="1902391"/>
          </a:xfrm>
          <a:prstGeom prst="rect">
            <a:avLst/>
          </a:prstGeom>
        </p:spPr>
      </p:pic>
      <p:pic>
        <p:nvPicPr>
          <p:cNvPr id="14" name="Picture 13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6" y="1730667"/>
            <a:ext cx="994394" cy="2019105"/>
          </a:xfrm>
          <a:prstGeom prst="rect">
            <a:avLst/>
          </a:prstGeom>
        </p:spPr>
      </p:pic>
      <p:pic>
        <p:nvPicPr>
          <p:cNvPr id="15" name="Picture 14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87" y="1697240"/>
            <a:ext cx="994394" cy="2019105"/>
          </a:xfrm>
          <a:prstGeom prst="rect">
            <a:avLst/>
          </a:prstGeom>
        </p:spPr>
      </p:pic>
      <p:pic>
        <p:nvPicPr>
          <p:cNvPr id="16" name="Picture 15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54" y="1662139"/>
            <a:ext cx="994394" cy="2019105"/>
          </a:xfrm>
          <a:prstGeom prst="rect">
            <a:avLst/>
          </a:prstGeom>
        </p:spPr>
      </p:pic>
      <p:pic>
        <p:nvPicPr>
          <p:cNvPr id="18" name="Picture 17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64" y="4603046"/>
            <a:ext cx="994394" cy="2019105"/>
          </a:xfrm>
          <a:prstGeom prst="rect">
            <a:avLst/>
          </a:prstGeom>
        </p:spPr>
      </p:pic>
      <p:pic>
        <p:nvPicPr>
          <p:cNvPr id="17" name="Picture 16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1" y="4606732"/>
            <a:ext cx="994394" cy="2019105"/>
          </a:xfrm>
          <a:prstGeom prst="rect">
            <a:avLst/>
          </a:prstGeom>
        </p:spPr>
      </p:pic>
      <p:pic>
        <p:nvPicPr>
          <p:cNvPr id="19" name="Picture 18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25" y="4659805"/>
            <a:ext cx="994394" cy="2019105"/>
          </a:xfrm>
          <a:prstGeom prst="rect">
            <a:avLst/>
          </a:prstGeom>
        </p:spPr>
      </p:pic>
      <p:pic>
        <p:nvPicPr>
          <p:cNvPr id="20" name="Picture 19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90" y="4666900"/>
            <a:ext cx="994394" cy="2019105"/>
          </a:xfrm>
          <a:prstGeom prst="rect">
            <a:avLst/>
          </a:prstGeom>
        </p:spPr>
      </p:pic>
      <p:pic>
        <p:nvPicPr>
          <p:cNvPr id="21" name="Picture 20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1" y="4666899"/>
            <a:ext cx="994394" cy="2019105"/>
          </a:xfrm>
          <a:prstGeom prst="rect">
            <a:avLst/>
          </a:prstGeom>
        </p:spPr>
      </p:pic>
      <p:pic>
        <p:nvPicPr>
          <p:cNvPr id="22" name="Picture 21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5" y="4652711"/>
            <a:ext cx="994394" cy="20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3805E-6 -4.48866E-7 L -0.36261 -0.32762 " pathEditMode="relative" ptsTypes="AA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657E-7 -1.77233E-6 L -0.02691 -0.37436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9269E-7 1.11985E-6 L 0.32668 -0.40884 " pathEditMode="relative" ptsTypes="AA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3317E-6 2.02221E-6 L 0.05208 -0.43938 " pathEditMode="relative" ptsTypes="AA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0488E-6 -2.10088E-6 L 0.41867 -0.45418 " pathEditMode="relative" ptsTypes="AA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11" y="1214149"/>
            <a:ext cx="1395087" cy="1902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Queues</a:t>
            </a:r>
            <a:endParaRPr lang="en-US" dirty="0"/>
          </a:p>
        </p:txBody>
      </p:sp>
      <p:pic>
        <p:nvPicPr>
          <p:cNvPr id="13" name="Picture 12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" y="1214149"/>
            <a:ext cx="1395087" cy="1902391"/>
          </a:xfrm>
          <a:prstGeom prst="rect">
            <a:avLst/>
          </a:prstGeom>
        </p:spPr>
      </p:pic>
      <p:pic>
        <p:nvPicPr>
          <p:cNvPr id="5" name="Picture 4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30" y="1214149"/>
            <a:ext cx="1395087" cy="1902391"/>
          </a:xfrm>
          <a:prstGeom prst="rect">
            <a:avLst/>
          </a:prstGeom>
        </p:spPr>
      </p:pic>
      <p:pic>
        <p:nvPicPr>
          <p:cNvPr id="14" name="Picture 13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6" y="1730668"/>
            <a:ext cx="994394" cy="2019105"/>
          </a:xfrm>
          <a:prstGeom prst="rect">
            <a:avLst/>
          </a:prstGeom>
        </p:spPr>
      </p:pic>
      <p:pic>
        <p:nvPicPr>
          <p:cNvPr id="16" name="Picture 15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09" y="1696775"/>
            <a:ext cx="994394" cy="2019105"/>
          </a:xfrm>
          <a:prstGeom prst="rect">
            <a:avLst/>
          </a:prstGeom>
        </p:spPr>
      </p:pic>
      <p:pic>
        <p:nvPicPr>
          <p:cNvPr id="18" name="Picture 17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64" y="4603046"/>
            <a:ext cx="994394" cy="2019105"/>
          </a:xfrm>
          <a:prstGeom prst="rect">
            <a:avLst/>
          </a:prstGeom>
        </p:spPr>
      </p:pic>
      <p:pic>
        <p:nvPicPr>
          <p:cNvPr id="17" name="Picture 16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1" y="4606732"/>
            <a:ext cx="994394" cy="2019105"/>
          </a:xfrm>
          <a:prstGeom prst="rect">
            <a:avLst/>
          </a:prstGeom>
        </p:spPr>
      </p:pic>
      <p:pic>
        <p:nvPicPr>
          <p:cNvPr id="19" name="Picture 18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25" y="4659805"/>
            <a:ext cx="994394" cy="2019105"/>
          </a:xfrm>
          <a:prstGeom prst="rect">
            <a:avLst/>
          </a:prstGeom>
        </p:spPr>
      </p:pic>
      <p:pic>
        <p:nvPicPr>
          <p:cNvPr id="20" name="Picture 19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90" y="4666900"/>
            <a:ext cx="994394" cy="2019105"/>
          </a:xfrm>
          <a:prstGeom prst="rect">
            <a:avLst/>
          </a:prstGeom>
        </p:spPr>
      </p:pic>
      <p:pic>
        <p:nvPicPr>
          <p:cNvPr id="21" name="Picture 20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1" y="4666899"/>
            <a:ext cx="994394" cy="2019105"/>
          </a:xfrm>
          <a:prstGeom prst="rect">
            <a:avLst/>
          </a:prstGeom>
        </p:spPr>
      </p:pic>
      <p:pic>
        <p:nvPicPr>
          <p:cNvPr id="22" name="Picture 21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5" y="4652711"/>
            <a:ext cx="994394" cy="20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4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3805E-6 -4.48866E-7 L -0.36261 -0.32762 " pathEditMode="relative" ptsTypes="AA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9269E-7 1.11985E-6 L 0.32668 -0.40884 " pathEditMode="relative" ptsTypes="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3317E-6 2.02221E-6 L 0.05208 -0.43938 " pathEditMode="relative" ptsTypes="AA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0488E-6 -2.10088E-6 L 0.41867 -0.45418 " pathEditMode="relative" ptsTypes="AA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Queues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dispatch_get_global_queue</a:t>
            </a:r>
            <a:r>
              <a:rPr lang="en-US" dirty="0"/>
              <a:t> function to get reference to queues</a:t>
            </a:r>
          </a:p>
          <a:p>
            <a:r>
              <a:rPr lang="en-US" dirty="0" smtClean="0"/>
              <a:t>Four global concurrent queues for each app</a:t>
            </a:r>
          </a:p>
          <a:p>
            <a:pPr lvl="1"/>
            <a:r>
              <a:rPr lang="en-US" dirty="0" smtClean="0"/>
              <a:t>DISPATCH_QUEUE_PRIORITY_HIGH</a:t>
            </a:r>
          </a:p>
          <a:p>
            <a:pPr lvl="1"/>
            <a:r>
              <a:rPr lang="en-US" dirty="0" smtClean="0"/>
              <a:t>DISPATCH_QUEUE_PRIORITY_DEFAULT</a:t>
            </a:r>
            <a:endParaRPr lang="en-US" dirty="0"/>
          </a:p>
          <a:p>
            <a:pPr lvl="1"/>
            <a:r>
              <a:rPr lang="en-US" dirty="0" smtClean="0"/>
              <a:t>DISPATCH_QUEUE_PRIORITY_LOW</a:t>
            </a:r>
            <a:endParaRPr lang="en-US" dirty="0"/>
          </a:p>
          <a:p>
            <a:pPr lvl="1"/>
            <a:r>
              <a:rPr lang="en-US" dirty="0" smtClean="0"/>
              <a:t>DISPATCH_QUEUE_PRIORITY_BACKGROUND</a:t>
            </a:r>
          </a:p>
          <a:p>
            <a:r>
              <a:rPr lang="en-US" dirty="0" smtClean="0"/>
              <a:t>Execute code on background threads</a:t>
            </a:r>
          </a:p>
          <a:p>
            <a:r>
              <a:rPr lang="en-US" dirty="0" smtClean="0"/>
              <a:t>Tasks execute concurrently with respect to other tasks in the queue</a:t>
            </a:r>
          </a:p>
          <a:p>
            <a:r>
              <a:rPr lang="en-US" dirty="0" smtClean="0"/>
              <a:t>Number of tasks executing concurrently is managed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15263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Tasks to a Queue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9633" y="1192484"/>
            <a:ext cx="8224735" cy="2139190"/>
          </a:xfrm>
          <a:prstGeom prst="rect">
            <a:avLst/>
          </a:prstGeom>
          <a:solidFill>
            <a:srgbClr val="E6E7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dispatch_queue_t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dispatch_queue_create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1200" dirty="0" err="1">
                <a:solidFill>
                  <a:srgbClr val="C41A16"/>
                </a:solidFill>
                <a:latin typeface="Menlo-Regular"/>
              </a:rPr>
              <a:t>net.bricewilson.ticketQueue</a:t>
            </a:r>
            <a:r>
              <a:rPr lang="en-US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>
                <a:solidFill>
                  <a:srgbClr val="643820"/>
                </a:solidFill>
                <a:latin typeface="Menlo-Regular"/>
              </a:rPr>
              <a:t>DISPATCH_QUEUE_SERIAL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dispatch_async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queue,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^{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/ do some work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200" dirty="0">
              <a:latin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6519" y="3669044"/>
            <a:ext cx="8224735" cy="2139190"/>
          </a:xfrm>
          <a:prstGeom prst="rect">
            <a:avLst/>
          </a:prstGeom>
          <a:solidFill>
            <a:srgbClr val="E6E7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dispatch_queue_t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queue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dispatch_get_global_queue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dispatch_async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(queue,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^{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/ do some work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200" dirty="0"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2877006" y="1270080"/>
            <a:ext cx="794849" cy="397440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Tasks to a Queue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9633" y="1192484"/>
            <a:ext cx="8224735" cy="2139190"/>
          </a:xfrm>
          <a:prstGeom prst="rect">
            <a:avLst/>
          </a:prstGeom>
          <a:solidFill>
            <a:srgbClr val="E6E7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dispatch_queue_t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dispatch_queue_create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1200" dirty="0" err="1">
                <a:solidFill>
                  <a:srgbClr val="C41A16"/>
                </a:solidFill>
                <a:latin typeface="Menlo-Regular"/>
              </a:rPr>
              <a:t>net.bricewilson.ticketQueue</a:t>
            </a:r>
            <a:r>
              <a:rPr lang="en-US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>
                <a:solidFill>
                  <a:srgbClr val="643820"/>
                </a:solidFill>
                <a:latin typeface="Menlo-Regular"/>
              </a:rPr>
              <a:t>DISPATCH_QUEUE_SERIAL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dispatch_async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queue,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^{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/ do some work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200" dirty="0">
              <a:latin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6519" y="3669044"/>
            <a:ext cx="8224735" cy="2139190"/>
          </a:xfrm>
          <a:prstGeom prst="rect">
            <a:avLst/>
          </a:prstGeom>
          <a:solidFill>
            <a:srgbClr val="E6E7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dispatch_queue_t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queue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dispatch_get_global_queue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dispatch_async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(queue,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^{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/ do some work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200" dirty="0">
              <a:latin typeface="Consolas"/>
            </a:endParaRPr>
          </a:p>
        </p:txBody>
      </p:sp>
      <p:sp>
        <p:nvSpPr>
          <p:cNvPr id="7" name="Left Arrow 6"/>
          <p:cNvSpPr/>
          <p:nvPr/>
        </p:nvSpPr>
        <p:spPr bwMode="auto">
          <a:xfrm rot="18760375">
            <a:off x="2934370" y="1232400"/>
            <a:ext cx="794849" cy="397440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9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Tasks to a Queue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9633" y="1192484"/>
            <a:ext cx="8224735" cy="2139190"/>
          </a:xfrm>
          <a:prstGeom prst="rect">
            <a:avLst/>
          </a:prstGeom>
          <a:solidFill>
            <a:srgbClr val="E6E7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dispatch_queue_t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dispatch_queue_create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1200" dirty="0" err="1">
                <a:solidFill>
                  <a:srgbClr val="C41A16"/>
                </a:solidFill>
                <a:latin typeface="Menlo-Regular"/>
              </a:rPr>
              <a:t>net.bricewilson.ticketQueue</a:t>
            </a:r>
            <a:r>
              <a:rPr lang="en-US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>
                <a:solidFill>
                  <a:srgbClr val="643820"/>
                </a:solidFill>
                <a:latin typeface="Menlo-Regular"/>
              </a:rPr>
              <a:t>DISPATCH_QUEUE_SERIAL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dispatch_async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queue,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^{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/ do some work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200" dirty="0">
              <a:latin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6519" y="3669044"/>
            <a:ext cx="8224735" cy="2139190"/>
          </a:xfrm>
          <a:prstGeom prst="rect">
            <a:avLst/>
          </a:prstGeom>
          <a:solidFill>
            <a:srgbClr val="E6E7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dispatch_queue_t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queue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dispatch_get_global_queue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dispatch_async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(queue,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^{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/ do some work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200" dirty="0">
              <a:latin typeface="Consolas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2960289" y="2053200"/>
            <a:ext cx="794849" cy="397440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Tasks to a Queue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9633" y="1192484"/>
            <a:ext cx="8224735" cy="2139190"/>
          </a:xfrm>
          <a:prstGeom prst="rect">
            <a:avLst/>
          </a:prstGeom>
          <a:solidFill>
            <a:srgbClr val="E6E7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dispatch_queue_t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dispatch_queue_create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1200" dirty="0" err="1">
                <a:solidFill>
                  <a:srgbClr val="C41A16"/>
                </a:solidFill>
                <a:latin typeface="Menlo-Regular"/>
              </a:rPr>
              <a:t>net.bricewilson.ticketQueue</a:t>
            </a:r>
            <a:r>
              <a:rPr lang="en-US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>
                <a:solidFill>
                  <a:srgbClr val="643820"/>
                </a:solidFill>
                <a:latin typeface="Menlo-Regular"/>
              </a:rPr>
              <a:t>DISPATCH_QUEUE_SERIAL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dispatch_async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queue,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^{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/ do some work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200" dirty="0">
              <a:latin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6519" y="3669044"/>
            <a:ext cx="8224735" cy="2139190"/>
          </a:xfrm>
          <a:prstGeom prst="rect">
            <a:avLst/>
          </a:prstGeom>
          <a:solidFill>
            <a:srgbClr val="E6E7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dispatch_queue_t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queue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dispatch_get_global_queue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dispatch_async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(queue,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^{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/ do some work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200" dirty="0">
              <a:latin typeface="Consolas"/>
            </a:endParaRPr>
          </a:p>
        </p:txBody>
      </p:sp>
      <p:sp>
        <p:nvSpPr>
          <p:cNvPr id="9" name="Left Arrow 8"/>
          <p:cNvSpPr/>
          <p:nvPr/>
        </p:nvSpPr>
        <p:spPr bwMode="auto">
          <a:xfrm rot="19404751">
            <a:off x="4365440" y="3492960"/>
            <a:ext cx="794849" cy="397440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Tasks to a Queue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9633" y="1192484"/>
            <a:ext cx="8224735" cy="2139190"/>
          </a:xfrm>
          <a:prstGeom prst="rect">
            <a:avLst/>
          </a:prstGeom>
          <a:solidFill>
            <a:srgbClr val="E6E7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dispatch_queue_t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dispatch_queue_create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1200" dirty="0" err="1">
                <a:solidFill>
                  <a:srgbClr val="C41A16"/>
                </a:solidFill>
                <a:latin typeface="Menlo-Regular"/>
              </a:rPr>
              <a:t>net.bricewilson.ticketQueue</a:t>
            </a:r>
            <a:r>
              <a:rPr lang="en-US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>
                <a:solidFill>
                  <a:srgbClr val="643820"/>
                </a:solidFill>
                <a:latin typeface="Menlo-Regular"/>
              </a:rPr>
              <a:t>DISPATCH_QUEUE_SERIAL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dispatch_async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queue,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^{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/ do some work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200" dirty="0">
              <a:latin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6519" y="3669044"/>
            <a:ext cx="8224735" cy="2139190"/>
          </a:xfrm>
          <a:prstGeom prst="rect">
            <a:avLst/>
          </a:prstGeom>
          <a:solidFill>
            <a:srgbClr val="E6E7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dispatch_queue_t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queue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200" dirty="0" err="1">
                <a:solidFill>
                  <a:srgbClr val="660066"/>
                </a:solidFill>
                <a:latin typeface="Menlo-Regular"/>
              </a:rPr>
              <a:t>dispatch_get_global_queue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660066"/>
                </a:solidFill>
                <a:latin typeface="Menlo-Regular"/>
              </a:rPr>
              <a:t>dispatch_async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(queue,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^{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/ do some work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200" dirty="0">
              <a:latin typeface="Consolas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2876304" y="4345200"/>
            <a:ext cx="794849" cy="397440"/>
          </a:xfrm>
          <a:prstGeom prst="left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63785" y="1267178"/>
            <a:ext cx="3886200" cy="1965960"/>
          </a:xfrm>
          <a:prstGeom prst="rect">
            <a:avLst/>
          </a:prstGeom>
          <a:solidFill>
            <a:srgbClr val="953735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Queues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797778" y="1260592"/>
            <a:ext cx="3886200" cy="1965960"/>
          </a:xfrm>
          <a:prstGeom prst="rect">
            <a:avLst/>
          </a:prstGeom>
          <a:solidFill>
            <a:srgbClr val="77933C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Dispatch Queues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797778" y="3637845"/>
            <a:ext cx="3886200" cy="1965960"/>
          </a:xfrm>
          <a:prstGeom prst="rect">
            <a:avLst/>
          </a:prstGeom>
          <a:solidFill>
            <a:srgbClr val="FF6600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Concurrent Queues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3785" y="3640667"/>
            <a:ext cx="3886200" cy="1965960"/>
          </a:xfrm>
          <a:prstGeom prst="rect">
            <a:avLst/>
          </a:prstGeom>
          <a:solidFill>
            <a:srgbClr val="6296C7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Serial Queues</a:t>
            </a:r>
          </a:p>
        </p:txBody>
      </p:sp>
    </p:spTree>
    <p:extLst>
      <p:ext uri="{BB962C8B-B14F-4D97-AF65-F5344CB8AC3E}">
        <p14:creationId xmlns:p14="http://schemas.microsoft.com/office/powerpoint/2010/main" val="1002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Role of dispatch queues in iOS concurrency</a:t>
            </a:r>
          </a:p>
          <a:p>
            <a:r>
              <a:rPr lang="en-US" dirty="0" smtClean="0"/>
              <a:t>Create and use serial queues</a:t>
            </a:r>
          </a:p>
          <a:p>
            <a:r>
              <a:rPr lang="en-US" dirty="0" smtClean="0"/>
              <a:t>Use the four concurrent queues available to every app</a:t>
            </a:r>
          </a:p>
          <a:p>
            <a:r>
              <a:rPr lang="en-US" dirty="0" smtClean="0"/>
              <a:t>Add items to a queue with the </a:t>
            </a:r>
            <a:r>
              <a:rPr lang="en-US" dirty="0" err="1" smtClean="0"/>
              <a:t>dispatch_async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Use serial queues with concurrent queues to solve specific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Queue?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846551" cy="4495800"/>
          </a:xfrm>
        </p:spPr>
        <p:txBody>
          <a:bodyPr/>
          <a:lstStyle/>
          <a:p>
            <a:r>
              <a:rPr lang="en-US" dirty="0" smtClean="0"/>
              <a:t>Line</a:t>
            </a:r>
          </a:p>
          <a:p>
            <a:r>
              <a:rPr lang="en-US" dirty="0" smtClean="0"/>
              <a:t>Data Structure</a:t>
            </a:r>
          </a:p>
          <a:p>
            <a:r>
              <a:rPr lang="en-US" dirty="0" smtClean="0"/>
              <a:t>First In, First Out (FIFO)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ine_cropp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38" y="1247452"/>
            <a:ext cx="3784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Dispatch Queue?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846551" cy="4495800"/>
          </a:xfrm>
        </p:spPr>
        <p:txBody>
          <a:bodyPr/>
          <a:lstStyle/>
          <a:p>
            <a:r>
              <a:rPr lang="en-US" dirty="0" smtClean="0"/>
              <a:t>Queue</a:t>
            </a:r>
          </a:p>
          <a:p>
            <a:r>
              <a:rPr lang="en-US" dirty="0" smtClean="0"/>
              <a:t>Store blocks of code</a:t>
            </a:r>
          </a:p>
          <a:p>
            <a:r>
              <a:rPr lang="en-US" dirty="0" smtClean="0"/>
              <a:t>Dispatch queue </a:t>
            </a:r>
            <a:r>
              <a:rPr lang="en-US" dirty="0"/>
              <a:t>t</a:t>
            </a:r>
            <a:r>
              <a:rPr lang="en-US" dirty="0" smtClean="0"/>
              <a:t>ypes</a:t>
            </a:r>
          </a:p>
          <a:p>
            <a:pPr lvl="1"/>
            <a:r>
              <a:rPr lang="en-US" dirty="0" smtClean="0"/>
              <a:t>Serial queues</a:t>
            </a:r>
          </a:p>
          <a:p>
            <a:pPr lvl="1"/>
            <a:r>
              <a:rPr lang="en-US" dirty="0" smtClean="0"/>
              <a:t>Concurrent queues</a:t>
            </a:r>
          </a:p>
          <a:p>
            <a:r>
              <a:rPr lang="en-US" dirty="0" smtClean="0"/>
              <a:t>Execute on other threads</a:t>
            </a:r>
            <a:endParaRPr lang="en-US" dirty="0"/>
          </a:p>
        </p:txBody>
      </p:sp>
      <p:pic>
        <p:nvPicPr>
          <p:cNvPr id="5" name="Picture 4" descr="line_cropp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38" y="1247452"/>
            <a:ext cx="3784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Queues</a:t>
            </a:r>
            <a:endParaRPr lang="en-US" dirty="0"/>
          </a:p>
        </p:txBody>
      </p:sp>
      <p:pic>
        <p:nvPicPr>
          <p:cNvPr id="5" name="Picture 4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57" y="1214149"/>
            <a:ext cx="1395087" cy="1902391"/>
          </a:xfrm>
          <a:prstGeom prst="rect">
            <a:avLst/>
          </a:prstGeom>
        </p:spPr>
      </p:pic>
      <p:pic>
        <p:nvPicPr>
          <p:cNvPr id="14" name="Picture 13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79" y="3901213"/>
            <a:ext cx="994394" cy="2019105"/>
          </a:xfrm>
          <a:prstGeom prst="rect">
            <a:avLst/>
          </a:prstGeom>
        </p:spPr>
      </p:pic>
      <p:pic>
        <p:nvPicPr>
          <p:cNvPr id="15" name="Picture 14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23" y="4202604"/>
            <a:ext cx="994394" cy="2019105"/>
          </a:xfrm>
          <a:prstGeom prst="rect">
            <a:avLst/>
          </a:prstGeom>
        </p:spPr>
      </p:pic>
      <p:pic>
        <p:nvPicPr>
          <p:cNvPr id="16" name="Picture 15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18" y="4433048"/>
            <a:ext cx="994394" cy="2019105"/>
          </a:xfrm>
          <a:prstGeom prst="rect">
            <a:avLst/>
          </a:prstGeom>
        </p:spPr>
      </p:pic>
      <p:pic>
        <p:nvPicPr>
          <p:cNvPr id="18" name="Picture 17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64" y="4603046"/>
            <a:ext cx="994394" cy="2019105"/>
          </a:xfrm>
          <a:prstGeom prst="rect">
            <a:avLst/>
          </a:prstGeom>
        </p:spPr>
      </p:pic>
      <p:pic>
        <p:nvPicPr>
          <p:cNvPr id="17" name="Picture 16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1" y="4606732"/>
            <a:ext cx="994394" cy="2019105"/>
          </a:xfrm>
          <a:prstGeom prst="rect">
            <a:avLst/>
          </a:prstGeom>
        </p:spPr>
      </p:pic>
      <p:pic>
        <p:nvPicPr>
          <p:cNvPr id="19" name="Picture 18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25" y="4659805"/>
            <a:ext cx="994394" cy="2019105"/>
          </a:xfrm>
          <a:prstGeom prst="rect">
            <a:avLst/>
          </a:prstGeom>
        </p:spPr>
      </p:pic>
      <p:pic>
        <p:nvPicPr>
          <p:cNvPr id="20" name="Picture 19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90" y="4666900"/>
            <a:ext cx="994394" cy="2019105"/>
          </a:xfrm>
          <a:prstGeom prst="rect">
            <a:avLst/>
          </a:prstGeom>
        </p:spPr>
      </p:pic>
      <p:pic>
        <p:nvPicPr>
          <p:cNvPr id="21" name="Picture 20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1" y="4666899"/>
            <a:ext cx="994394" cy="2019105"/>
          </a:xfrm>
          <a:prstGeom prst="rect">
            <a:avLst/>
          </a:prstGeom>
        </p:spPr>
      </p:pic>
      <p:pic>
        <p:nvPicPr>
          <p:cNvPr id="22" name="Picture 21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5" y="4652711"/>
            <a:ext cx="994394" cy="20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7.40741E-7 L -0.03315 -0.32685 " pathEditMode="relative" ptsTypes="AA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6.66667E-6 L -0.01147 -0.36226 " pathEditMode="relative" ptsTypes="AA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01493 -0.40995 " pathEditMode="relative" ptsTypes="AA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Queues</a:t>
            </a:r>
            <a:endParaRPr lang="en-US" dirty="0"/>
          </a:p>
        </p:txBody>
      </p:sp>
      <p:pic>
        <p:nvPicPr>
          <p:cNvPr id="5" name="Picture 4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57" y="1214149"/>
            <a:ext cx="1395087" cy="1902391"/>
          </a:xfrm>
          <a:prstGeom prst="rect">
            <a:avLst/>
          </a:prstGeom>
        </p:spPr>
      </p:pic>
      <p:pic>
        <p:nvPicPr>
          <p:cNvPr id="14" name="Picture 13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07" y="1661395"/>
            <a:ext cx="994394" cy="2019105"/>
          </a:xfrm>
          <a:prstGeom prst="rect">
            <a:avLst/>
          </a:prstGeom>
        </p:spPr>
      </p:pic>
      <p:pic>
        <p:nvPicPr>
          <p:cNvPr id="15" name="Picture 14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23" y="4202604"/>
            <a:ext cx="994394" cy="2019105"/>
          </a:xfrm>
          <a:prstGeom prst="rect">
            <a:avLst/>
          </a:prstGeom>
        </p:spPr>
      </p:pic>
      <p:pic>
        <p:nvPicPr>
          <p:cNvPr id="16" name="Picture 15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18" y="4433048"/>
            <a:ext cx="994394" cy="2019105"/>
          </a:xfrm>
          <a:prstGeom prst="rect">
            <a:avLst/>
          </a:prstGeom>
        </p:spPr>
      </p:pic>
      <p:pic>
        <p:nvPicPr>
          <p:cNvPr id="18" name="Picture 17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64" y="4603046"/>
            <a:ext cx="994394" cy="2019105"/>
          </a:xfrm>
          <a:prstGeom prst="rect">
            <a:avLst/>
          </a:prstGeom>
        </p:spPr>
      </p:pic>
      <p:pic>
        <p:nvPicPr>
          <p:cNvPr id="17" name="Picture 16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1" y="4606732"/>
            <a:ext cx="994394" cy="2019105"/>
          </a:xfrm>
          <a:prstGeom prst="rect">
            <a:avLst/>
          </a:prstGeom>
        </p:spPr>
      </p:pic>
      <p:pic>
        <p:nvPicPr>
          <p:cNvPr id="19" name="Picture 18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25" y="4659805"/>
            <a:ext cx="994394" cy="2019105"/>
          </a:xfrm>
          <a:prstGeom prst="rect">
            <a:avLst/>
          </a:prstGeom>
        </p:spPr>
      </p:pic>
      <p:pic>
        <p:nvPicPr>
          <p:cNvPr id="20" name="Picture 19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90" y="4666900"/>
            <a:ext cx="994394" cy="2019105"/>
          </a:xfrm>
          <a:prstGeom prst="rect">
            <a:avLst/>
          </a:prstGeom>
        </p:spPr>
      </p:pic>
      <p:pic>
        <p:nvPicPr>
          <p:cNvPr id="21" name="Picture 20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1" y="4666899"/>
            <a:ext cx="994394" cy="2019105"/>
          </a:xfrm>
          <a:prstGeom prst="rect">
            <a:avLst/>
          </a:prstGeom>
        </p:spPr>
      </p:pic>
      <p:pic>
        <p:nvPicPr>
          <p:cNvPr id="22" name="Picture 21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5" y="4652711"/>
            <a:ext cx="994394" cy="20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7.40741E-7 L -0.03315 -0.32685 " pathEditMode="relative" ptsTypes="AA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6.66667E-6 L -0.01147 -0.36226 " pathEditMode="relative" ptsTypes="AA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01493 -0.40995 " pathEditMode="relative" ptsTypes="AA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Queues</a:t>
            </a:r>
            <a:endParaRPr lang="en-US" dirty="0"/>
          </a:p>
        </p:txBody>
      </p:sp>
      <p:pic>
        <p:nvPicPr>
          <p:cNvPr id="5" name="Picture 4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57" y="1214149"/>
            <a:ext cx="1395087" cy="1902391"/>
          </a:xfrm>
          <a:prstGeom prst="rect">
            <a:avLst/>
          </a:prstGeom>
        </p:spPr>
      </p:pic>
      <p:pic>
        <p:nvPicPr>
          <p:cNvPr id="15" name="Picture 14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23" y="4202604"/>
            <a:ext cx="994394" cy="2019105"/>
          </a:xfrm>
          <a:prstGeom prst="rect">
            <a:avLst/>
          </a:prstGeom>
        </p:spPr>
      </p:pic>
      <p:pic>
        <p:nvPicPr>
          <p:cNvPr id="16" name="Picture 15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18" y="4433048"/>
            <a:ext cx="994394" cy="2019105"/>
          </a:xfrm>
          <a:prstGeom prst="rect">
            <a:avLst/>
          </a:prstGeom>
        </p:spPr>
      </p:pic>
      <p:pic>
        <p:nvPicPr>
          <p:cNvPr id="18" name="Picture 17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64" y="4603046"/>
            <a:ext cx="994394" cy="2019105"/>
          </a:xfrm>
          <a:prstGeom prst="rect">
            <a:avLst/>
          </a:prstGeom>
        </p:spPr>
      </p:pic>
      <p:pic>
        <p:nvPicPr>
          <p:cNvPr id="17" name="Picture 16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1" y="4606732"/>
            <a:ext cx="994394" cy="2019105"/>
          </a:xfrm>
          <a:prstGeom prst="rect">
            <a:avLst/>
          </a:prstGeom>
        </p:spPr>
      </p:pic>
      <p:pic>
        <p:nvPicPr>
          <p:cNvPr id="19" name="Picture 18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25" y="4659805"/>
            <a:ext cx="994394" cy="2019105"/>
          </a:xfrm>
          <a:prstGeom prst="rect">
            <a:avLst/>
          </a:prstGeom>
        </p:spPr>
      </p:pic>
      <p:pic>
        <p:nvPicPr>
          <p:cNvPr id="20" name="Picture 19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90" y="4666900"/>
            <a:ext cx="994394" cy="2019105"/>
          </a:xfrm>
          <a:prstGeom prst="rect">
            <a:avLst/>
          </a:prstGeom>
        </p:spPr>
      </p:pic>
      <p:pic>
        <p:nvPicPr>
          <p:cNvPr id="21" name="Picture 20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1" y="4666899"/>
            <a:ext cx="994394" cy="2019105"/>
          </a:xfrm>
          <a:prstGeom prst="rect">
            <a:avLst/>
          </a:prstGeom>
        </p:spPr>
      </p:pic>
      <p:pic>
        <p:nvPicPr>
          <p:cNvPr id="22" name="Picture 21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5" y="4652711"/>
            <a:ext cx="994394" cy="20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6.66667E-6 L -0.01147 -0.36226 " pathEditMode="relative" ptsTypes="AA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01493 -0.40995 " pathEditMode="relative" ptsTypes="AA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Queues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your own serial queues</a:t>
            </a:r>
          </a:p>
          <a:p>
            <a:r>
              <a:rPr lang="en-US" dirty="0" smtClean="0"/>
              <a:t>Execute code on background threads</a:t>
            </a:r>
          </a:p>
          <a:p>
            <a:r>
              <a:rPr lang="en-US" dirty="0" smtClean="0"/>
              <a:t>Tasks execute serially with respect to other tasks in the queue</a:t>
            </a:r>
          </a:p>
          <a:p>
            <a:r>
              <a:rPr lang="en-US" dirty="0" smtClean="0"/>
              <a:t>Used to serialize access to a shared resource</a:t>
            </a:r>
          </a:p>
          <a:p>
            <a:r>
              <a:rPr lang="en-US" dirty="0" smtClean="0"/>
              <a:t>Definitive execution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11" y="1214149"/>
            <a:ext cx="1395087" cy="1902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Queues</a:t>
            </a:r>
            <a:endParaRPr lang="en-US" dirty="0"/>
          </a:p>
        </p:txBody>
      </p:sp>
      <p:pic>
        <p:nvPicPr>
          <p:cNvPr id="13" name="Picture 12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" y="1214149"/>
            <a:ext cx="1395087" cy="1902391"/>
          </a:xfrm>
          <a:prstGeom prst="rect">
            <a:avLst/>
          </a:prstGeom>
        </p:spPr>
      </p:pic>
      <p:pic>
        <p:nvPicPr>
          <p:cNvPr id="5" name="Picture 4" descr="Fotolia_55003402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30" y="1214149"/>
            <a:ext cx="1395087" cy="1902391"/>
          </a:xfrm>
          <a:prstGeom prst="rect">
            <a:avLst/>
          </a:prstGeom>
        </p:spPr>
      </p:pic>
      <p:pic>
        <p:nvPicPr>
          <p:cNvPr id="14" name="Picture 13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79" y="3901213"/>
            <a:ext cx="994394" cy="2019105"/>
          </a:xfrm>
          <a:prstGeom prst="rect">
            <a:avLst/>
          </a:prstGeom>
        </p:spPr>
      </p:pic>
      <p:pic>
        <p:nvPicPr>
          <p:cNvPr id="15" name="Picture 14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23" y="4202604"/>
            <a:ext cx="994394" cy="2019105"/>
          </a:xfrm>
          <a:prstGeom prst="rect">
            <a:avLst/>
          </a:prstGeom>
        </p:spPr>
      </p:pic>
      <p:pic>
        <p:nvPicPr>
          <p:cNvPr id="16" name="Picture 15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18" y="4433048"/>
            <a:ext cx="994394" cy="2019105"/>
          </a:xfrm>
          <a:prstGeom prst="rect">
            <a:avLst/>
          </a:prstGeom>
        </p:spPr>
      </p:pic>
      <p:pic>
        <p:nvPicPr>
          <p:cNvPr id="18" name="Picture 17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64" y="4603046"/>
            <a:ext cx="994394" cy="2019105"/>
          </a:xfrm>
          <a:prstGeom prst="rect">
            <a:avLst/>
          </a:prstGeom>
        </p:spPr>
      </p:pic>
      <p:pic>
        <p:nvPicPr>
          <p:cNvPr id="17" name="Picture 16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1" y="4606732"/>
            <a:ext cx="994394" cy="2019105"/>
          </a:xfrm>
          <a:prstGeom prst="rect">
            <a:avLst/>
          </a:prstGeom>
        </p:spPr>
      </p:pic>
      <p:pic>
        <p:nvPicPr>
          <p:cNvPr id="19" name="Picture 18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25" y="4659805"/>
            <a:ext cx="994394" cy="2019105"/>
          </a:xfrm>
          <a:prstGeom prst="rect">
            <a:avLst/>
          </a:prstGeom>
        </p:spPr>
      </p:pic>
      <p:pic>
        <p:nvPicPr>
          <p:cNvPr id="20" name="Picture 19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90" y="4666900"/>
            <a:ext cx="994394" cy="2019105"/>
          </a:xfrm>
          <a:prstGeom prst="rect">
            <a:avLst/>
          </a:prstGeom>
        </p:spPr>
      </p:pic>
      <p:pic>
        <p:nvPicPr>
          <p:cNvPr id="21" name="Picture 20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1" y="4666899"/>
            <a:ext cx="994394" cy="2019105"/>
          </a:xfrm>
          <a:prstGeom prst="rect">
            <a:avLst/>
          </a:prstGeom>
        </p:spPr>
      </p:pic>
      <p:pic>
        <p:nvPicPr>
          <p:cNvPr id="22" name="Picture 21" descr="person_cropp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5" y="4652711"/>
            <a:ext cx="994394" cy="20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3805E-6 -4.48866E-7 L -0.36261 -0.32762 " pathEditMode="relative" ptsTypes="AA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657E-7 -1.77233E-6 L -0.02691 -0.37436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9269E-7 1.11985E-6 L 0.32668 -0.40884 " pathEditMode="relative" ptsTypes="AA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3317E-6 2.02221E-6 L 0.05208 -0.43938 " pathEditMode="relative" ptsTypes="AA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0488E-6 -2.10088E-6 L 0.41867 -0.45418 " pathEditMode="relative" ptsTypes="AA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uralsight-Slide-Template-Oct2013">
  <a:themeElements>
    <a:clrScheme name="Pluralsight">
      <a:dk1>
        <a:srgbClr val="000000"/>
      </a:dk1>
      <a:lt1>
        <a:srgbClr val="FFFFFF"/>
      </a:lt1>
      <a:dk2>
        <a:srgbClr val="002060"/>
      </a:dk2>
      <a:lt2>
        <a:srgbClr val="E6E7E8"/>
      </a:lt2>
      <a:accent1>
        <a:srgbClr val="ED652E"/>
      </a:accent1>
      <a:accent2>
        <a:srgbClr val="97C741"/>
      </a:accent2>
      <a:accent3>
        <a:srgbClr val="63AEB8"/>
      </a:accent3>
      <a:accent4>
        <a:srgbClr val="C163A2"/>
      </a:accent4>
      <a:accent5>
        <a:srgbClr val="BFBFBF"/>
      </a:accent5>
      <a:accent6>
        <a:srgbClr val="808285"/>
      </a:accent6>
      <a:hlink>
        <a:srgbClr val="4F81BD"/>
      </a:hlink>
      <a:folHlink>
        <a:srgbClr val="C163A2"/>
      </a:folHlink>
    </a:clrScheme>
    <a:fontScheme name="Pluralsight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rgbClr val="ED652E"/>
        </a:solidFill>
        <a:ln w="9525" algn="ctr">
          <a:noFill/>
          <a:miter lim="800000"/>
          <a:headEnd/>
          <a:tailEnd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>
          <a:defRPr sz="1800" dirty="0" err="1" smtClean="0"/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Pluralsight-Slide-Template-Oct2013.potx</Template>
  <TotalTime>54654</TotalTime>
  <Words>526</Words>
  <Application>Microsoft Macintosh PowerPoint</Application>
  <PresentationFormat>On-screen Show (4:3)</PresentationFormat>
  <Paragraphs>120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Pluralsight-Slide-Template-Oct2013</vt:lpstr>
      <vt:lpstr>Dispatch Queues</vt:lpstr>
      <vt:lpstr>Introduction</vt:lpstr>
      <vt:lpstr>What is a Queue?</vt:lpstr>
      <vt:lpstr>What is a Dispatch Queue?</vt:lpstr>
      <vt:lpstr>Serial Queues</vt:lpstr>
      <vt:lpstr>Serial Queues</vt:lpstr>
      <vt:lpstr>Serial Queues</vt:lpstr>
      <vt:lpstr>Serial Queues</vt:lpstr>
      <vt:lpstr>Concurrent Queues</vt:lpstr>
      <vt:lpstr>Concurrent Queues</vt:lpstr>
      <vt:lpstr>Concurrent Queues</vt:lpstr>
      <vt:lpstr>Concurrent Queues</vt:lpstr>
      <vt:lpstr>Concurrent Queues</vt:lpstr>
      <vt:lpstr>Concurrent Queues</vt:lpstr>
      <vt:lpstr>Adding Tasks to a Queue</vt:lpstr>
      <vt:lpstr>Adding Tasks to a Queue</vt:lpstr>
      <vt:lpstr>Adding Tasks to a Queue</vt:lpstr>
      <vt:lpstr>Adding Tasks to a Queue</vt:lpstr>
      <vt:lpstr>Adding Tasks to a Queue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Who, What, When?</dc:title>
  <dc:creator>Mike Woodring</dc:creator>
  <cp:lastModifiedBy>Brice Wilson</cp:lastModifiedBy>
  <cp:revision>221</cp:revision>
  <dcterms:created xsi:type="dcterms:W3CDTF">2013-02-18T21:06:29Z</dcterms:created>
  <dcterms:modified xsi:type="dcterms:W3CDTF">2014-06-01T01:32:02Z</dcterms:modified>
</cp:coreProperties>
</file>