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64" r:id="rId4"/>
    <p:sldId id="270" r:id="rId5"/>
    <p:sldId id="269" r:id="rId6"/>
    <p:sldId id="265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C19922-299D-473A-9E2A-48F5A73993DD}">
          <p14:sldIdLst>
            <p14:sldId id="256"/>
            <p14:sldId id="268"/>
            <p14:sldId id="264"/>
            <p14:sldId id="270"/>
            <p14:sldId id="269"/>
            <p14:sldId id="265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52E"/>
    <a:srgbClr val="EF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21" autoAdjust="0"/>
    <p:restoredTop sz="80987" autoAdjust="0"/>
  </p:normalViewPr>
  <p:slideViewPr>
    <p:cSldViewPr snapToGrid="0">
      <p:cViewPr varScale="1">
        <p:scale>
          <a:sx n="108" d="100"/>
          <a:sy n="108" d="100"/>
        </p:scale>
        <p:origin x="-2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407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8B0A6-6E3E-4BF2-B399-CE9B8E3F5EBD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1CED2-CB3B-47D1-8129-D7C33F0CE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6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16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3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39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27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03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3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406482" y="3488241"/>
            <a:ext cx="850392" cy="859921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 dirty="0" smtClean="0"/>
              <a:t>Click to add author Headshot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" b="20037"/>
          <a:stretch/>
        </p:blipFill>
        <p:spPr>
          <a:xfrm>
            <a:off x="0" y="4172361"/>
            <a:ext cx="7899401" cy="2685639"/>
          </a:xfrm>
          <a:prstGeom prst="rect">
            <a:avLst/>
          </a:prstGeom>
        </p:spPr>
      </p:pic>
      <p:sp>
        <p:nvSpPr>
          <p:cNvPr id="32780" name="Title 3277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5334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26670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391400" y="3476625"/>
            <a:ext cx="877824" cy="881796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-1041991" y="10633"/>
            <a:ext cx="1041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Title</a:t>
            </a:r>
            <a:r>
              <a:rPr lang="en-US" sz="1200" baseline="0" dirty="0" smtClean="0"/>
              <a:t> slide to be used at the start of a module.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-1403497" y="10633"/>
            <a:ext cx="14034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Title +</a:t>
            </a:r>
            <a:r>
              <a:rPr lang="en-US" sz="1200" baseline="0" dirty="0" smtClean="0"/>
              <a:t> Bullet List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-1403497" y="10633"/>
            <a:ext cx="140349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Optional Layout</a:t>
            </a:r>
            <a:br>
              <a:rPr lang="en-US" sz="1200" dirty="0" smtClean="0"/>
            </a:br>
            <a:r>
              <a:rPr lang="en-US" sz="1200" dirty="0" smtClean="0"/>
              <a:t>To</a:t>
            </a:r>
            <a:r>
              <a:rPr lang="en-US" sz="1200" baseline="0" dirty="0" smtClean="0"/>
              <a:t> be used in the event you want to reference cited sources from your video.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bg2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support_title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22" r="37180"/>
          <a:stretch/>
        </p:blipFill>
        <p:spPr>
          <a:xfrm flipH="1">
            <a:off x="2106140" y="-457200"/>
            <a:ext cx="7037860" cy="41203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5265" y="3299813"/>
            <a:ext cx="8412481" cy="1755373"/>
          </a:xfrm>
        </p:spPr>
        <p:txBody>
          <a:bodyPr anchor="t"/>
          <a:lstStyle>
            <a:lvl1pPr marL="0" indent="0" algn="l">
              <a:defRPr sz="3600" b="0">
                <a:solidFill>
                  <a:sysClr val="windowText" lastClr="000000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4" y="2836052"/>
            <a:ext cx="774603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2113" y="1414129"/>
            <a:ext cx="6974957" cy="2987749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1259" y="410099"/>
            <a:ext cx="162602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bg2"/>
                </a:solidFill>
              </a:rPr>
              <a:t>“</a:t>
            </a:r>
            <a:endParaRPr lang="en-US" sz="239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685578" y="2838877"/>
            <a:ext cx="169791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bg2"/>
                </a:solidFill>
              </a:rPr>
              <a:t>”</a:t>
            </a:r>
            <a:endParaRPr lang="en-US" sz="23900" dirty="0">
              <a:solidFill>
                <a:schemeClr val="bg2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08743" y="4879966"/>
            <a:ext cx="4721337" cy="595312"/>
          </a:xfrm>
        </p:spPr>
        <p:txBody>
          <a:bodyPr>
            <a:noAutofit/>
          </a:bodyPr>
          <a:lstStyle>
            <a:lvl1pPr algn="r">
              <a:buClr>
                <a:schemeClr val="accent6"/>
              </a:buClr>
              <a:buFont typeface="Tahoma" pitchFamily="34" charset="0"/>
              <a:buChar char="—"/>
              <a:defRPr sz="2400" baseline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Who Said It</a:t>
            </a:r>
          </a:p>
        </p:txBody>
      </p:sp>
    </p:spTree>
    <p:extLst>
      <p:ext uri="{BB962C8B-B14F-4D97-AF65-F5344CB8AC3E}">
        <p14:creationId xmlns:p14="http://schemas.microsoft.com/office/powerpoint/2010/main" val="231836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07621" y="2049185"/>
            <a:ext cx="5927725" cy="4429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lang="en-US" sz="2800" b="1" kern="1200" baseline="0" dirty="0">
                <a:solidFill>
                  <a:schemeClr val="tx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Word to Define – 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738297" y="2562731"/>
            <a:ext cx="5697483" cy="1868487"/>
          </a:xfrm>
        </p:spPr>
        <p:txBody>
          <a:bodyPr>
            <a:noAutofit/>
          </a:bodyPr>
          <a:lstStyle>
            <a:lvl1pPr marL="0" indent="0">
              <a:buNone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Definition.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7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9" r:id="rId7"/>
    <p:sldLayoutId id="214748367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ts val="18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NSOperation</a:t>
            </a:r>
            <a:r>
              <a:rPr lang="en-US" dirty="0" smtClean="0"/>
              <a:t> Subclasses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2482194" y="3465675"/>
            <a:ext cx="4800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Brice Wilson</a:t>
            </a:r>
            <a:endParaRPr lang="en-US" dirty="0"/>
          </a:p>
          <a:p>
            <a:pPr algn="r"/>
            <a:r>
              <a:rPr lang="en-US" dirty="0" smtClean="0"/>
              <a:t>www.BriceWilson.net</a:t>
            </a:r>
            <a:endParaRPr lang="en-US" dirty="0"/>
          </a:p>
          <a:p>
            <a:pPr algn="r"/>
            <a:r>
              <a:rPr lang="en-US" dirty="0" smtClean="0"/>
              <a:t>@brice_wilson</a:t>
            </a:r>
            <a:endParaRPr lang="en-US" dirty="0"/>
          </a:p>
          <a:p>
            <a:pPr algn="r"/>
            <a:endParaRPr lang="en-US" sz="18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4" name="Picture Placeholder 3" descr="brice-wilson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r="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986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63785" y="1267178"/>
            <a:ext cx="3886200" cy="1965960"/>
          </a:xfrm>
          <a:prstGeom prst="rect">
            <a:avLst/>
          </a:prstGeom>
          <a:solidFill>
            <a:srgbClr val="953735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"/>
                <a:cs typeface="Segoe UI"/>
              </a:rPr>
              <a:t>Concurrent Operations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797778" y="1260592"/>
            <a:ext cx="3886200" cy="1965960"/>
          </a:xfrm>
          <a:prstGeom prst="rect">
            <a:avLst/>
          </a:prstGeom>
          <a:solidFill>
            <a:srgbClr val="77933C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"/>
                <a:cs typeface="Segoe UI"/>
              </a:rPr>
              <a:t>Non-Concurrent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"/>
                <a:cs typeface="Segoe UI"/>
              </a:rPr>
              <a:t>Operations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797778" y="3637845"/>
            <a:ext cx="3886200" cy="1965960"/>
          </a:xfrm>
          <a:prstGeom prst="rect">
            <a:avLst/>
          </a:prstGeom>
          <a:solidFill>
            <a:srgbClr val="FF6600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"/>
                <a:cs typeface="Segoe UI"/>
              </a:rPr>
              <a:t>Cancellation Support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63785" y="3640667"/>
            <a:ext cx="3886200" cy="1965960"/>
          </a:xfrm>
          <a:prstGeom prst="rect">
            <a:avLst/>
          </a:prstGeom>
          <a:solidFill>
            <a:srgbClr val="6296C7"/>
          </a:solidFill>
          <a:ln w="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"/>
                <a:cs typeface="Segoe UI"/>
              </a:rPr>
              <a:t>Defining Operations</a:t>
            </a:r>
          </a:p>
        </p:txBody>
      </p:sp>
    </p:spTree>
    <p:extLst>
      <p:ext uri="{BB962C8B-B14F-4D97-AF65-F5344CB8AC3E}">
        <p14:creationId xmlns:p14="http://schemas.microsoft.com/office/powerpoint/2010/main" val="53278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Versus Non-Concurrent Operations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4732" y="1179973"/>
            <a:ext cx="8654537" cy="26061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sz="1400" dirty="0" err="1" smtClean="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ticketQueue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[[</a:t>
            </a:r>
            <a:r>
              <a:rPr lang="en-US" sz="1400" dirty="0" err="1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sz="1400" dirty="0" err="1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 smtClean="0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buyTicketsOp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sz="1400" dirty="0" err="1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/>
              </a:rPr>
              <a:t>blockOperationWithBlock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:^{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007400"/>
                </a:solidFill>
                <a:latin typeface="Menlo-Regular"/>
              </a:rPr>
              <a:t>// do stuff to buy tickets here!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ticketQueue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/>
              </a:rPr>
              <a:t>addOperation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:buyTicketsOp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75230" y="4111725"/>
            <a:ext cx="8626243" cy="21671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 smtClean="0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buyTicketsOp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sz="1400" dirty="0" err="1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/>
              </a:rPr>
              <a:t>blockOperationWithBlock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:^{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007400"/>
                </a:solidFill>
                <a:latin typeface="Menlo-Regular"/>
              </a:rPr>
              <a:t>// do stuff to buy tickets here!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buyTicketsOp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2E0D6E"/>
                </a:solidFill>
                <a:latin typeface="Menlo-Regular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sz="1400" dirty="0"/>
          </a:p>
        </p:txBody>
      </p:sp>
      <p:sp>
        <p:nvSpPr>
          <p:cNvPr id="8" name="Left Arrow 7"/>
          <p:cNvSpPr/>
          <p:nvPr/>
        </p:nvSpPr>
        <p:spPr bwMode="auto">
          <a:xfrm>
            <a:off x="4832898" y="2986599"/>
            <a:ext cx="1070058" cy="529121"/>
          </a:xfrm>
          <a:prstGeom prst="lef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2915735" y="5502407"/>
            <a:ext cx="1070058" cy="529121"/>
          </a:xfrm>
          <a:prstGeom prst="lef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</a:t>
            </a:r>
            <a:r>
              <a:rPr lang="en-US" dirty="0" smtClean="0"/>
              <a:t>-Concurrent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Inherit </a:t>
            </a:r>
            <a:r>
              <a:rPr lang="en-US" dirty="0" smtClean="0"/>
              <a:t>from NSOperation</a:t>
            </a:r>
          </a:p>
          <a:p>
            <a:r>
              <a:rPr lang="en-US" dirty="0" smtClean="0"/>
              <a:t>Non-Concurrent Operations Easier to Implement</a:t>
            </a:r>
          </a:p>
          <a:p>
            <a:r>
              <a:rPr lang="en-US" dirty="0" smtClean="0"/>
              <a:t>Non-Concurrent Operation + Queue == Concurrent Execution</a:t>
            </a:r>
          </a:p>
          <a:p>
            <a:r>
              <a:rPr lang="en-US" dirty="0" smtClean="0"/>
              <a:t>Define Non-Concurrent Operations to Implement Cancellation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Non-Concurrent Operation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9154" y="1113696"/>
            <a:ext cx="8225692" cy="5355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397510" algn="l"/>
              </a:tabLst>
            </a:pPr>
            <a:r>
              <a:rPr lang="en-US" dirty="0">
                <a:solidFill>
                  <a:srgbClr val="AA0D91"/>
                </a:solidFill>
                <a:latin typeface="Menlo Regular"/>
                <a:ea typeface="ＭＳ 明朝"/>
                <a:cs typeface="Times New Roman"/>
              </a:rPr>
              <a:t>@interface</a:t>
            </a:r>
            <a:r>
              <a:rPr lang="en-US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 </a:t>
            </a:r>
            <a:r>
              <a:rPr lang="en-US" dirty="0" err="1">
                <a:solidFill>
                  <a:srgbClr val="3F6E74"/>
                </a:solidFill>
                <a:latin typeface="Menlo Regular"/>
                <a:ea typeface="ＭＳ 明朝"/>
                <a:cs typeface="Times New Roman"/>
              </a:rPr>
              <a:t>BuyTicketsOperation</a:t>
            </a:r>
            <a:r>
              <a:rPr lang="en-US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 : NSOperation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97510" algn="l"/>
              </a:tabLst>
            </a:pPr>
            <a:r>
              <a:rPr lang="en-US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 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97510" algn="l"/>
              </a:tabLst>
            </a:pPr>
            <a:r>
              <a:rPr lang="en-US" dirty="0">
                <a:solidFill>
                  <a:srgbClr val="AA0D91"/>
                </a:solidFill>
                <a:latin typeface="Menlo Regular"/>
                <a:ea typeface="ＭＳ 明朝"/>
                <a:cs typeface="Times New Roman"/>
              </a:rPr>
              <a:t>@end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97510" algn="l"/>
              </a:tabLst>
            </a:pPr>
            <a:r>
              <a:rPr lang="en-US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 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97510" algn="l"/>
              </a:tabLst>
            </a:pPr>
            <a:r>
              <a:rPr lang="en-US" dirty="0">
                <a:solidFill>
                  <a:srgbClr val="AA0D91"/>
                </a:solidFill>
                <a:latin typeface="Menlo Regular"/>
                <a:ea typeface="ＭＳ 明朝"/>
                <a:cs typeface="Times New Roman"/>
              </a:rPr>
              <a:t>@implementation</a:t>
            </a:r>
            <a:r>
              <a:rPr lang="en-US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BuyTicketsOperation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97510" algn="l"/>
              </a:tabLst>
            </a:pPr>
            <a:r>
              <a:rPr lang="en-US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 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97510" algn="l"/>
              </a:tabLst>
            </a:pPr>
            <a:r>
              <a:rPr lang="en-US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-(</a:t>
            </a:r>
            <a:r>
              <a:rPr lang="en-US" dirty="0">
                <a:solidFill>
                  <a:srgbClr val="AA0D91"/>
                </a:solidFill>
                <a:latin typeface="Menlo Regular"/>
                <a:ea typeface="ＭＳ 明朝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)main {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97510" algn="l"/>
              </a:tabLst>
            </a:pPr>
            <a:r>
              <a:rPr lang="en-US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    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97510" algn="l"/>
              </a:tabLst>
            </a:pPr>
            <a:r>
              <a:rPr lang="en-US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    </a:t>
            </a:r>
            <a:r>
              <a:rPr lang="en-US" dirty="0">
                <a:solidFill>
                  <a:srgbClr val="007400"/>
                </a:solidFill>
                <a:latin typeface="Menlo Regular"/>
                <a:ea typeface="ＭＳ 明朝"/>
                <a:cs typeface="Times New Roman"/>
              </a:rPr>
              <a:t>// Do some work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97510" algn="l"/>
              </a:tabLst>
            </a:pPr>
            <a:r>
              <a:rPr lang="en-US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    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97510" algn="l"/>
              </a:tabLst>
            </a:pPr>
            <a:r>
              <a:rPr lang="en-US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    </a:t>
            </a:r>
            <a:r>
              <a:rPr lang="en-US" dirty="0">
                <a:solidFill>
                  <a:srgbClr val="007400"/>
                </a:solidFill>
                <a:latin typeface="Menlo Regular"/>
                <a:ea typeface="ＭＳ 明朝"/>
                <a:cs typeface="Times New Roman"/>
              </a:rPr>
              <a:t>// Check to see if the operation was cancelled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97510" algn="l"/>
              </a:tabLst>
            </a:pPr>
            <a:r>
              <a:rPr lang="en-US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    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97510" algn="l"/>
              </a:tabLst>
            </a:pPr>
            <a:r>
              <a:rPr lang="en-US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    </a:t>
            </a:r>
            <a:r>
              <a:rPr lang="en-US" dirty="0">
                <a:solidFill>
                  <a:srgbClr val="007400"/>
                </a:solidFill>
                <a:latin typeface="Menlo Regular"/>
                <a:ea typeface="ＭＳ 明朝"/>
                <a:cs typeface="Times New Roman"/>
              </a:rPr>
              <a:t>// Do some more work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97510" algn="l"/>
              </a:tabLst>
            </a:pPr>
            <a:r>
              <a:rPr lang="en-US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    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97510" algn="l"/>
              </a:tabLst>
            </a:pPr>
            <a:r>
              <a:rPr lang="en-US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    </a:t>
            </a:r>
            <a:r>
              <a:rPr lang="en-US" dirty="0">
                <a:solidFill>
                  <a:srgbClr val="007400"/>
                </a:solidFill>
                <a:latin typeface="Menlo Regular"/>
                <a:ea typeface="ＭＳ 明朝"/>
                <a:cs typeface="Times New Roman"/>
              </a:rPr>
              <a:t>// Repeat as necessary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97510" algn="l"/>
              </a:tabLst>
            </a:pPr>
            <a:r>
              <a:rPr lang="en-US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 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97510" algn="l"/>
              </a:tabLst>
            </a:pPr>
            <a:r>
              <a:rPr lang="en-US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}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97510" algn="l"/>
              </a:tabLst>
            </a:pPr>
            <a:r>
              <a:rPr lang="en-US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 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r>
              <a:rPr lang="en-US" dirty="0">
                <a:solidFill>
                  <a:srgbClr val="AA0D91"/>
                </a:solidFill>
                <a:latin typeface="Menlo Regular"/>
                <a:ea typeface="ＭＳ 明朝"/>
                <a:cs typeface="Times New Roman"/>
              </a:rPr>
              <a:t>@end</a:t>
            </a:r>
            <a:endParaRPr lang="en-US" sz="2000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6725798" y="1082254"/>
            <a:ext cx="983827" cy="474044"/>
          </a:xfrm>
          <a:prstGeom prst="lef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2558304" y="2701511"/>
            <a:ext cx="983827" cy="474044"/>
          </a:xfrm>
          <a:prstGeom prst="lef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9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Cancellation Support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Clients may cancel an operation at any time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isCancelled</a:t>
            </a:r>
            <a:r>
              <a:rPr lang="en-US" dirty="0" smtClean="0"/>
              <a:t> method to check for cancellation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isCancelled</a:t>
            </a:r>
            <a:r>
              <a:rPr lang="en-US" dirty="0" smtClean="0"/>
              <a:t> at the following times</a:t>
            </a:r>
          </a:p>
          <a:p>
            <a:pPr lvl="1"/>
            <a:r>
              <a:rPr lang="en-US" dirty="0" smtClean="0"/>
              <a:t>Before performing any actual work</a:t>
            </a:r>
          </a:p>
          <a:p>
            <a:pPr lvl="1"/>
            <a:r>
              <a:rPr lang="en-US" dirty="0" smtClean="0"/>
              <a:t>During each iteration of a loop</a:t>
            </a:r>
          </a:p>
          <a:p>
            <a:pPr lvl="1"/>
            <a:r>
              <a:rPr lang="en-US" dirty="0" smtClean="0"/>
              <a:t>Any point in the code where it would be easy to 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7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Concurrent Versus Non-Concurrent Operations</a:t>
            </a:r>
          </a:p>
          <a:p>
            <a:r>
              <a:rPr lang="en-US" dirty="0" smtClean="0"/>
              <a:t>Creating Custom NSOperation Subclasses</a:t>
            </a:r>
          </a:p>
          <a:p>
            <a:r>
              <a:rPr lang="en-US" dirty="0" smtClean="0"/>
              <a:t>Cancellation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7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luralsight-Slide-Template-Oct2013">
  <a:themeElements>
    <a:clrScheme name="Pluralsight">
      <a:dk1>
        <a:srgbClr val="000000"/>
      </a:dk1>
      <a:lt1>
        <a:srgbClr val="FFFFFF"/>
      </a:lt1>
      <a:dk2>
        <a:srgbClr val="002060"/>
      </a:dk2>
      <a:lt2>
        <a:srgbClr val="E6E7E8"/>
      </a:lt2>
      <a:accent1>
        <a:srgbClr val="ED652E"/>
      </a:accent1>
      <a:accent2>
        <a:srgbClr val="97C741"/>
      </a:accent2>
      <a:accent3>
        <a:srgbClr val="63AEB8"/>
      </a:accent3>
      <a:accent4>
        <a:srgbClr val="C163A2"/>
      </a:accent4>
      <a:accent5>
        <a:srgbClr val="BFBFBF"/>
      </a:accent5>
      <a:accent6>
        <a:srgbClr val="808285"/>
      </a:accent6>
      <a:hlink>
        <a:srgbClr val="4F81BD"/>
      </a:hlink>
      <a:folHlink>
        <a:srgbClr val="C163A2"/>
      </a:folHlink>
    </a:clrScheme>
    <a:fontScheme name="Pluralsight">
      <a:majorFont>
        <a:latin typeface="Myriad Pro Black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solidFill>
          <a:srgbClr val="ED652E"/>
        </a:solidFill>
        <a:ln w="9525" algn="ctr">
          <a:noFill/>
          <a:miter lim="800000"/>
          <a:headEnd/>
          <a:tailEnd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spAutoFit/>
      </a:bodyPr>
      <a:lstStyle>
        <a:defPPr>
          <a:defRPr sz="1800" dirty="0" err="1" smtClean="0"/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Pluralsight-Slide-Template-Oct2013.potx</Template>
  <TotalTime>42722</TotalTime>
  <Words>216</Words>
  <Application>Microsoft Macintosh PowerPoint</Application>
  <PresentationFormat>On-screen Show (4:3)</PresentationFormat>
  <Paragraphs>72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Pluralsight-Slide-Template-Oct2013</vt:lpstr>
      <vt:lpstr>Creating NSOperation Subclasses</vt:lpstr>
      <vt:lpstr>Introduction</vt:lpstr>
      <vt:lpstr>Concurrent Versus Non-Concurrent Operations</vt:lpstr>
      <vt:lpstr>Non-Concurrent Operations</vt:lpstr>
      <vt:lpstr>Defining a Non-Concurrent Operation</vt:lpstr>
      <vt:lpstr>Cancellation Support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Who, What, When?</dc:title>
  <dc:creator>Mike Woodring</dc:creator>
  <cp:lastModifiedBy>Brice Wilson</cp:lastModifiedBy>
  <cp:revision>201</cp:revision>
  <dcterms:created xsi:type="dcterms:W3CDTF">2013-02-18T21:06:29Z</dcterms:created>
  <dcterms:modified xsi:type="dcterms:W3CDTF">2014-08-05T02:44:36Z</dcterms:modified>
</cp:coreProperties>
</file>