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004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464" y="724614"/>
            <a:ext cx="3935171" cy="509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864" y="780666"/>
            <a:ext cx="4446371" cy="203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3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676363"/>
            <a:ext cx="4483735" cy="742315"/>
            <a:chOff x="87743" y="676363"/>
            <a:chExt cx="4483735" cy="742315"/>
          </a:xfrm>
        </p:grpSpPr>
        <p:sp>
          <p:nvSpPr>
            <p:cNvPr id="3" name="object 3"/>
            <p:cNvSpPr/>
            <p:nvPr/>
          </p:nvSpPr>
          <p:spPr>
            <a:xfrm>
              <a:off x="87743" y="67636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739622"/>
              <a:ext cx="4432935" cy="678815"/>
            </a:xfrm>
            <a:custGeom>
              <a:avLst/>
              <a:gdLst/>
              <a:ahLst/>
              <a:cxnLst/>
              <a:rect l="l" t="t" r="r" b="b"/>
              <a:pathLst>
                <a:path w="4432935" h="678815">
                  <a:moveTo>
                    <a:pt x="4432567" y="0"/>
                  </a:moveTo>
                  <a:lnTo>
                    <a:pt x="0" y="0"/>
                  </a:lnTo>
                  <a:lnTo>
                    <a:pt x="0" y="678574"/>
                  </a:lnTo>
                  <a:lnTo>
                    <a:pt x="4432567" y="67857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720785"/>
              <a:ext cx="4432935" cy="647065"/>
            </a:xfrm>
            <a:custGeom>
              <a:avLst/>
              <a:gdLst/>
              <a:ahLst/>
              <a:cxnLst/>
              <a:rect l="l" t="t" r="r" b="b"/>
              <a:pathLst>
                <a:path w="4432935" h="647065">
                  <a:moveTo>
                    <a:pt x="4432567" y="0"/>
                  </a:moveTo>
                  <a:lnTo>
                    <a:pt x="0" y="0"/>
                  </a:lnTo>
                  <a:lnTo>
                    <a:pt x="0" y="595810"/>
                  </a:lnTo>
                  <a:lnTo>
                    <a:pt x="4008" y="615535"/>
                  </a:lnTo>
                  <a:lnTo>
                    <a:pt x="14922" y="631688"/>
                  </a:lnTo>
                  <a:lnTo>
                    <a:pt x="31075" y="642602"/>
                  </a:lnTo>
                  <a:lnTo>
                    <a:pt x="50800" y="646611"/>
                  </a:lnTo>
                  <a:lnTo>
                    <a:pt x="4381766" y="646611"/>
                  </a:lnTo>
                  <a:lnTo>
                    <a:pt x="4401491" y="642602"/>
                  </a:lnTo>
                  <a:lnTo>
                    <a:pt x="4417644" y="631688"/>
                  </a:lnTo>
                  <a:lnTo>
                    <a:pt x="4428558" y="615535"/>
                  </a:lnTo>
                  <a:lnTo>
                    <a:pt x="4432567" y="59581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pc="-45" dirty="0"/>
              <a:t>Unveiling</a:t>
            </a:r>
            <a:r>
              <a:rPr spc="60" dirty="0"/>
              <a:t> </a:t>
            </a:r>
            <a:r>
              <a:rPr spc="-35" dirty="0"/>
              <a:t>the</a:t>
            </a:r>
            <a:r>
              <a:rPr spc="65" dirty="0"/>
              <a:t> </a:t>
            </a:r>
            <a:r>
              <a:rPr spc="-90" dirty="0"/>
              <a:t>Power</a:t>
            </a:r>
            <a:r>
              <a:rPr spc="65" dirty="0"/>
              <a:t> </a:t>
            </a:r>
            <a:r>
              <a:rPr spc="-20" dirty="0"/>
              <a:t>of</a:t>
            </a:r>
            <a:r>
              <a:rPr spc="60" dirty="0"/>
              <a:t> </a:t>
            </a:r>
            <a:r>
              <a:rPr spc="-20" dirty="0"/>
              <a:t>Big</a:t>
            </a:r>
            <a:r>
              <a:rPr spc="65" dirty="0"/>
              <a:t> </a:t>
            </a:r>
            <a:r>
              <a:rPr spc="-25" dirty="0"/>
              <a:t>Data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45" dirty="0"/>
              <a:t>Transforming</a:t>
            </a:r>
            <a:r>
              <a:rPr sz="1100" spc="60" dirty="0"/>
              <a:t> </a:t>
            </a:r>
            <a:r>
              <a:rPr sz="1100" spc="-45" dirty="0"/>
              <a:t>Insights</a:t>
            </a:r>
            <a:r>
              <a:rPr sz="1100" spc="60" dirty="0"/>
              <a:t> </a:t>
            </a:r>
            <a:r>
              <a:rPr sz="1100" spc="-30" dirty="0"/>
              <a:t>through</a:t>
            </a:r>
            <a:r>
              <a:rPr sz="1100" spc="65" dirty="0"/>
              <a:t> </a:t>
            </a:r>
            <a:r>
              <a:rPr sz="1100" spc="-25" dirty="0"/>
              <a:t>Data</a:t>
            </a:r>
            <a:r>
              <a:rPr sz="1100" spc="60" dirty="0"/>
              <a:t> </a:t>
            </a:r>
            <a:r>
              <a:rPr sz="1100" spc="-80" dirty="0"/>
              <a:t>Science</a:t>
            </a:r>
            <a:r>
              <a:rPr sz="1100" spc="60" dirty="0"/>
              <a:t> </a:t>
            </a:r>
            <a:r>
              <a:rPr sz="1100" spc="-60" dirty="0"/>
              <a:t>on</a:t>
            </a:r>
            <a:r>
              <a:rPr sz="1100" spc="65" dirty="0"/>
              <a:t> </a:t>
            </a:r>
            <a:r>
              <a:rPr sz="1100" spc="-20" dirty="0"/>
              <a:t>Big</a:t>
            </a:r>
            <a:r>
              <a:rPr sz="1100" spc="60" dirty="0"/>
              <a:t> </a:t>
            </a:r>
            <a:r>
              <a:rPr sz="1100" spc="-25" dirty="0"/>
              <a:t>Data</a:t>
            </a:r>
            <a:r>
              <a:rPr sz="1100" spc="60" dirty="0"/>
              <a:t> </a:t>
            </a:r>
            <a:r>
              <a:rPr sz="1100" spc="-30" dirty="0"/>
              <a:t>Platforms</a:t>
            </a:r>
            <a:endParaRPr sz="1100"/>
          </a:p>
        </p:txBody>
      </p:sp>
      <p:sp>
        <p:nvSpPr>
          <p:cNvPr id="7" name="object 7"/>
          <p:cNvSpPr txBox="1"/>
          <p:nvPr/>
        </p:nvSpPr>
        <p:spPr>
          <a:xfrm>
            <a:off x="461873" y="1577414"/>
            <a:ext cx="747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"/>
                <a:cs typeface="Arial"/>
              </a:rPr>
              <a:t>Zhanbo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Hua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022" y="1577414"/>
            <a:ext cx="1970405" cy="620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90"/>
              </a:spcBef>
              <a:tabLst>
                <a:tab pos="1069975" algn="l"/>
              </a:tabLst>
            </a:pPr>
            <a:r>
              <a:rPr sz="1100" spc="-30" dirty="0">
                <a:latin typeface="Arial"/>
                <a:cs typeface="Arial"/>
              </a:rPr>
              <a:t>Xiangrui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Zhao	</a:t>
            </a:r>
            <a:r>
              <a:rPr sz="1100" spc="-75" dirty="0">
                <a:latin typeface="Arial"/>
                <a:cs typeface="Arial"/>
              </a:rPr>
              <a:t>Haozhe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Zhou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Arial"/>
              <a:cs typeface="Arial"/>
            </a:endParaRPr>
          </a:p>
          <a:p>
            <a:pPr marL="12700" marR="5080" indent="7620">
              <a:lnSpc>
                <a:spcPts val="950"/>
              </a:lnSpc>
              <a:spcBef>
                <a:spcPts val="5"/>
              </a:spcBef>
            </a:pPr>
            <a:r>
              <a:rPr sz="800" spc="-20" dirty="0">
                <a:latin typeface="Arial"/>
                <a:cs typeface="Arial"/>
              </a:rPr>
              <a:t>School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of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Computer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Science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105" dirty="0">
                <a:latin typeface="Arial"/>
                <a:cs typeface="Arial"/>
              </a:rPr>
              <a:t>&amp;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Technology </a:t>
            </a:r>
            <a:r>
              <a:rPr sz="800" spc="-204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China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University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of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Mining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and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1983" y="1577414"/>
            <a:ext cx="814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Haopo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Zhang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0029" y="2348673"/>
            <a:ext cx="1188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September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20,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2023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0646" y="3333729"/>
            <a:ext cx="635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Authors</a:t>
            </a:r>
            <a:r>
              <a:rPr sz="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(CUMT)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38794" y="3333729"/>
            <a:ext cx="330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Big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75456" y="3333729"/>
            <a:ext cx="702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September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20,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2023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1266" y="3333729"/>
            <a:ext cx="2120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2002" y="36058"/>
            <a:ext cx="540001" cy="54000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021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Challenges</a:t>
            </a:r>
            <a:r>
              <a:rPr spc="45" dirty="0"/>
              <a:t> </a:t>
            </a:r>
            <a:r>
              <a:rPr spc="-75" dirty="0"/>
              <a:t>and</a:t>
            </a:r>
            <a:r>
              <a:rPr spc="50" dirty="0"/>
              <a:t> </a:t>
            </a:r>
            <a:r>
              <a:rPr spc="-20" dirty="0"/>
              <a:t>Limitations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034110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6911" rIns="0" bIns="0" rtlCol="0">
            <a:spAutoFit/>
          </a:bodyPr>
          <a:lstStyle/>
          <a:p>
            <a:pPr marL="333375" marR="187960">
              <a:lnSpc>
                <a:spcPct val="102600"/>
              </a:lnSpc>
              <a:spcBef>
                <a:spcPts val="55"/>
              </a:spcBef>
            </a:pPr>
            <a:r>
              <a:rPr spc="-35" dirty="0"/>
              <a:t>While</a:t>
            </a:r>
            <a:r>
              <a:rPr spc="55" dirty="0"/>
              <a:t> </a:t>
            </a:r>
            <a:r>
              <a:rPr spc="-20" dirty="0"/>
              <a:t>Big</a:t>
            </a:r>
            <a:r>
              <a:rPr spc="55" dirty="0"/>
              <a:t> </a:t>
            </a:r>
            <a:r>
              <a:rPr spc="-25" dirty="0"/>
              <a:t>Data</a:t>
            </a:r>
            <a:r>
              <a:rPr spc="55" dirty="0"/>
              <a:t> </a:t>
            </a:r>
            <a:r>
              <a:rPr spc="-50" dirty="0"/>
              <a:t>offers</a:t>
            </a:r>
            <a:r>
              <a:rPr spc="55" dirty="0"/>
              <a:t> </a:t>
            </a:r>
            <a:r>
              <a:rPr spc="-75" dirty="0"/>
              <a:t>immense</a:t>
            </a:r>
            <a:r>
              <a:rPr spc="60" dirty="0"/>
              <a:t> </a:t>
            </a:r>
            <a:r>
              <a:rPr spc="-15" dirty="0"/>
              <a:t>potential,</a:t>
            </a:r>
            <a:r>
              <a:rPr spc="55" dirty="0"/>
              <a:t> </a:t>
            </a:r>
            <a:r>
              <a:rPr spc="50" dirty="0"/>
              <a:t>it</a:t>
            </a:r>
            <a:r>
              <a:rPr spc="55" dirty="0"/>
              <a:t> </a:t>
            </a:r>
            <a:r>
              <a:rPr spc="-90" dirty="0"/>
              <a:t>comes</a:t>
            </a:r>
            <a:r>
              <a:rPr spc="55" dirty="0"/>
              <a:t> </a:t>
            </a:r>
            <a:r>
              <a:rPr dirty="0"/>
              <a:t>with</a:t>
            </a:r>
            <a:r>
              <a:rPr spc="55" dirty="0"/>
              <a:t> </a:t>
            </a:r>
            <a:r>
              <a:rPr spc="-70" dirty="0"/>
              <a:t>challenges </a:t>
            </a:r>
            <a:r>
              <a:rPr spc="-290" dirty="0"/>
              <a:t> </a:t>
            </a:r>
            <a:r>
              <a:rPr spc="-65" dirty="0"/>
              <a:t>and</a:t>
            </a:r>
            <a:r>
              <a:rPr spc="50" dirty="0"/>
              <a:t> </a:t>
            </a:r>
            <a:r>
              <a:rPr spc="-15" dirty="0"/>
              <a:t>limitations:</a:t>
            </a:r>
          </a:p>
          <a:p>
            <a:pPr marL="333375" marR="1753235">
              <a:lnSpc>
                <a:spcPct val="125299"/>
              </a:lnSpc>
            </a:pPr>
            <a:r>
              <a:rPr spc="-65" dirty="0"/>
              <a:t>Challenge</a:t>
            </a:r>
            <a:r>
              <a:rPr spc="50" dirty="0"/>
              <a:t> </a:t>
            </a:r>
            <a:r>
              <a:rPr spc="-35" dirty="0"/>
              <a:t>1:</a:t>
            </a:r>
            <a:r>
              <a:rPr spc="170" dirty="0"/>
              <a:t> </a:t>
            </a:r>
            <a:r>
              <a:rPr spc="-25" dirty="0"/>
              <a:t>Data</a:t>
            </a:r>
            <a:r>
              <a:rPr spc="55" dirty="0"/>
              <a:t> </a:t>
            </a:r>
            <a:r>
              <a:rPr spc="-40" dirty="0"/>
              <a:t>Privacy</a:t>
            </a:r>
            <a:r>
              <a:rPr spc="50" dirty="0"/>
              <a:t> </a:t>
            </a:r>
            <a:r>
              <a:rPr spc="-65" dirty="0"/>
              <a:t>and</a:t>
            </a:r>
            <a:r>
              <a:rPr spc="50" dirty="0"/>
              <a:t> </a:t>
            </a:r>
            <a:r>
              <a:rPr spc="-45" dirty="0"/>
              <a:t>Security </a:t>
            </a:r>
            <a:r>
              <a:rPr spc="-290" dirty="0"/>
              <a:t> </a:t>
            </a:r>
            <a:r>
              <a:rPr spc="-65" dirty="0"/>
              <a:t>Challenge</a:t>
            </a:r>
            <a:r>
              <a:rPr spc="50" dirty="0"/>
              <a:t> </a:t>
            </a:r>
            <a:r>
              <a:rPr spc="-35" dirty="0"/>
              <a:t>2:</a:t>
            </a:r>
            <a:r>
              <a:rPr spc="175" dirty="0"/>
              <a:t> </a:t>
            </a:r>
            <a:r>
              <a:rPr spc="-35" dirty="0"/>
              <a:t>Scalability</a:t>
            </a:r>
          </a:p>
          <a:p>
            <a:pPr marL="333375" marR="5080">
              <a:lnSpc>
                <a:spcPct val="125299"/>
              </a:lnSpc>
            </a:pPr>
            <a:r>
              <a:rPr spc="-5" dirty="0"/>
              <a:t>Limitation</a:t>
            </a:r>
            <a:r>
              <a:rPr spc="50" dirty="0"/>
              <a:t> </a:t>
            </a:r>
            <a:r>
              <a:rPr spc="-35" dirty="0"/>
              <a:t>1:</a:t>
            </a:r>
            <a:r>
              <a:rPr spc="175" dirty="0"/>
              <a:t> </a:t>
            </a:r>
            <a:r>
              <a:rPr spc="-65" dirty="0"/>
              <a:t>Representativeness:  </a:t>
            </a:r>
            <a:r>
              <a:rPr spc="-90" dirty="0"/>
              <a:t>a</a:t>
            </a:r>
            <a:r>
              <a:rPr spc="55" dirty="0"/>
              <a:t> </a:t>
            </a:r>
            <a:r>
              <a:rPr spc="-50" dirty="0"/>
              <a:t>complete</a:t>
            </a:r>
            <a:r>
              <a:rPr spc="55" dirty="0"/>
              <a:t> </a:t>
            </a:r>
            <a:r>
              <a:rPr spc="-75" dirty="0"/>
              <a:t>sample</a:t>
            </a:r>
            <a:r>
              <a:rPr spc="50" dirty="0"/>
              <a:t> </a:t>
            </a:r>
            <a:r>
              <a:rPr spc="-60" dirty="0"/>
              <a:t>is</a:t>
            </a:r>
            <a:r>
              <a:rPr spc="55" dirty="0"/>
              <a:t> </a:t>
            </a:r>
            <a:r>
              <a:rPr spc="-70" dirty="0"/>
              <a:t>never</a:t>
            </a:r>
            <a:r>
              <a:rPr spc="55" dirty="0"/>
              <a:t> </a:t>
            </a:r>
            <a:r>
              <a:rPr spc="-65" dirty="0"/>
              <a:t>possible </a:t>
            </a:r>
            <a:r>
              <a:rPr spc="-290" dirty="0"/>
              <a:t> </a:t>
            </a:r>
            <a:r>
              <a:rPr spc="-5" dirty="0"/>
              <a:t>Limitation</a:t>
            </a:r>
            <a:r>
              <a:rPr spc="55" dirty="0"/>
              <a:t> </a:t>
            </a:r>
            <a:r>
              <a:rPr spc="-35" dirty="0"/>
              <a:t>2:</a:t>
            </a:r>
            <a:r>
              <a:rPr spc="175" dirty="0"/>
              <a:t> </a:t>
            </a:r>
            <a:r>
              <a:rPr spc="-50" dirty="0"/>
              <a:t>Timeliness:</a:t>
            </a:r>
            <a:r>
              <a:rPr spc="175" dirty="0"/>
              <a:t> </a:t>
            </a:r>
            <a:r>
              <a:rPr spc="-65" dirty="0"/>
              <a:t>Second-level</a:t>
            </a:r>
            <a:r>
              <a:rPr spc="55" dirty="0"/>
              <a:t> </a:t>
            </a:r>
            <a:r>
              <a:rPr spc="-60" dirty="0"/>
              <a:t>value</a:t>
            </a:r>
            <a:r>
              <a:rPr spc="55" dirty="0"/>
              <a:t> </a:t>
            </a:r>
            <a:r>
              <a:rPr spc="-60" dirty="0"/>
              <a:t>exists</a:t>
            </a:r>
          </a:p>
          <a:p>
            <a:pPr marL="333375" marR="207645">
              <a:lnSpc>
                <a:spcPct val="102699"/>
              </a:lnSpc>
              <a:spcBef>
                <a:spcPts val="300"/>
              </a:spcBef>
            </a:pPr>
            <a:r>
              <a:rPr spc="-85" dirty="0"/>
              <a:t>We</a:t>
            </a:r>
            <a:r>
              <a:rPr spc="55" dirty="0"/>
              <a:t> </a:t>
            </a:r>
            <a:r>
              <a:rPr spc="-40" dirty="0"/>
              <a:t>must</a:t>
            </a:r>
            <a:r>
              <a:rPr spc="60" dirty="0"/>
              <a:t> </a:t>
            </a:r>
            <a:r>
              <a:rPr spc="-85" dirty="0"/>
              <a:t>address</a:t>
            </a:r>
            <a:r>
              <a:rPr spc="60" dirty="0"/>
              <a:t> </a:t>
            </a:r>
            <a:r>
              <a:rPr spc="-70" dirty="0"/>
              <a:t>these</a:t>
            </a:r>
            <a:r>
              <a:rPr spc="60" dirty="0"/>
              <a:t> </a:t>
            </a:r>
            <a:r>
              <a:rPr spc="-70" dirty="0"/>
              <a:t>challenges</a:t>
            </a:r>
            <a:r>
              <a:rPr spc="60" dirty="0"/>
              <a:t> </a:t>
            </a:r>
            <a:r>
              <a:rPr spc="10" dirty="0"/>
              <a:t>to</a:t>
            </a:r>
            <a:r>
              <a:rPr spc="60" dirty="0"/>
              <a:t> </a:t>
            </a:r>
            <a:r>
              <a:rPr spc="-90" dirty="0"/>
              <a:t>harness</a:t>
            </a:r>
            <a:r>
              <a:rPr spc="55" dirty="0"/>
              <a:t> </a:t>
            </a:r>
            <a:r>
              <a:rPr spc="-30" dirty="0"/>
              <a:t>the</a:t>
            </a:r>
            <a:r>
              <a:rPr spc="60" dirty="0"/>
              <a:t> </a:t>
            </a:r>
            <a:r>
              <a:rPr dirty="0"/>
              <a:t>full</a:t>
            </a:r>
            <a:r>
              <a:rPr spc="60" dirty="0"/>
              <a:t> </a:t>
            </a:r>
            <a:r>
              <a:rPr spc="-65" dirty="0"/>
              <a:t>power</a:t>
            </a:r>
            <a:r>
              <a:rPr spc="60" dirty="0"/>
              <a:t> </a:t>
            </a:r>
            <a:r>
              <a:rPr spc="-20" dirty="0"/>
              <a:t>of</a:t>
            </a:r>
            <a:r>
              <a:rPr spc="60" dirty="0"/>
              <a:t> </a:t>
            </a:r>
            <a:r>
              <a:rPr spc="-20" dirty="0"/>
              <a:t>Big </a:t>
            </a:r>
            <a:r>
              <a:rPr spc="-290" dirty="0"/>
              <a:t> </a:t>
            </a:r>
            <a:r>
              <a:rPr spc="-20" dirty="0"/>
              <a:t>Data.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16215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26247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836280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046313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256345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0207" y="99836"/>
            <a:ext cx="1800004" cy="1829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066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Future</a:t>
            </a:r>
            <a:r>
              <a:rPr spc="-15" dirty="0"/>
              <a:t> </a:t>
            </a:r>
            <a:r>
              <a:rPr spc="-75" dirty="0"/>
              <a:t>Trends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75" y="850391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6755" y="766875"/>
            <a:ext cx="1799589" cy="21024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35915">
              <a:lnSpc>
                <a:spcPct val="102699"/>
              </a:lnSpc>
              <a:spcBef>
                <a:spcPts val="55"/>
              </a:spcBef>
            </a:pPr>
            <a:r>
              <a:rPr sz="1100" spc="-3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world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Big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Data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constantly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evolving.</a:t>
            </a:r>
            <a:endParaRPr sz="1100">
              <a:latin typeface="Arial"/>
              <a:cs typeface="Arial"/>
            </a:endParaRPr>
          </a:p>
          <a:p>
            <a:pPr marL="12700" marR="261620">
              <a:lnSpc>
                <a:spcPct val="125299"/>
              </a:lnSpc>
            </a:pPr>
            <a:r>
              <a:rPr sz="1100" spc="-40" dirty="0">
                <a:latin typeface="Arial"/>
                <a:cs typeface="Arial"/>
              </a:rPr>
              <a:t>Future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trends</a:t>
            </a:r>
            <a:r>
              <a:rPr sz="1100" spc="-40" dirty="0">
                <a:latin typeface="Arial"/>
                <a:cs typeface="Arial"/>
              </a:rPr>
              <a:t> include: 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Trend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1:</a:t>
            </a:r>
            <a:r>
              <a:rPr sz="1100" spc="16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Edge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Computing</a:t>
            </a:r>
            <a:endParaRPr sz="1100">
              <a:latin typeface="Arial"/>
              <a:cs typeface="Arial"/>
            </a:endParaRPr>
          </a:p>
          <a:p>
            <a:pPr marL="12700" marR="307975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Arial"/>
                <a:cs typeface="Arial"/>
              </a:rPr>
              <a:t>Trend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2: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AI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Machine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Learning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Integration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Arial"/>
                <a:cs typeface="Arial"/>
              </a:rPr>
              <a:t>Trend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3: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Advancements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Big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Data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Platforms</a:t>
            </a:r>
            <a:endParaRPr sz="1100">
              <a:latin typeface="Arial"/>
              <a:cs typeface="Arial"/>
            </a:endParaRPr>
          </a:p>
          <a:p>
            <a:pPr marL="12700" marR="108585">
              <a:lnSpc>
                <a:spcPct val="102600"/>
              </a:lnSpc>
              <a:spcBef>
                <a:spcPts val="295"/>
              </a:spcBef>
            </a:pPr>
            <a:r>
              <a:rPr sz="1100" spc="-55" dirty="0">
                <a:latin typeface="Arial"/>
                <a:cs typeface="Arial"/>
              </a:rPr>
              <a:t>Stay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updated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55" dirty="0">
                <a:latin typeface="Arial"/>
                <a:cs typeface="Arial"/>
              </a:rPr>
              <a:t>stay 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competitive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era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Big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232497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75" y="1442529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75" y="1652562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2034679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2416784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50185" y="922941"/>
            <a:ext cx="2165460" cy="144364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845904" y="2487998"/>
            <a:ext cx="1174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sz="1000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Future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Trends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80207" y="99836"/>
            <a:ext cx="1800004" cy="1829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824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827900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44383"/>
            <a:ext cx="4079240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20065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latin typeface="Arial"/>
                <a:cs typeface="Arial"/>
              </a:rPr>
              <a:t>Big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Data,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Data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Science,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Data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Mining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are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revolutionizing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industries.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sz="1100" spc="10" dirty="0">
                <a:latin typeface="Arial"/>
                <a:cs typeface="Arial"/>
              </a:rPr>
              <a:t>With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right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strategies,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organizations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can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harness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Big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Data’s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power.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Embrace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future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data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informed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decision-making.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210005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20037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1270" y="1765561"/>
            <a:ext cx="2165460" cy="14436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0207" y="99836"/>
            <a:ext cx="1800004" cy="1829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83" y="3248897"/>
            <a:ext cx="203200" cy="55880"/>
            <a:chOff x="3260483" y="324889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52" y="325142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83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51" y="3247632"/>
            <a:ext cx="203200" cy="58419"/>
            <a:chOff x="3531451" y="324763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52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418" y="3247632"/>
            <a:ext cx="203200" cy="58419"/>
            <a:chOff x="3802418" y="324763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86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48897"/>
            <a:ext cx="238760" cy="57150"/>
            <a:chOff x="4326582" y="324889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811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References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5844" y="465529"/>
            <a:ext cx="4302760" cy="2825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1140" marR="316230" indent="-219075" algn="just">
              <a:lnSpc>
                <a:spcPct val="102699"/>
              </a:lnSpc>
              <a:spcBef>
                <a:spcPts val="55"/>
              </a:spcBef>
              <a:buAutoNum type="arabicPlain"/>
              <a:tabLst>
                <a:tab pos="231775" algn="l"/>
              </a:tabLst>
            </a:pPr>
            <a:r>
              <a:rPr sz="1100" spc="-65" dirty="0">
                <a:solidFill>
                  <a:srgbClr val="3333B2"/>
                </a:solidFill>
                <a:latin typeface="Arial"/>
                <a:cs typeface="Arial"/>
              </a:rPr>
              <a:t>Chen, 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J., </a:t>
            </a:r>
            <a:r>
              <a:rPr sz="1100" spc="-65" dirty="0">
                <a:solidFill>
                  <a:srgbClr val="3333B2"/>
                </a:solidFill>
                <a:latin typeface="Arial"/>
                <a:cs typeface="Arial"/>
              </a:rPr>
              <a:t>Song, </a:t>
            </a:r>
            <a:r>
              <a:rPr sz="1100" spc="-10" dirty="0">
                <a:solidFill>
                  <a:srgbClr val="3333B2"/>
                </a:solidFill>
                <a:latin typeface="Arial"/>
                <a:cs typeface="Arial"/>
              </a:rPr>
              <a:t>L., 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Liu, </a:t>
            </a:r>
            <a:r>
              <a:rPr sz="1100" spc="-5" dirty="0">
                <a:solidFill>
                  <a:srgbClr val="3333B2"/>
                </a:solidFill>
                <a:latin typeface="Arial"/>
                <a:cs typeface="Arial"/>
              </a:rPr>
              <a:t>X., </a:t>
            </a:r>
            <a:r>
              <a:rPr sz="1100" spc="90" dirty="0">
                <a:solidFill>
                  <a:srgbClr val="3333B2"/>
                </a:solidFill>
                <a:latin typeface="Arial"/>
                <a:cs typeface="Arial"/>
              </a:rPr>
              <a:t>&amp; </a:t>
            </a:r>
            <a:r>
              <a:rPr sz="1100" spc="-50" dirty="0">
                <a:solidFill>
                  <a:srgbClr val="3333B2"/>
                </a:solidFill>
                <a:latin typeface="Arial"/>
                <a:cs typeface="Arial"/>
              </a:rPr>
              <a:t>Wang, 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L.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(2014).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</a:rPr>
              <a:t>Big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Data </a:t>
            </a:r>
            <a:r>
              <a:rPr sz="1100" spc="-80" dirty="0">
                <a:solidFill>
                  <a:srgbClr val="3333B2"/>
                </a:solidFill>
                <a:latin typeface="Arial"/>
                <a:cs typeface="Arial"/>
              </a:rPr>
              <a:t>Deep </a:t>
            </a:r>
            <a:r>
              <a:rPr sz="1100" spc="-7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Arial"/>
                <a:cs typeface="Arial"/>
              </a:rPr>
              <a:t>Learning:</a:t>
            </a:r>
            <a:r>
              <a:rPr sz="1100" spc="1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3333B2"/>
                </a:solidFill>
                <a:latin typeface="Arial"/>
                <a:cs typeface="Arial"/>
              </a:rPr>
              <a:t>Challenges</a:t>
            </a:r>
            <a:r>
              <a:rPr sz="1100" spc="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1100" spc="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Arial"/>
                <a:cs typeface="Arial"/>
              </a:rPr>
              <a:t>Perspectives.</a:t>
            </a:r>
            <a:r>
              <a:rPr sz="1100" spc="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Arial"/>
                <a:cs typeface="Arial"/>
              </a:rPr>
              <a:t>IEEE</a:t>
            </a:r>
            <a:r>
              <a:rPr sz="1100" spc="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3333B2"/>
                </a:solidFill>
                <a:latin typeface="Arial"/>
                <a:cs typeface="Arial"/>
              </a:rPr>
              <a:t>Access,</a:t>
            </a:r>
            <a:r>
              <a:rPr sz="1100" spc="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2,</a:t>
            </a:r>
            <a:r>
              <a:rPr sz="1100" spc="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Arial"/>
                <a:cs typeface="Arial"/>
              </a:rPr>
              <a:t>514-525.</a:t>
            </a:r>
            <a:endParaRPr sz="1100">
              <a:latin typeface="Arial"/>
              <a:cs typeface="Arial"/>
            </a:endParaRPr>
          </a:p>
          <a:p>
            <a:pPr marL="231140" marR="86360" indent="-219075" algn="just">
              <a:lnSpc>
                <a:spcPct val="102600"/>
              </a:lnSpc>
              <a:spcBef>
                <a:spcPts val="605"/>
              </a:spcBef>
              <a:buAutoNum type="arabicPlain"/>
              <a:tabLst>
                <a:tab pos="231775" algn="l"/>
              </a:tabLst>
            </a:pP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Provost,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</a:rPr>
              <a:t>F., </a:t>
            </a:r>
            <a:r>
              <a:rPr sz="1100" spc="90" dirty="0">
                <a:solidFill>
                  <a:srgbClr val="3333B2"/>
                </a:solidFill>
                <a:latin typeface="Arial"/>
                <a:cs typeface="Arial"/>
              </a:rPr>
              <a:t>&amp; </a:t>
            </a:r>
            <a:r>
              <a:rPr sz="1100" spc="-40" dirty="0">
                <a:solidFill>
                  <a:srgbClr val="3333B2"/>
                </a:solidFill>
                <a:latin typeface="Arial"/>
                <a:cs typeface="Arial"/>
              </a:rPr>
              <a:t>Fawcett, </a:t>
            </a:r>
            <a:r>
              <a:rPr sz="1100" spc="30" dirty="0">
                <a:solidFill>
                  <a:srgbClr val="3333B2"/>
                </a:solidFill>
                <a:latin typeface="Arial"/>
                <a:cs typeface="Arial"/>
              </a:rPr>
              <a:t>T.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(2013). Data </a:t>
            </a:r>
            <a:r>
              <a:rPr sz="1100" spc="-80" dirty="0">
                <a:solidFill>
                  <a:srgbClr val="3333B2"/>
                </a:solidFill>
                <a:latin typeface="Arial"/>
                <a:cs typeface="Arial"/>
              </a:rPr>
              <a:t>Science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for </a:t>
            </a:r>
            <a:r>
              <a:rPr sz="1100" spc="-70" dirty="0">
                <a:solidFill>
                  <a:srgbClr val="3333B2"/>
                </a:solidFill>
                <a:latin typeface="Arial"/>
                <a:cs typeface="Arial"/>
              </a:rPr>
              <a:t>Business:</a:t>
            </a:r>
            <a:r>
              <a:rPr sz="1100" spc="-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What </a:t>
            </a:r>
            <a:r>
              <a:rPr sz="11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3333B2"/>
                </a:solidFill>
                <a:latin typeface="Arial"/>
                <a:cs typeface="Arial"/>
              </a:rPr>
              <a:t>You </a:t>
            </a:r>
            <a:r>
              <a:rPr sz="1100" spc="-85" dirty="0">
                <a:solidFill>
                  <a:srgbClr val="3333B2"/>
                </a:solidFill>
                <a:latin typeface="Arial"/>
                <a:cs typeface="Arial"/>
              </a:rPr>
              <a:t>Need </a:t>
            </a:r>
            <a:r>
              <a:rPr sz="1100" spc="10" dirty="0">
                <a:solidFill>
                  <a:srgbClr val="3333B2"/>
                </a:solidFill>
                <a:latin typeface="Arial"/>
                <a:cs typeface="Arial"/>
              </a:rPr>
              <a:t>to </a:t>
            </a:r>
            <a:r>
              <a:rPr sz="1100" spc="-45" dirty="0">
                <a:solidFill>
                  <a:srgbClr val="3333B2"/>
                </a:solidFill>
                <a:latin typeface="Arial"/>
                <a:cs typeface="Arial"/>
              </a:rPr>
              <a:t>Know </a:t>
            </a:r>
            <a:r>
              <a:rPr sz="1100" spc="-30" dirty="0">
                <a:solidFill>
                  <a:srgbClr val="3333B2"/>
                </a:solidFill>
                <a:latin typeface="Arial"/>
                <a:cs typeface="Arial"/>
              </a:rPr>
              <a:t>about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Data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</a:rPr>
              <a:t>Mining </a:t>
            </a:r>
            <a:r>
              <a:rPr sz="1100" spc="-65" dirty="0">
                <a:solidFill>
                  <a:srgbClr val="3333B2"/>
                </a:solidFill>
                <a:latin typeface="Arial"/>
                <a:cs typeface="Arial"/>
              </a:rPr>
              <a:t>and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</a:rPr>
              <a:t>Data-Analytic 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Thinking. </a:t>
            </a:r>
            <a:r>
              <a:rPr sz="11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Arial"/>
                <a:cs typeface="Arial"/>
              </a:rPr>
              <a:t>O’Reilly</a:t>
            </a:r>
            <a:r>
              <a:rPr sz="1100" spc="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Media.</a:t>
            </a:r>
            <a:endParaRPr sz="1100">
              <a:latin typeface="Arial"/>
              <a:cs typeface="Arial"/>
            </a:endParaRPr>
          </a:p>
          <a:p>
            <a:pPr marL="231140" marR="66040" indent="-219075">
              <a:lnSpc>
                <a:spcPct val="102600"/>
              </a:lnSpc>
              <a:spcBef>
                <a:spcPts val="605"/>
              </a:spcBef>
              <a:buAutoNum type="arabicPlain"/>
              <a:tabLst>
                <a:tab pos="231775" algn="l"/>
              </a:tabLst>
            </a:pPr>
            <a:r>
              <a:rPr sz="1100" spc="-40" dirty="0">
                <a:solidFill>
                  <a:srgbClr val="3333B2"/>
                </a:solidFill>
                <a:latin typeface="Arial"/>
                <a:cs typeface="Arial"/>
              </a:rPr>
              <a:t>Zikopoulos, </a:t>
            </a:r>
            <a:r>
              <a:rPr sz="1100" spc="-45" dirty="0">
                <a:solidFill>
                  <a:srgbClr val="3333B2"/>
                </a:solidFill>
                <a:latin typeface="Arial"/>
                <a:cs typeface="Arial"/>
              </a:rPr>
              <a:t>P.,</a:t>
            </a:r>
            <a:r>
              <a:rPr sz="11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Eaton, C., </a:t>
            </a:r>
            <a:r>
              <a:rPr sz="1100" spc="-75" dirty="0">
                <a:solidFill>
                  <a:srgbClr val="3333B2"/>
                </a:solidFill>
                <a:latin typeface="Arial"/>
                <a:cs typeface="Arial"/>
              </a:rPr>
              <a:t>deRoos,</a:t>
            </a:r>
            <a:r>
              <a:rPr sz="1100" spc="-7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Arial"/>
                <a:cs typeface="Arial"/>
              </a:rPr>
              <a:t>D., </a:t>
            </a:r>
            <a:r>
              <a:rPr sz="1100" spc="-45" dirty="0">
                <a:solidFill>
                  <a:srgbClr val="3333B2"/>
                </a:solidFill>
                <a:latin typeface="Arial"/>
                <a:cs typeface="Arial"/>
              </a:rPr>
              <a:t>Deutsch,</a:t>
            </a:r>
            <a:r>
              <a:rPr sz="11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3333B2"/>
                </a:solidFill>
                <a:latin typeface="Arial"/>
                <a:cs typeface="Arial"/>
              </a:rPr>
              <a:t>T., </a:t>
            </a:r>
            <a:r>
              <a:rPr sz="1100" spc="-50" dirty="0">
                <a:solidFill>
                  <a:srgbClr val="3333B2"/>
                </a:solidFill>
                <a:latin typeface="Arial"/>
                <a:cs typeface="Arial"/>
              </a:rPr>
              <a:t>Lapis,</a:t>
            </a:r>
            <a:r>
              <a:rPr sz="1100" spc="-45" dirty="0">
                <a:solidFill>
                  <a:srgbClr val="3333B2"/>
                </a:solidFill>
                <a:latin typeface="Arial"/>
                <a:cs typeface="Arial"/>
              </a:rPr>
              <a:t> G.,</a:t>
            </a:r>
            <a:r>
              <a:rPr sz="11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3333B2"/>
                </a:solidFill>
                <a:latin typeface="Arial"/>
                <a:cs typeface="Arial"/>
              </a:rPr>
              <a:t>&amp; </a:t>
            </a:r>
            <a:r>
              <a:rPr sz="1100" spc="9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Arial"/>
                <a:cs typeface="Arial"/>
              </a:rPr>
              <a:t>Deroos,</a:t>
            </a:r>
            <a:r>
              <a:rPr sz="11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Arial"/>
                <a:cs typeface="Arial"/>
              </a:rPr>
              <a:t>D.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(2012). </a:t>
            </a:r>
            <a:r>
              <a:rPr sz="1100" spc="-45" dirty="0">
                <a:solidFill>
                  <a:srgbClr val="3333B2"/>
                </a:solidFill>
                <a:latin typeface="Arial"/>
                <a:cs typeface="Arial"/>
              </a:rPr>
              <a:t>Understanding</a:t>
            </a:r>
            <a:r>
              <a:rPr sz="11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</a:rPr>
              <a:t>Big Data: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Arial"/>
                <a:cs typeface="Arial"/>
              </a:rPr>
              <a:t>Analytics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for </a:t>
            </a:r>
            <a:r>
              <a:rPr sz="1100" spc="-50" dirty="0">
                <a:solidFill>
                  <a:srgbClr val="3333B2"/>
                </a:solidFill>
                <a:latin typeface="Arial"/>
                <a:cs typeface="Arial"/>
              </a:rPr>
              <a:t>Enterprise </a:t>
            </a:r>
            <a:r>
              <a:rPr sz="1100" spc="-29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3333B2"/>
                </a:solidFill>
                <a:latin typeface="Arial"/>
                <a:cs typeface="Arial"/>
              </a:rPr>
              <a:t>Class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Arial"/>
                <a:cs typeface="Arial"/>
              </a:rPr>
              <a:t>Hadoop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3333B2"/>
                </a:solidFill>
                <a:latin typeface="Arial"/>
                <a:cs typeface="Arial"/>
              </a:rPr>
              <a:t>Streaming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</a:rPr>
              <a:t>Data.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Arial"/>
                <a:cs typeface="Arial"/>
              </a:rPr>
              <a:t>McGraw-Hill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3333B2"/>
                </a:solidFill>
                <a:latin typeface="Arial"/>
                <a:cs typeface="Arial"/>
              </a:rPr>
              <a:t>Osborne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Media.</a:t>
            </a:r>
            <a:endParaRPr sz="1100">
              <a:latin typeface="Arial"/>
              <a:cs typeface="Arial"/>
            </a:endParaRPr>
          </a:p>
          <a:p>
            <a:pPr marL="231140" marR="168275" indent="-219075">
              <a:lnSpc>
                <a:spcPct val="102600"/>
              </a:lnSpc>
              <a:spcBef>
                <a:spcPts val="605"/>
              </a:spcBef>
              <a:buAutoNum type="arabicPlain"/>
              <a:tabLst>
                <a:tab pos="231775" algn="l"/>
              </a:tabLst>
            </a:pPr>
            <a:r>
              <a:rPr sz="1100" spc="-65" dirty="0">
                <a:solidFill>
                  <a:srgbClr val="3333B2"/>
                </a:solidFill>
                <a:latin typeface="Arial"/>
                <a:cs typeface="Arial"/>
              </a:rPr>
              <a:t>Ghemawat,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3333B2"/>
                </a:solidFill>
                <a:latin typeface="Arial"/>
                <a:cs typeface="Arial"/>
              </a:rPr>
              <a:t>S.,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Gobioff,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"/>
                <a:cs typeface="Arial"/>
              </a:rPr>
              <a:t>H.,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3333B2"/>
                </a:solidFill>
                <a:latin typeface="Arial"/>
                <a:cs typeface="Arial"/>
              </a:rPr>
              <a:t>&amp;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Arial"/>
                <a:cs typeface="Arial"/>
              </a:rPr>
              <a:t>Leung,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Arial"/>
                <a:cs typeface="Arial"/>
              </a:rPr>
              <a:t>S.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3333B2"/>
                </a:solidFill>
                <a:latin typeface="Arial"/>
                <a:cs typeface="Arial"/>
              </a:rPr>
              <a:t>T.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(2003).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3333B2"/>
                </a:solidFill>
                <a:latin typeface="Arial"/>
                <a:cs typeface="Arial"/>
              </a:rPr>
              <a:t>Google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</a:rPr>
              <a:t>file </a:t>
            </a:r>
            <a:r>
              <a:rPr sz="1100" spc="-29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Arial"/>
                <a:cs typeface="Arial"/>
              </a:rPr>
              <a:t>system.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ACM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3333B2"/>
                </a:solidFill>
                <a:latin typeface="Arial"/>
                <a:cs typeface="Arial"/>
              </a:rPr>
              <a:t>SIGOPS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Operating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Arial"/>
                <a:cs typeface="Arial"/>
              </a:rPr>
              <a:t>Review,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37(5),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Arial"/>
                <a:cs typeface="Arial"/>
              </a:rPr>
              <a:t>29-43.</a:t>
            </a:r>
            <a:endParaRPr sz="1100">
              <a:latin typeface="Arial"/>
              <a:cs typeface="Arial"/>
            </a:endParaRPr>
          </a:p>
          <a:p>
            <a:pPr marL="231140" indent="-219075">
              <a:lnSpc>
                <a:spcPct val="100000"/>
              </a:lnSpc>
              <a:spcBef>
                <a:spcPts val="690"/>
              </a:spcBef>
              <a:buAutoNum type="arabicPlain"/>
              <a:tabLst>
                <a:tab pos="231775" algn="l"/>
              </a:tabLst>
            </a:pP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White,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3333B2"/>
                </a:solidFill>
                <a:latin typeface="Arial"/>
                <a:cs typeface="Arial"/>
              </a:rPr>
              <a:t>T.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(2015).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3333B2"/>
                </a:solidFill>
                <a:latin typeface="Arial"/>
                <a:cs typeface="Arial"/>
              </a:rPr>
              <a:t>Hadoop:</a:t>
            </a:r>
            <a:r>
              <a:rPr sz="1100" spc="18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Definitive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Arial"/>
                <a:cs typeface="Arial"/>
              </a:rPr>
              <a:t>Guide.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Arial"/>
                <a:cs typeface="Arial"/>
              </a:rPr>
              <a:t>O’Reilly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Media.</a:t>
            </a:r>
            <a:endParaRPr sz="1100">
              <a:latin typeface="Arial"/>
              <a:cs typeface="Arial"/>
            </a:endParaRPr>
          </a:p>
          <a:p>
            <a:pPr marL="231140" marR="5080" indent="-219075">
              <a:lnSpc>
                <a:spcPct val="102600"/>
              </a:lnSpc>
              <a:spcBef>
                <a:spcPts val="655"/>
              </a:spcBef>
              <a:buAutoNum type="arabicPlain"/>
              <a:tabLst>
                <a:tab pos="231775" algn="l"/>
              </a:tabLst>
            </a:pPr>
            <a:r>
              <a:rPr sz="1100" spc="-30" dirty="0">
                <a:solidFill>
                  <a:srgbClr val="3333B2"/>
                </a:solidFill>
                <a:latin typeface="Arial"/>
                <a:cs typeface="Arial"/>
              </a:rPr>
              <a:t>Manyika,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J.,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Arial"/>
                <a:cs typeface="Arial"/>
              </a:rPr>
              <a:t>Chui,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3333B2"/>
                </a:solidFill>
                <a:latin typeface="Arial"/>
                <a:cs typeface="Arial"/>
              </a:rPr>
              <a:t>M.,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Brown,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Arial"/>
                <a:cs typeface="Arial"/>
              </a:rPr>
              <a:t>B.,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Arial"/>
                <a:cs typeface="Arial"/>
              </a:rPr>
              <a:t>Bughin,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J.,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Arial"/>
                <a:cs typeface="Arial"/>
              </a:rPr>
              <a:t>Dobbs,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R.,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Arial"/>
                <a:cs typeface="Arial"/>
              </a:rPr>
              <a:t>Roxburgh, </a:t>
            </a:r>
            <a:r>
              <a:rPr sz="11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C.,</a:t>
            </a:r>
            <a:r>
              <a:rPr sz="11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3333B2"/>
                </a:solidFill>
                <a:latin typeface="Arial"/>
                <a:cs typeface="Arial"/>
              </a:rPr>
              <a:t>&amp; </a:t>
            </a:r>
            <a:r>
              <a:rPr sz="1100" spc="-60" dirty="0">
                <a:solidFill>
                  <a:srgbClr val="3333B2"/>
                </a:solidFill>
                <a:latin typeface="Arial"/>
                <a:cs typeface="Arial"/>
              </a:rPr>
              <a:t>Byers,</a:t>
            </a:r>
            <a:r>
              <a:rPr sz="1100" spc="-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Arial"/>
                <a:cs typeface="Arial"/>
              </a:rPr>
              <a:t>A. 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H.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(2011).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</a:rPr>
              <a:t>Big Data: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100" spc="2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Arial"/>
                <a:cs typeface="Arial"/>
              </a:rPr>
              <a:t>Next</a:t>
            </a:r>
            <a:r>
              <a:rPr sz="1100" spc="2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Arial"/>
                <a:cs typeface="Arial"/>
              </a:rPr>
              <a:t>Frontier</a:t>
            </a:r>
            <a:r>
              <a:rPr sz="1100" spc="2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for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Arial"/>
                <a:cs typeface="Arial"/>
              </a:rPr>
              <a:t>Innovation,</a:t>
            </a:r>
            <a:r>
              <a:rPr sz="11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</a:rPr>
              <a:t>Competition,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</a:rPr>
              <a:t>Productivity.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3333B2"/>
                </a:solidFill>
                <a:latin typeface="Arial"/>
                <a:cs typeface="Arial"/>
              </a:rPr>
              <a:t>McKinsey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Arial"/>
                <a:cs typeface="Arial"/>
              </a:rPr>
              <a:t>Global</a:t>
            </a:r>
            <a:r>
              <a:rPr sz="11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"/>
                <a:cs typeface="Arial"/>
              </a:rPr>
              <a:t>Insti</a:t>
            </a:r>
            <a:r>
              <a:rPr sz="1100" u="heavy" spc="-10" dirty="0">
                <a:solidFill>
                  <a:srgbClr val="3333B2"/>
                </a:solidFill>
                <a:uFill>
                  <a:solidFill>
                    <a:srgbClr val="ADADE0"/>
                  </a:solidFill>
                </a:u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rgbClr val="3333B2"/>
                </a:solidFill>
                <a:latin typeface="Arial"/>
                <a:cs typeface="Arial"/>
              </a:rPr>
              <a:t>ute.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207" y="99836"/>
            <a:ext cx="1800004" cy="1829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355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Table</a:t>
            </a:r>
            <a:r>
              <a:rPr spc="35" dirty="0"/>
              <a:t> </a:t>
            </a:r>
            <a:r>
              <a:rPr spc="-20" dirty="0"/>
              <a:t>of</a:t>
            </a:r>
            <a:r>
              <a:rPr spc="40" dirty="0"/>
              <a:t> </a:t>
            </a:r>
            <a:r>
              <a:rPr spc="-50" dirty="0"/>
              <a:t>Contents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702691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43724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384769"/>
            <a:ext cx="159931" cy="1599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9730" y="138400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730" y="674457"/>
            <a:ext cx="1669414" cy="873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90"/>
              </a:spcBef>
              <a:buClr>
                <a:srgbClr val="EAEAF7"/>
              </a:buClr>
              <a:buSzPct val="72727"/>
              <a:buAutoNum type="arabicPlain"/>
              <a:tabLst>
                <a:tab pos="178435" algn="l"/>
              </a:tabLst>
            </a:pPr>
            <a:r>
              <a:rPr sz="1100" spc="-1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  <a:p>
            <a:pPr marL="177800" marR="5080" indent="-165735">
              <a:lnSpc>
                <a:spcPct val="203399"/>
              </a:lnSpc>
              <a:buClr>
                <a:srgbClr val="EAEAF7"/>
              </a:buClr>
              <a:buSzPct val="72727"/>
              <a:buAutoNum type="arabicPlain"/>
              <a:tabLst>
                <a:tab pos="178435" algn="l"/>
              </a:tabLst>
            </a:pPr>
            <a:r>
              <a:rPr sz="1100" spc="-25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1100" spc="40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80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Science</a:t>
            </a:r>
            <a:r>
              <a:rPr sz="1100" spc="40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in</a:t>
            </a:r>
            <a:r>
              <a:rPr sz="1100" spc="40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Big</a:t>
            </a:r>
            <a:r>
              <a:rPr sz="1100" spc="40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Data </a:t>
            </a:r>
            <a:r>
              <a:rPr sz="1100" spc="-29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114" dirty="0">
                <a:solidFill>
                  <a:srgbClr val="3333B2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1100" spc="50" dirty="0">
                <a:solidFill>
                  <a:srgbClr val="3333B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Arial"/>
                <a:cs typeface="Arial"/>
                <a:hlinkClick r:id="rId6" action="ppaction://hlinksldjump"/>
              </a:rPr>
              <a:t>Studies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1725815"/>
            <a:ext cx="159931" cy="1599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730" y="1697582"/>
            <a:ext cx="1748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37" baseline="6944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r>
              <a:rPr sz="1200" spc="60" baseline="6944" dirty="0">
                <a:solidFill>
                  <a:srgbClr val="EAEAF7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Challenges</a:t>
            </a:r>
            <a:r>
              <a:rPr sz="1100" spc="45" dirty="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and</a:t>
            </a:r>
            <a:r>
              <a:rPr sz="1100" spc="45" dirty="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Limitations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2066848"/>
            <a:ext cx="159931" cy="1599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9730" y="206503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008" y="2038628"/>
            <a:ext cx="836930" cy="873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3333B2"/>
                </a:solidFill>
                <a:latin typeface="Arial"/>
                <a:cs typeface="Arial"/>
                <a:hlinkClick r:id="rId9" action="ppaction://hlinksldjump"/>
              </a:rPr>
              <a:t>Future</a:t>
            </a:r>
            <a:r>
              <a:rPr sz="1100" spc="-5" dirty="0">
                <a:solidFill>
                  <a:srgbClr val="3333B2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Arial"/>
                <a:cs typeface="Arial"/>
                <a:hlinkClick r:id="rId9" action="ppaction://hlinksldjump"/>
              </a:rPr>
              <a:t>Trends</a:t>
            </a:r>
            <a:endParaRPr sz="1100">
              <a:latin typeface="Arial"/>
              <a:cs typeface="Arial"/>
            </a:endParaRPr>
          </a:p>
          <a:p>
            <a:pPr marL="12700" marR="193675">
              <a:lnSpc>
                <a:spcPct val="203399"/>
              </a:lnSpc>
            </a:pPr>
            <a:r>
              <a:rPr sz="1100" spc="-55" dirty="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Conclusion </a:t>
            </a:r>
            <a:r>
              <a:rPr sz="11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References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407894"/>
            <a:ext cx="159931" cy="15993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9730" y="240713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48940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74766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80207" y="99836"/>
            <a:ext cx="1800004" cy="1829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Intr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duction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1300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85707"/>
            <a:ext cx="373443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Arial"/>
                <a:cs typeface="Arial"/>
              </a:rPr>
              <a:t>Big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Data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is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transforming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industries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worldwide.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sz="1100" spc="-30" dirty="0">
                <a:latin typeface="Arial"/>
                <a:cs typeface="Arial"/>
              </a:rPr>
              <a:t>In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this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presentation,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we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explore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significance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applications.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Let’s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begin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our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journey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into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world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Big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23034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833067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0207" y="99836"/>
            <a:ext cx="1800004" cy="1829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5069"/>
            <a:ext cx="934085" cy="4540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pc="-5" dirty="0"/>
              <a:t>Intr</a:t>
            </a:r>
            <a:r>
              <a:rPr spc="30" dirty="0"/>
              <a:t>o</a:t>
            </a:r>
            <a:r>
              <a:rPr spc="-30" dirty="0"/>
              <a:t>duction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Definition</a:t>
            </a:r>
            <a:endParaRPr sz="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75" y="1302842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2201176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8308" y="1093365"/>
            <a:ext cx="1969215" cy="12620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667" y="965515"/>
            <a:ext cx="3809365" cy="18307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35" dirty="0">
                <a:latin typeface="Arial"/>
                <a:cs typeface="Arial"/>
              </a:rPr>
              <a:t>Big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Data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Definition:</a:t>
            </a:r>
            <a:endParaRPr sz="1100">
              <a:latin typeface="Arial"/>
              <a:cs typeface="Arial"/>
            </a:endParaRPr>
          </a:p>
          <a:p>
            <a:pPr marL="289560" marR="162306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Arial"/>
                <a:cs typeface="Arial"/>
              </a:rPr>
              <a:t>Big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Data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refers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to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extremely 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large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complex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datasets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cannot </a:t>
            </a:r>
            <a:r>
              <a:rPr sz="1100" spc="-75" dirty="0">
                <a:latin typeface="Arial"/>
                <a:cs typeface="Arial"/>
              </a:rPr>
              <a:t>be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easily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managed, 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processed,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or </a:t>
            </a:r>
            <a:r>
              <a:rPr sz="1100" spc="-65" dirty="0">
                <a:latin typeface="Arial"/>
                <a:cs typeface="Arial"/>
              </a:rPr>
              <a:t>analyzed</a:t>
            </a:r>
            <a:r>
              <a:rPr sz="1100" spc="-60" dirty="0">
                <a:latin typeface="Arial"/>
                <a:cs typeface="Arial"/>
              </a:rPr>
              <a:t> using 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traditional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data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processing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tools.</a:t>
            </a:r>
            <a:endParaRPr sz="1100">
              <a:latin typeface="Arial"/>
              <a:cs typeface="Arial"/>
            </a:endParaRPr>
          </a:p>
          <a:p>
            <a:pPr marL="289560" marR="1786255" algn="just">
              <a:lnSpc>
                <a:spcPct val="102600"/>
              </a:lnSpc>
              <a:spcBef>
                <a:spcPts val="300"/>
              </a:spcBef>
            </a:pPr>
            <a:r>
              <a:rPr sz="1100" spc="40" dirty="0">
                <a:latin typeface="Arial"/>
                <a:cs typeface="Arial"/>
              </a:rPr>
              <a:t>It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50" dirty="0">
                <a:latin typeface="Arial"/>
                <a:cs typeface="Arial"/>
              </a:rPr>
              <a:t>characterized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four 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Vs: </a:t>
            </a:r>
            <a:r>
              <a:rPr sz="1100" spc="-45" dirty="0">
                <a:latin typeface="Arial"/>
                <a:cs typeface="Arial"/>
              </a:rPr>
              <a:t>Volume, </a:t>
            </a:r>
            <a:r>
              <a:rPr sz="1100" spc="-40" dirty="0">
                <a:latin typeface="Arial"/>
                <a:cs typeface="Arial"/>
              </a:rPr>
              <a:t>Velocity, </a:t>
            </a:r>
            <a:r>
              <a:rPr sz="1100" spc="-45" dirty="0">
                <a:latin typeface="Arial"/>
                <a:cs typeface="Arial"/>
              </a:rPr>
              <a:t>Variety, 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Veracity.</a:t>
            </a:r>
            <a:endParaRPr sz="1100">
              <a:latin typeface="Arial"/>
              <a:cs typeface="Arial"/>
            </a:endParaRPr>
          </a:p>
          <a:p>
            <a:pPr marL="2909570" algn="just">
              <a:lnSpc>
                <a:spcPts val="1125"/>
              </a:lnSpc>
            </a:pP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sz="10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Big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0207" y="99836"/>
            <a:ext cx="1800004" cy="1829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5069"/>
            <a:ext cx="1247775" cy="4540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pc="-15" dirty="0"/>
              <a:t>Introduction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" dirty="0"/>
              <a:t>Big</a:t>
            </a:r>
            <a:r>
              <a:rPr sz="900" spc="45" dirty="0"/>
              <a:t> </a:t>
            </a:r>
            <a:r>
              <a:rPr sz="900" spc="-5" dirty="0"/>
              <a:t>Data</a:t>
            </a:r>
            <a:r>
              <a:rPr sz="900" spc="50" dirty="0"/>
              <a:t> </a:t>
            </a:r>
            <a:r>
              <a:rPr sz="900" spc="-40" dirty="0"/>
              <a:t>is</a:t>
            </a:r>
            <a:r>
              <a:rPr sz="900" spc="45" dirty="0"/>
              <a:t> </a:t>
            </a:r>
            <a:r>
              <a:rPr sz="900" spc="-10" dirty="0"/>
              <a:t>all</a:t>
            </a:r>
            <a:r>
              <a:rPr sz="900" spc="50" dirty="0"/>
              <a:t> </a:t>
            </a:r>
            <a:r>
              <a:rPr sz="900" spc="-35" dirty="0"/>
              <a:t>around</a:t>
            </a:r>
            <a:r>
              <a:rPr sz="900" spc="45" dirty="0"/>
              <a:t> </a:t>
            </a:r>
            <a:r>
              <a:rPr sz="900" spc="-65" dirty="0"/>
              <a:t>us</a:t>
            </a:r>
            <a:endParaRPr sz="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67" y="1048826"/>
            <a:ext cx="2165460" cy="13338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2681" y="2504064"/>
            <a:ext cx="1304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sz="1000" spc="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Data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Generation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793" y="1117993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2793" y="2188400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5080" indent="-277495">
              <a:lnSpc>
                <a:spcPct val="100000"/>
              </a:lnSpc>
              <a:spcBef>
                <a:spcPts val="434"/>
              </a:spcBef>
            </a:pPr>
            <a:r>
              <a:rPr b="1" spc="15" dirty="0">
                <a:latin typeface="Arial"/>
                <a:cs typeface="Arial"/>
              </a:rPr>
              <a:t>Data</a:t>
            </a:r>
            <a:r>
              <a:rPr b="1" spc="80" dirty="0">
                <a:latin typeface="Arial"/>
                <a:cs typeface="Arial"/>
              </a:rPr>
              <a:t> </a:t>
            </a:r>
            <a:r>
              <a:rPr b="1" spc="-90" dirty="0">
                <a:latin typeface="Arial"/>
                <a:cs typeface="Arial"/>
              </a:rPr>
              <a:t>is</a:t>
            </a:r>
            <a:r>
              <a:rPr b="1" spc="8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generated</a:t>
            </a:r>
            <a:r>
              <a:rPr b="1" spc="85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all</a:t>
            </a:r>
            <a:r>
              <a:rPr b="1" spc="85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the</a:t>
            </a:r>
            <a:r>
              <a:rPr b="1" spc="8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time:</a:t>
            </a:r>
          </a:p>
          <a:p>
            <a:pPr marL="2545080" marR="27940">
              <a:lnSpc>
                <a:spcPct val="102600"/>
              </a:lnSpc>
              <a:spcBef>
                <a:spcPts val="300"/>
              </a:spcBef>
            </a:pPr>
            <a:r>
              <a:rPr spc="-35" dirty="0"/>
              <a:t>The</a:t>
            </a:r>
            <a:r>
              <a:rPr spc="45" dirty="0"/>
              <a:t> </a:t>
            </a:r>
            <a:r>
              <a:rPr spc="-25" dirty="0"/>
              <a:t>Internet</a:t>
            </a:r>
            <a:r>
              <a:rPr spc="50" dirty="0"/>
              <a:t> </a:t>
            </a:r>
            <a:r>
              <a:rPr spc="-20" dirty="0"/>
              <a:t>of</a:t>
            </a:r>
            <a:r>
              <a:rPr spc="45" dirty="0"/>
              <a:t> </a:t>
            </a:r>
            <a:r>
              <a:rPr spc="-30" dirty="0"/>
              <a:t>Things,</a:t>
            </a:r>
            <a:r>
              <a:rPr spc="50" dirty="0"/>
              <a:t> </a:t>
            </a:r>
            <a:r>
              <a:rPr spc="-45" dirty="0"/>
              <a:t>cloud </a:t>
            </a:r>
            <a:r>
              <a:rPr spc="-40" dirty="0"/>
              <a:t> </a:t>
            </a:r>
            <a:r>
              <a:rPr spc="-30" dirty="0"/>
              <a:t>computing, </a:t>
            </a:r>
            <a:r>
              <a:rPr spc="-45" dirty="0"/>
              <a:t>mobile</a:t>
            </a:r>
            <a:r>
              <a:rPr spc="-40" dirty="0"/>
              <a:t> </a:t>
            </a:r>
            <a:r>
              <a:rPr spc="-20" dirty="0"/>
              <a:t>Internet, </a:t>
            </a:r>
            <a:r>
              <a:rPr spc="-15" dirty="0"/>
              <a:t> </a:t>
            </a:r>
            <a:r>
              <a:rPr spc="-45" dirty="0"/>
              <a:t>mobile</a:t>
            </a:r>
            <a:r>
              <a:rPr spc="50" dirty="0"/>
              <a:t> </a:t>
            </a:r>
            <a:r>
              <a:rPr spc="-80" dirty="0"/>
              <a:t>phones</a:t>
            </a:r>
            <a:r>
              <a:rPr spc="50" dirty="0"/>
              <a:t> </a:t>
            </a:r>
            <a:r>
              <a:rPr spc="-65" dirty="0"/>
              <a:t>and</a:t>
            </a:r>
            <a:r>
              <a:rPr spc="50" dirty="0"/>
              <a:t> </a:t>
            </a:r>
            <a:r>
              <a:rPr spc="-30" dirty="0"/>
              <a:t>tablets,</a:t>
            </a:r>
            <a:r>
              <a:rPr spc="50" dirty="0"/>
              <a:t> </a:t>
            </a:r>
            <a:r>
              <a:rPr spc="-70" dirty="0"/>
              <a:t>PCs, </a:t>
            </a:r>
            <a:r>
              <a:rPr spc="-290" dirty="0"/>
              <a:t> </a:t>
            </a:r>
            <a:r>
              <a:rPr spc="-65" dirty="0"/>
              <a:t>and</a:t>
            </a:r>
            <a:r>
              <a:rPr spc="-60" dirty="0"/>
              <a:t> various </a:t>
            </a:r>
            <a:r>
              <a:rPr spc="-95" dirty="0"/>
              <a:t>sensors</a:t>
            </a:r>
            <a:r>
              <a:rPr spc="-90" dirty="0"/>
              <a:t> </a:t>
            </a:r>
            <a:r>
              <a:rPr spc="-70" dirty="0"/>
              <a:t>everywhere </a:t>
            </a:r>
            <a:r>
              <a:rPr spc="-65" dirty="0"/>
              <a:t> </a:t>
            </a:r>
            <a:r>
              <a:rPr spc="-85" dirty="0"/>
              <a:t>are</a:t>
            </a:r>
            <a:r>
              <a:rPr spc="-80" dirty="0"/>
              <a:t> </a:t>
            </a:r>
            <a:r>
              <a:rPr spc="-20" dirty="0"/>
              <a:t>all </a:t>
            </a:r>
            <a:r>
              <a:rPr spc="-85" dirty="0"/>
              <a:t>sources</a:t>
            </a:r>
            <a:r>
              <a:rPr spc="-80" dirty="0"/>
              <a:t> </a:t>
            </a:r>
            <a:r>
              <a:rPr spc="-45" dirty="0"/>
              <a:t>or</a:t>
            </a:r>
            <a:r>
              <a:rPr spc="-40" dirty="0"/>
              <a:t> </a:t>
            </a:r>
            <a:r>
              <a:rPr spc="-55" dirty="0"/>
              <a:t>carriers</a:t>
            </a:r>
            <a:r>
              <a:rPr spc="-50" dirty="0"/>
              <a:t> </a:t>
            </a:r>
            <a:r>
              <a:rPr spc="-20" dirty="0"/>
              <a:t>of </a:t>
            </a:r>
            <a:r>
              <a:rPr spc="-35" dirty="0"/>
              <a:t>big </a:t>
            </a:r>
            <a:r>
              <a:rPr spc="-295" dirty="0"/>
              <a:t> </a:t>
            </a:r>
            <a:r>
              <a:rPr spc="-30" dirty="0"/>
              <a:t>data.</a:t>
            </a:r>
          </a:p>
          <a:p>
            <a:pPr marL="2545080" marR="5080">
              <a:lnSpc>
                <a:spcPct val="102600"/>
              </a:lnSpc>
              <a:spcBef>
                <a:spcPts val="300"/>
              </a:spcBef>
            </a:pPr>
            <a:r>
              <a:rPr spc="40" dirty="0"/>
              <a:t>It</a:t>
            </a:r>
            <a:r>
              <a:rPr spc="30" dirty="0"/>
              <a:t> </a:t>
            </a:r>
            <a:r>
              <a:rPr spc="-70" dirty="0"/>
              <a:t>can</a:t>
            </a:r>
            <a:r>
              <a:rPr spc="35" dirty="0"/>
              <a:t> </a:t>
            </a:r>
            <a:r>
              <a:rPr spc="-75" dirty="0"/>
              <a:t>be</a:t>
            </a:r>
            <a:r>
              <a:rPr spc="35" dirty="0"/>
              <a:t> </a:t>
            </a:r>
            <a:r>
              <a:rPr spc="-65" dirty="0"/>
              <a:t>said</a:t>
            </a:r>
            <a:r>
              <a:rPr spc="35" dirty="0"/>
              <a:t> </a:t>
            </a:r>
            <a:r>
              <a:rPr spc="10" dirty="0"/>
              <a:t>that</a:t>
            </a:r>
            <a:r>
              <a:rPr spc="35" dirty="0"/>
              <a:t> </a:t>
            </a:r>
            <a:r>
              <a:rPr spc="-35" dirty="0"/>
              <a:t>big</a:t>
            </a:r>
            <a:r>
              <a:rPr spc="35" dirty="0"/>
              <a:t> </a:t>
            </a:r>
            <a:r>
              <a:rPr spc="-35" dirty="0"/>
              <a:t>data</a:t>
            </a:r>
            <a:r>
              <a:rPr spc="35" dirty="0"/>
              <a:t> </a:t>
            </a:r>
            <a:r>
              <a:rPr spc="-60" dirty="0"/>
              <a:t>is</a:t>
            </a:r>
            <a:r>
              <a:rPr spc="35" dirty="0"/>
              <a:t> </a:t>
            </a:r>
            <a:r>
              <a:rPr spc="-20" dirty="0"/>
              <a:t>all </a:t>
            </a:r>
            <a:r>
              <a:rPr spc="-295" dirty="0"/>
              <a:t> </a:t>
            </a:r>
            <a:r>
              <a:rPr spc="-55" dirty="0"/>
              <a:t>around</a:t>
            </a:r>
            <a:r>
              <a:rPr spc="-50" dirty="0"/>
              <a:t> </a:t>
            </a:r>
            <a:r>
              <a:rPr spc="-65" dirty="0"/>
              <a:t>us,</a:t>
            </a:r>
            <a:r>
              <a:rPr spc="-60" dirty="0"/>
              <a:t> </a:t>
            </a:r>
            <a:r>
              <a:rPr spc="-45" dirty="0"/>
              <a:t>producing</a:t>
            </a:r>
            <a:r>
              <a:rPr spc="215" dirty="0"/>
              <a:t> </a:t>
            </a:r>
            <a:r>
              <a:rPr spc="-65" dirty="0"/>
              <a:t>and </a:t>
            </a:r>
            <a:r>
              <a:rPr spc="-60" dirty="0"/>
              <a:t> </a:t>
            </a:r>
            <a:r>
              <a:rPr spc="-40" dirty="0"/>
              <a:t>carrying</a:t>
            </a:r>
            <a:r>
              <a:rPr spc="-35" dirty="0"/>
              <a:t> </a:t>
            </a:r>
            <a:r>
              <a:rPr spc="-60" dirty="0"/>
              <a:t>large</a:t>
            </a:r>
            <a:r>
              <a:rPr spc="-55" dirty="0"/>
              <a:t> </a:t>
            </a:r>
            <a:r>
              <a:rPr spc="-50" dirty="0"/>
              <a:t>amounts</a:t>
            </a:r>
            <a:r>
              <a:rPr spc="-45" dirty="0"/>
              <a:t> </a:t>
            </a:r>
            <a:r>
              <a:rPr spc="-20" dirty="0"/>
              <a:t>of </a:t>
            </a:r>
            <a:r>
              <a:rPr spc="-35" dirty="0"/>
              <a:t>data </a:t>
            </a:r>
            <a:r>
              <a:rPr spc="-30" dirty="0"/>
              <a:t> </a:t>
            </a:r>
            <a:r>
              <a:rPr spc="-70" dirty="0"/>
              <a:t>every</a:t>
            </a:r>
            <a:r>
              <a:rPr spc="50" dirty="0"/>
              <a:t> </a:t>
            </a:r>
            <a:r>
              <a:rPr spc="-80" dirty="0"/>
              <a:t>day.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0207" y="99836"/>
            <a:ext cx="1800004" cy="1829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9234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Data</a:t>
            </a:r>
            <a:r>
              <a:rPr spc="55" dirty="0"/>
              <a:t> </a:t>
            </a:r>
            <a:r>
              <a:rPr spc="-95" dirty="0"/>
              <a:t>Science</a:t>
            </a:r>
            <a:r>
              <a:rPr spc="55" dirty="0"/>
              <a:t> </a:t>
            </a:r>
            <a:r>
              <a:rPr spc="-20" dirty="0"/>
              <a:t>in</a:t>
            </a:r>
            <a:r>
              <a:rPr spc="55" dirty="0"/>
              <a:t> </a:t>
            </a:r>
            <a:r>
              <a:rPr spc="-20" dirty="0"/>
              <a:t>Big</a:t>
            </a:r>
            <a:r>
              <a:rPr spc="60" dirty="0"/>
              <a:t> </a:t>
            </a:r>
            <a:r>
              <a:rPr spc="-25" dirty="0"/>
              <a:t>Data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75" y="1211249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6755" y="1127746"/>
            <a:ext cx="1913889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02895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Arial"/>
                <a:cs typeface="Arial"/>
              </a:rPr>
              <a:t>Data </a:t>
            </a:r>
            <a:r>
              <a:rPr sz="1100" spc="-80" dirty="0">
                <a:latin typeface="Arial"/>
                <a:cs typeface="Arial"/>
              </a:rPr>
              <a:t>Science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is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key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unlocking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insights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from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Big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marL="12700" marR="291465">
              <a:lnSpc>
                <a:spcPct val="102600"/>
              </a:lnSpc>
              <a:spcBef>
                <a:spcPts val="300"/>
              </a:spcBef>
            </a:pPr>
            <a:r>
              <a:rPr sz="1100" spc="40" dirty="0">
                <a:latin typeface="Arial"/>
                <a:cs typeface="Arial"/>
              </a:rPr>
              <a:t>It </a:t>
            </a:r>
            <a:r>
              <a:rPr sz="1100" spc="-55" dirty="0">
                <a:latin typeface="Arial"/>
                <a:cs typeface="Arial"/>
              </a:rPr>
              <a:t>involves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30" dirty="0">
                <a:latin typeface="Arial"/>
                <a:cs typeface="Arial"/>
              </a:rPr>
              <a:t>collection, 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analysis,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interpretation.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-25" dirty="0">
                <a:latin typeface="Arial"/>
                <a:cs typeface="Arial"/>
              </a:rPr>
              <a:t>Data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Science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helps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organizations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make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data-driven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decisions.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765439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2147544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50185" y="995487"/>
            <a:ext cx="2165460" cy="121807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870580" y="2334976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sz="1000" spc="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Data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Science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80207" y="99836"/>
            <a:ext cx="1800004" cy="1829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968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Studies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4423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60715"/>
            <a:ext cx="3846829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Arial"/>
                <a:cs typeface="Arial"/>
              </a:rPr>
              <a:t>Let’s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explore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real-world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examples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understand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impact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Big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Data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Data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Science.</a:t>
            </a:r>
            <a:endParaRPr sz="1100">
              <a:latin typeface="Arial"/>
              <a:cs typeface="Arial"/>
            </a:endParaRPr>
          </a:p>
          <a:p>
            <a:pPr marL="12700" marR="1330960">
              <a:lnSpc>
                <a:spcPct val="125299"/>
              </a:lnSpc>
            </a:pPr>
            <a:r>
              <a:rPr sz="1100" spc="-114" dirty="0">
                <a:latin typeface="Arial"/>
                <a:cs typeface="Arial"/>
              </a:rPr>
              <a:t>Case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Study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1: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E-commerce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Personalization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114" dirty="0">
                <a:latin typeface="Arial"/>
                <a:cs typeface="Arial"/>
              </a:rPr>
              <a:t>Case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Study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2: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Healthcare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Analytics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26336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36369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0207" y="99836"/>
            <a:ext cx="1800004" cy="1829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5069"/>
            <a:ext cx="1402715" cy="4540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pc="-135" dirty="0"/>
              <a:t>Case</a:t>
            </a:r>
            <a:r>
              <a:rPr spc="75" dirty="0"/>
              <a:t> </a:t>
            </a:r>
            <a:r>
              <a:rPr spc="-65" dirty="0"/>
              <a:t>Studies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E-commerce</a:t>
            </a:r>
            <a:r>
              <a:rPr sz="900" spc="15" dirty="0"/>
              <a:t> </a:t>
            </a:r>
            <a:r>
              <a:rPr sz="900" spc="-25" dirty="0"/>
              <a:t>Personalization</a:t>
            </a:r>
            <a:endParaRPr sz="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75" y="1384033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667" y="746339"/>
            <a:ext cx="2154555" cy="22948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18465">
              <a:lnSpc>
                <a:spcPct val="102600"/>
              </a:lnSpc>
              <a:spcBef>
                <a:spcPts val="55"/>
              </a:spcBef>
            </a:pPr>
            <a:r>
              <a:rPr sz="1100" b="1" spc="-45" dirty="0">
                <a:latin typeface="Arial"/>
                <a:cs typeface="Arial"/>
              </a:rPr>
              <a:t>Personalization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features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70" dirty="0">
                <a:latin typeface="Arial"/>
                <a:cs typeface="Arial"/>
              </a:rPr>
              <a:t>on </a:t>
            </a:r>
            <a:r>
              <a:rPr sz="1100" b="1" spc="-29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business-to-consumer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45" dirty="0">
                <a:latin typeface="Arial"/>
                <a:cs typeface="Arial"/>
              </a:rPr>
              <a:t>e-commerce:</a:t>
            </a:r>
            <a:endParaRPr sz="1100">
              <a:latin typeface="Arial"/>
              <a:cs typeface="Arial"/>
            </a:endParaRPr>
          </a:p>
          <a:p>
            <a:pPr marL="289560" marR="2349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rapid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growth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technology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social </a:t>
            </a:r>
            <a:r>
              <a:rPr sz="1100" spc="-60" dirty="0">
                <a:latin typeface="Arial"/>
                <a:cs typeface="Arial"/>
              </a:rPr>
              <a:t>media </a:t>
            </a:r>
            <a:r>
              <a:rPr sz="1100" spc="-80" dirty="0">
                <a:latin typeface="Arial"/>
                <a:cs typeface="Arial"/>
              </a:rPr>
              <a:t>enables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easy 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real-time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information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exchange 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interaction </a:t>
            </a:r>
            <a:r>
              <a:rPr sz="1100" spc="-65" dirty="0">
                <a:latin typeface="Arial"/>
                <a:cs typeface="Arial"/>
              </a:rPr>
              <a:t>among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users, 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impacting </a:t>
            </a:r>
            <a:r>
              <a:rPr sz="1100" spc="-45" dirty="0">
                <a:latin typeface="Arial"/>
                <a:cs typeface="Arial"/>
              </a:rPr>
              <a:t>online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personalized 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advertising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performance.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</a:pPr>
            <a:r>
              <a:rPr sz="1100" spc="-65" dirty="0">
                <a:latin typeface="Arial"/>
                <a:cs typeface="Arial"/>
              </a:rPr>
              <a:t>However,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 </a:t>
            </a:r>
            <a:r>
              <a:rPr sz="1100" spc="-70" dirty="0">
                <a:latin typeface="Arial"/>
                <a:cs typeface="Arial"/>
              </a:rPr>
              <a:t>also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poses 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challenges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terms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consumer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trust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privacy </a:t>
            </a:r>
            <a:r>
              <a:rPr sz="1100" spc="-70" dirty="0">
                <a:latin typeface="Arial"/>
                <a:cs typeface="Arial"/>
              </a:rPr>
              <a:t>concerns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researchers.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0185" y="762980"/>
            <a:ext cx="2165460" cy="19203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37485" y="2784467"/>
            <a:ext cx="18846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sz="1000" spc="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Commercial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personalization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features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0207" y="99836"/>
            <a:ext cx="1800004" cy="1829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5069"/>
            <a:ext cx="1027430" cy="4540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pc="-135" dirty="0"/>
              <a:t>Case</a:t>
            </a:r>
            <a:r>
              <a:rPr spc="75" dirty="0"/>
              <a:t> </a:t>
            </a:r>
            <a:r>
              <a:rPr spc="-65" dirty="0"/>
              <a:t>Studies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Healthcare</a:t>
            </a:r>
            <a:r>
              <a:rPr sz="900" spc="20" dirty="0"/>
              <a:t> </a:t>
            </a:r>
            <a:r>
              <a:rPr sz="900" spc="-15" dirty="0"/>
              <a:t>Analytics</a:t>
            </a:r>
            <a:endParaRPr sz="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47" y="1324376"/>
            <a:ext cx="1976412" cy="8971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4758" y="2391034"/>
            <a:ext cx="1280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sz="1000" spc="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Neural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networks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793" y="1109510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37485" y="643888"/>
            <a:ext cx="2179320" cy="24669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94995">
              <a:lnSpc>
                <a:spcPct val="102699"/>
              </a:lnSpc>
              <a:spcBef>
                <a:spcPts val="55"/>
              </a:spcBef>
            </a:pPr>
            <a:r>
              <a:rPr sz="1100" b="1" spc="-50" dirty="0">
                <a:latin typeface="Arial"/>
                <a:cs typeface="Arial"/>
              </a:rPr>
              <a:t>Applying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data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75" dirty="0">
                <a:latin typeface="Arial"/>
                <a:cs typeface="Arial"/>
              </a:rPr>
              <a:t>science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healthcare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data: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55" dirty="0">
                <a:latin typeface="Arial"/>
                <a:cs typeface="Arial"/>
              </a:rPr>
              <a:t>Coronavirus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disease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2019 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(COVID-19) </a:t>
            </a:r>
            <a:r>
              <a:rPr sz="1100" spc="-35" dirty="0">
                <a:latin typeface="Arial"/>
                <a:cs typeface="Arial"/>
              </a:rPr>
              <a:t>data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are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notable 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healthcare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data.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The </a:t>
            </a:r>
            <a:r>
              <a:rPr sz="1100" spc="-95" dirty="0">
                <a:latin typeface="Arial"/>
                <a:cs typeface="Arial"/>
              </a:rPr>
              <a:t>disease 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broke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55" dirty="0">
                <a:latin typeface="Arial"/>
                <a:cs typeface="Arial"/>
              </a:rPr>
              <a:t>2019,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was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declared </a:t>
            </a:r>
            <a:r>
              <a:rPr sz="1100" spc="-295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as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a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pandemic on </a:t>
            </a:r>
            <a:r>
              <a:rPr sz="1100" spc="-70" dirty="0">
                <a:latin typeface="Arial"/>
                <a:cs typeface="Arial"/>
              </a:rPr>
              <a:t>11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March 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2020,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is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still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prevailing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more </a:t>
            </a:r>
            <a:r>
              <a:rPr sz="1100" spc="-29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than </a:t>
            </a:r>
            <a:r>
              <a:rPr sz="1100" spc="-35" dirty="0">
                <a:latin typeface="Arial"/>
                <a:cs typeface="Arial"/>
              </a:rPr>
              <a:t>two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years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later </a:t>
            </a:r>
            <a:r>
              <a:rPr sz="1100" spc="5" dirty="0">
                <a:latin typeface="Arial"/>
                <a:cs typeface="Arial"/>
              </a:rPr>
              <a:t>(in </a:t>
            </a:r>
            <a:r>
              <a:rPr sz="1100" spc="-35" dirty="0">
                <a:latin typeface="Arial"/>
                <a:cs typeface="Arial"/>
              </a:rPr>
              <a:t>2022). 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Healthcare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informatics </a:t>
            </a:r>
            <a:r>
              <a:rPr sz="1100" spc="-60" dirty="0">
                <a:latin typeface="Arial"/>
                <a:cs typeface="Arial"/>
              </a:rPr>
              <a:t>on 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COVID-19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data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helps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get</a:t>
            </a:r>
            <a:r>
              <a:rPr sz="1100" spc="2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better </a:t>
            </a:r>
            <a:r>
              <a:rPr sz="1100" spc="-50" dirty="0">
                <a:latin typeface="Arial"/>
                <a:cs typeface="Arial"/>
              </a:rPr>
              <a:t>understanding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disease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find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ways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to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prevent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or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combat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0207" y="99836"/>
            <a:ext cx="1800004" cy="1829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795</Words>
  <Application>Microsoft Macintosh PowerPoint</Application>
  <PresentationFormat>自定义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Unveiling the Power of Big Data Transforming Insights through Data Science on Big Data Platforms</vt:lpstr>
      <vt:lpstr>Table of Contents</vt:lpstr>
      <vt:lpstr>PowerPoint 演示文稿</vt:lpstr>
      <vt:lpstr>Introduction Definition</vt:lpstr>
      <vt:lpstr>Introduction Big Data is all around us</vt:lpstr>
      <vt:lpstr>Data Science in Big Data</vt:lpstr>
      <vt:lpstr>PowerPoint 演示文稿</vt:lpstr>
      <vt:lpstr>Case Studies E-commerce Personalization</vt:lpstr>
      <vt:lpstr>Case Studies Healthcare Analytics</vt:lpstr>
      <vt:lpstr>Challenges and Limitations</vt:lpstr>
      <vt:lpstr>Future Trends</vt:lpstr>
      <vt:lpstr>PowerPoint 演示文稿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Power of Big Data - Transforming Insights through Data Science on Big Data Platforms</dc:title>
  <dc:creator>Zhanbo Hua, Xiangrui Zhao, Haozhe Zhou, Haopo Zhang</dc:creator>
  <cp:lastModifiedBy>展博 华</cp:lastModifiedBy>
  <cp:revision>1</cp:revision>
  <dcterms:created xsi:type="dcterms:W3CDTF">2023-09-19T05:47:05Z</dcterms:created>
  <dcterms:modified xsi:type="dcterms:W3CDTF">2023-09-19T05:47:11Z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2023-09-19T00:00:00Z</vt:filetime>
  </property>
</Properties>
</file>