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5" r:id="rId1"/>
  </p:sldMasterIdLst>
  <p:notesMasterIdLst>
    <p:notesMasterId r:id="rId12"/>
  </p:notesMasterIdLst>
  <p:sldIdLst>
    <p:sldId id="256" r:id="rId2"/>
    <p:sldId id="267" r:id="rId3"/>
    <p:sldId id="266" r:id="rId4"/>
    <p:sldId id="269" r:id="rId5"/>
    <p:sldId id="270" r:id="rId6"/>
    <p:sldId id="274" r:id="rId7"/>
    <p:sldId id="271" r:id="rId8"/>
    <p:sldId id="272" r:id="rId9"/>
    <p:sldId id="273" r:id="rId10"/>
    <p:sldId id="275" r:id="rId11"/>
  </p:sldIdLst>
  <p:sldSz cx="1371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ela Wambugu" initials="AW" lastIdx="1" clrIdx="0">
    <p:extLst>
      <p:ext uri="{19B8F6BF-5375-455C-9EA6-DF929625EA0E}">
        <p15:presenceInfo xmlns:p15="http://schemas.microsoft.com/office/powerpoint/2012/main" userId="e458ecb6fc3549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3867" autoAdjust="0"/>
  </p:normalViewPr>
  <p:slideViewPr>
    <p:cSldViewPr snapToGrid="0">
      <p:cViewPr varScale="1">
        <p:scale>
          <a:sx n="48" d="100"/>
          <a:sy n="48" d="100"/>
        </p:scale>
        <p:origin x="1064" y="52"/>
      </p:cViewPr>
      <p:guideLst/>
    </p:cSldViewPr>
  </p:slideViewPr>
  <p:notesTextViewPr>
    <p:cViewPr>
      <p:scale>
        <a:sx n="1" d="1"/>
        <a:sy n="1" d="1"/>
      </p:scale>
      <p:origin x="0" y="0"/>
    </p:cViewPr>
  </p:notesTextViewPr>
  <p:notesViewPr>
    <p:cSldViewPr snapToGrid="0">
      <p:cViewPr varScale="1">
        <p:scale>
          <a:sx n="49" d="100"/>
          <a:sy n="49" d="100"/>
        </p:scale>
        <p:origin x="2668"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17T10:46:02.263" idx="1">
    <p:pos x="8072" y="4552"/>
    <p:text>Buyer should receive an sms and email when contacted</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3FC66-17EE-4A96-A7E1-83E6D7D9FA39}" type="datetimeFigureOut">
              <a:rPr lang="en-GB" smtClean="0"/>
              <a:t>20/04/2019</a:t>
            </a:fld>
            <a:endParaRPr lang="en-GB"/>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9286C-403F-4C5F-9A48-71854AE4FA21}" type="slidenum">
              <a:rPr lang="en-GB" smtClean="0"/>
              <a:t>‹#›</a:t>
            </a:fld>
            <a:endParaRPr lang="en-GB"/>
          </a:p>
        </p:txBody>
      </p:sp>
    </p:spTree>
    <p:extLst>
      <p:ext uri="{BB962C8B-B14F-4D97-AF65-F5344CB8AC3E}">
        <p14:creationId xmlns:p14="http://schemas.microsoft.com/office/powerpoint/2010/main" val="81828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Revenues Stage 2</a:t>
            </a:r>
            <a:r>
              <a:rPr lang="en-US" dirty="0"/>
              <a:t>: </a:t>
            </a:r>
            <a:r>
              <a:rPr lang="en-US" sz="1200" b="0" dirty="0">
                <a:solidFill>
                  <a:srgbClr val="FF0000"/>
                </a:solidFill>
                <a:latin typeface="Candara" panose="020E0502030303020204" pitchFamily="34" charset="0"/>
              </a:rPr>
              <a:t>X% for each closed deal – from buyer – because we are reducing the hustle for the buyer. But this means we facilitate the purchase process. </a:t>
            </a:r>
          </a:p>
          <a:p>
            <a:endParaRPr lang="en-US" dirty="0"/>
          </a:p>
        </p:txBody>
      </p:sp>
      <p:sp>
        <p:nvSpPr>
          <p:cNvPr id="4" name="Slide Number Placeholder 3"/>
          <p:cNvSpPr>
            <a:spLocks noGrp="1"/>
          </p:cNvSpPr>
          <p:nvPr>
            <p:ph type="sldNum" sz="quarter" idx="5"/>
          </p:nvPr>
        </p:nvSpPr>
        <p:spPr/>
        <p:txBody>
          <a:bodyPr/>
          <a:lstStyle/>
          <a:p>
            <a:fld id="{B5F9286C-403F-4C5F-9A48-71854AE4FA21}" type="slidenum">
              <a:rPr lang="en-GB" smtClean="0"/>
              <a:t>3</a:t>
            </a:fld>
            <a:endParaRPr lang="en-GB"/>
          </a:p>
        </p:txBody>
      </p:sp>
    </p:spTree>
    <p:extLst>
      <p:ext uri="{BB962C8B-B14F-4D97-AF65-F5344CB8AC3E}">
        <p14:creationId xmlns:p14="http://schemas.microsoft.com/office/powerpoint/2010/main" val="207972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 a home made easy</a:t>
            </a:r>
          </a:p>
          <a:p>
            <a:endParaRPr lang="en-US" dirty="0"/>
          </a:p>
          <a:p>
            <a:pPr marL="342900" indent="-342900" algn="l">
              <a:buFont typeface="Arial" panose="020B0604020202020204" pitchFamily="34" charset="0"/>
              <a:buChar char="•"/>
            </a:pPr>
            <a:r>
              <a:rPr lang="en-US" dirty="0">
                <a:solidFill>
                  <a:schemeClr val="bg1"/>
                </a:solidFill>
              </a:rPr>
              <a:t>Are you interested in buying a home in Nairobi or its environs?</a:t>
            </a:r>
          </a:p>
          <a:p>
            <a:pPr marL="342900" indent="-342900" algn="l">
              <a:buFont typeface="Arial" panose="020B0604020202020204" pitchFamily="34" charset="0"/>
              <a:buChar char="•"/>
            </a:pPr>
            <a:r>
              <a:rPr lang="en-US" dirty="0">
                <a:solidFill>
                  <a:schemeClr val="bg1"/>
                </a:solidFill>
              </a:rPr>
              <a:t>Are you tired of sifting through a myriad of web listings?</a:t>
            </a:r>
          </a:p>
          <a:p>
            <a:endParaRPr lang="en-US" dirty="0"/>
          </a:p>
          <a:p>
            <a:endParaRPr lang="en-US" dirty="0"/>
          </a:p>
        </p:txBody>
      </p:sp>
      <p:sp>
        <p:nvSpPr>
          <p:cNvPr id="4" name="Slide Number Placeholder 3"/>
          <p:cNvSpPr>
            <a:spLocks noGrp="1"/>
          </p:cNvSpPr>
          <p:nvPr>
            <p:ph type="sldNum" sz="quarter" idx="5"/>
          </p:nvPr>
        </p:nvSpPr>
        <p:spPr/>
        <p:txBody>
          <a:bodyPr/>
          <a:lstStyle/>
          <a:p>
            <a:fld id="{B5F9286C-403F-4C5F-9A48-71854AE4FA21}" type="slidenum">
              <a:rPr lang="en-GB" smtClean="0"/>
              <a:t>7</a:t>
            </a:fld>
            <a:endParaRPr lang="en-GB"/>
          </a:p>
        </p:txBody>
      </p:sp>
    </p:spTree>
    <p:extLst>
      <p:ext uri="{BB962C8B-B14F-4D97-AF65-F5344CB8AC3E}">
        <p14:creationId xmlns:p14="http://schemas.microsoft.com/office/powerpoint/2010/main" val="1905557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40081" y="4114353"/>
            <a:ext cx="9577976" cy="2148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40079" y="1320800"/>
            <a:ext cx="12435839" cy="2006459"/>
          </a:xfrm>
          <a:effectLst/>
        </p:spPr>
        <p:txBody>
          <a:bodyPr anchor="b">
            <a:normAutofit/>
          </a:bodyPr>
          <a:lstStyle>
            <a:lvl1pPr>
              <a:defRPr sz="4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40079" y="3327259"/>
            <a:ext cx="12435839" cy="787095"/>
          </a:xfrm>
        </p:spPr>
        <p:txBody>
          <a:bodyPr anchor="t">
            <a:normAutofit/>
          </a:bodyPr>
          <a:lstStyle>
            <a:lvl1pPr marL="0" indent="0" algn="l">
              <a:buNone/>
              <a:defRPr sz="2133" cap="all">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338991" y="8555475"/>
            <a:ext cx="3200400" cy="486833"/>
          </a:xfrm>
        </p:spPr>
        <p:txBody>
          <a:bodyPr/>
          <a:lstStyle>
            <a:lvl1pPr>
              <a:defRPr>
                <a:solidFill>
                  <a:schemeClr val="accent1"/>
                </a:solidFill>
                <a:latin typeface="Candara" panose="020E0502030303020204" pitchFamily="34" charset="0"/>
              </a:defRPr>
            </a:lvl1pPr>
          </a:lstStyle>
          <a:p>
            <a:r>
              <a:rPr lang="en-GB"/>
              <a:t>01-Mar-19</a:t>
            </a:r>
            <a:endParaRPr lang="en-US" dirty="0"/>
          </a:p>
        </p:txBody>
      </p:sp>
      <p:sp>
        <p:nvSpPr>
          <p:cNvPr id="5" name="Footer Placeholder 4"/>
          <p:cNvSpPr>
            <a:spLocks noGrp="1"/>
          </p:cNvSpPr>
          <p:nvPr>
            <p:ph type="ftr" sz="quarter" idx="11"/>
          </p:nvPr>
        </p:nvSpPr>
        <p:spPr>
          <a:xfrm>
            <a:off x="535577" y="8549707"/>
            <a:ext cx="7642090" cy="486833"/>
          </a:xfrm>
        </p:spPr>
        <p:txBody>
          <a:bodyPr/>
          <a:lstStyle>
            <a:lvl1pPr>
              <a:defRPr cap="none">
                <a:solidFill>
                  <a:schemeClr val="accent1"/>
                </a:solidFill>
                <a:latin typeface="Candara" panose="020E0502030303020204" pitchFamily="34" charset="0"/>
              </a:defRPr>
            </a:lvl1pPr>
          </a:lstStyle>
          <a:p>
            <a:r>
              <a:rPr lang="en-US"/>
              <a:t>Real Estate Buyers Market</a:t>
            </a:r>
            <a:endParaRPr lang="en-US" dirty="0"/>
          </a:p>
        </p:txBody>
      </p:sp>
      <p:sp>
        <p:nvSpPr>
          <p:cNvPr id="6" name="Slide Number Placeholder 5"/>
          <p:cNvSpPr>
            <a:spLocks noGrp="1"/>
          </p:cNvSpPr>
          <p:nvPr>
            <p:ph type="sldNum" sz="quarter" idx="12"/>
          </p:nvPr>
        </p:nvSpPr>
        <p:spPr>
          <a:xfrm>
            <a:off x="12144856" y="8555475"/>
            <a:ext cx="1155702" cy="486833"/>
          </a:xfrm>
        </p:spPr>
        <p:txBody>
          <a:bodyPr/>
          <a:lstStyle>
            <a:lvl1pPr>
              <a:defRPr>
                <a:solidFill>
                  <a:schemeClr val="accent1"/>
                </a:solidFill>
                <a:latin typeface="Candara" panose="020E0502030303020204" pitchFamily="34" charset="0"/>
              </a:defRPr>
            </a:lvl1p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852E1247-7AF2-4589-90EA-84D8C85EBCDB}"/>
              </a:ext>
            </a:extLst>
          </p:cNvPr>
          <p:cNvSpPr/>
          <p:nvPr userDrawn="1"/>
        </p:nvSpPr>
        <p:spPr>
          <a:xfrm>
            <a:off x="10711543" y="4114353"/>
            <a:ext cx="2364376" cy="214822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4CD4E25D-F3EA-45B2-9D6E-549309D4C040}"/>
              </a:ext>
            </a:extLst>
          </p:cNvPr>
          <p:cNvCxnSpPr>
            <a:cxnSpLocks/>
          </p:cNvCxnSpPr>
          <p:nvPr userDrawn="1"/>
        </p:nvCxnSpPr>
        <p:spPr>
          <a:xfrm>
            <a:off x="13009661" y="8692292"/>
            <a:ext cx="0" cy="20351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292DBDF-E4D7-4F57-9A3E-AC355A642056}"/>
              </a:ext>
            </a:extLst>
          </p:cNvPr>
          <p:cNvSpPr/>
          <p:nvPr userDrawn="1"/>
        </p:nvSpPr>
        <p:spPr>
          <a:xfrm>
            <a:off x="10299700" y="4114353"/>
            <a:ext cx="330200" cy="2148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743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672139" y="799634"/>
            <a:ext cx="12358061"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GB"/>
              <a:t>01-Mar-19</a:t>
            </a:r>
            <a:endParaRPr lang="en-US" dirty="0"/>
          </a:p>
        </p:txBody>
      </p:sp>
      <p:sp>
        <p:nvSpPr>
          <p:cNvPr id="5" name="Footer Placeholder 4"/>
          <p:cNvSpPr>
            <a:spLocks noGrp="1"/>
          </p:cNvSpPr>
          <p:nvPr>
            <p:ph type="ftr" sz="quarter" idx="11"/>
          </p:nvPr>
        </p:nvSpPr>
        <p:spPr/>
        <p:txBody>
          <a:bodyPr/>
          <a:lstStyle/>
          <a:p>
            <a:r>
              <a:rPr lang="en-US"/>
              <a:t>Real Estate Buyers Market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00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9944101" y="799634"/>
            <a:ext cx="3086099" cy="77559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9944101" y="900967"/>
            <a:ext cx="2254685" cy="6910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71789" y="900967"/>
            <a:ext cx="8883314" cy="691076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117883" y="7941516"/>
            <a:ext cx="1421508" cy="486833"/>
          </a:xfrm>
        </p:spPr>
        <p:txBody>
          <a:bodyPr/>
          <a:lstStyle>
            <a:lvl1pPr>
              <a:defRPr>
                <a:solidFill>
                  <a:schemeClr val="accent1">
                    <a:lumMod val="75000"/>
                    <a:lumOff val="25000"/>
                  </a:schemeClr>
                </a:solidFill>
              </a:defRPr>
            </a:lvl1pPr>
          </a:lstStyle>
          <a:p>
            <a:r>
              <a:rPr lang="en-GB"/>
              <a:t>01-Mar-19</a:t>
            </a:r>
            <a:endParaRPr lang="en-US" dirty="0"/>
          </a:p>
        </p:txBody>
      </p:sp>
      <p:sp>
        <p:nvSpPr>
          <p:cNvPr id="5" name="Footer Placeholder 4"/>
          <p:cNvSpPr>
            <a:spLocks noGrp="1"/>
          </p:cNvSpPr>
          <p:nvPr>
            <p:ph type="ftr" sz="quarter" idx="11"/>
          </p:nvPr>
        </p:nvSpPr>
        <p:spPr>
          <a:xfrm>
            <a:off x="871789" y="7935748"/>
            <a:ext cx="8883314" cy="486833"/>
          </a:xfrm>
        </p:spPr>
        <p:txBody>
          <a:bodyPr/>
          <a:lstStyle/>
          <a:p>
            <a:r>
              <a:rPr lang="en-US"/>
              <a:t>Real Estate Buyers Market</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470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672139" y="895331"/>
            <a:ext cx="12358061" cy="6068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71788" y="948830"/>
            <a:ext cx="11984628" cy="489899"/>
          </a:xfrm>
        </p:spPr>
        <p:txBody>
          <a:bodyPr>
            <a:normAutofit/>
          </a:bodyPr>
          <a:lstStyle>
            <a:lvl1pPr>
              <a:defRPr sz="3200" b="1" cap="none">
                <a:latin typeface="Candara" panose="020E0502030303020204" pitchFamily="34" charset="0"/>
              </a:defRPr>
            </a:lvl1pPr>
          </a:lstStyle>
          <a:p>
            <a:r>
              <a:rPr lang="en-US" dirty="0"/>
              <a:t>Click To Edit Master Title Style</a:t>
            </a:r>
          </a:p>
        </p:txBody>
      </p:sp>
      <p:sp>
        <p:nvSpPr>
          <p:cNvPr id="3" name="Content Placeholder 2"/>
          <p:cNvSpPr>
            <a:spLocks noGrp="1"/>
          </p:cNvSpPr>
          <p:nvPr>
            <p:ph idx="1"/>
          </p:nvPr>
        </p:nvSpPr>
        <p:spPr>
          <a:xfrm>
            <a:off x="672139" y="1892594"/>
            <a:ext cx="12358061" cy="6454571"/>
          </a:xfrm>
        </p:spPr>
        <p:txBody>
          <a:bodyPr/>
          <a:lstStyle>
            <a:lvl1pPr algn="just">
              <a:defRPr>
                <a:latin typeface="Candara" panose="020E0502030303020204" pitchFamily="34" charset="0"/>
              </a:defRPr>
            </a:lvl1pPr>
            <a:lvl2pPr marL="839979" indent="-407990" algn="just">
              <a:buFont typeface="Verdana" panose="020B0604030504040204" pitchFamily="34" charset="0"/>
              <a:buChar char="-"/>
              <a:defRPr sz="2000">
                <a:latin typeface="Candara" panose="020E0502030303020204" pitchFamily="34" charset="0"/>
              </a:defRPr>
            </a:lvl2pPr>
            <a:lvl3pPr marL="1199970" indent="-359991" algn="just">
              <a:buFont typeface="Wingdings 2" panose="05020102010507070707" pitchFamily="18" charset="2"/>
              <a:buChar char=""/>
              <a:defRPr sz="1800">
                <a:latin typeface="Candara" panose="020E0502030303020204" pitchFamily="34" charset="0"/>
              </a:defRPr>
            </a:lvl3pPr>
            <a:lvl4pPr algn="just">
              <a:defRPr>
                <a:latin typeface="Candara" panose="020E0502030303020204" pitchFamily="34" charset="0"/>
              </a:defRPr>
            </a:lvl4pPr>
            <a:lvl5pPr algn="just">
              <a:defRPr>
                <a:latin typeface="Candara" panose="020E0502030303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38991" y="8503225"/>
            <a:ext cx="3409986" cy="486833"/>
          </a:xfrm>
        </p:spPr>
        <p:txBody>
          <a:bodyPr/>
          <a:lstStyle>
            <a:lvl1pPr>
              <a:defRPr>
                <a:solidFill>
                  <a:schemeClr val="accent1"/>
                </a:solidFill>
                <a:latin typeface="Candara" panose="020E0502030303020204" pitchFamily="34" charset="0"/>
              </a:defRPr>
            </a:lvl1pPr>
          </a:lstStyle>
          <a:p>
            <a:r>
              <a:rPr lang="en-GB"/>
              <a:t>01-Mar-19</a:t>
            </a:r>
            <a:endParaRPr lang="en-US" dirty="0"/>
          </a:p>
        </p:txBody>
      </p:sp>
      <p:sp>
        <p:nvSpPr>
          <p:cNvPr id="5" name="Footer Placeholder 4"/>
          <p:cNvSpPr>
            <a:spLocks noGrp="1"/>
          </p:cNvSpPr>
          <p:nvPr>
            <p:ph type="ftr" sz="quarter" idx="11"/>
          </p:nvPr>
        </p:nvSpPr>
        <p:spPr>
          <a:xfrm>
            <a:off x="672139" y="8497457"/>
            <a:ext cx="7611467" cy="486833"/>
          </a:xfrm>
        </p:spPr>
        <p:txBody>
          <a:bodyPr/>
          <a:lstStyle>
            <a:lvl1pPr>
              <a:defRPr cap="none">
                <a:solidFill>
                  <a:schemeClr val="accent1"/>
                </a:solidFill>
                <a:latin typeface="Candara" panose="020E0502030303020204" pitchFamily="34" charset="0"/>
              </a:defRPr>
            </a:lvl1pPr>
          </a:lstStyle>
          <a:p>
            <a:r>
              <a:rPr lang="en-US"/>
              <a:t>Real Estate Buyers Market</a:t>
            </a:r>
            <a:endParaRPr lang="en-US" dirty="0"/>
          </a:p>
        </p:txBody>
      </p:sp>
      <p:sp>
        <p:nvSpPr>
          <p:cNvPr id="6" name="Slide Number Placeholder 5"/>
          <p:cNvSpPr>
            <a:spLocks noGrp="1"/>
          </p:cNvSpPr>
          <p:nvPr>
            <p:ph type="sldNum" sz="quarter" idx="12"/>
          </p:nvPr>
        </p:nvSpPr>
        <p:spPr>
          <a:xfrm>
            <a:off x="12194986" y="8503225"/>
            <a:ext cx="1155702" cy="481065"/>
          </a:xfrm>
        </p:spPr>
        <p:txBody>
          <a:bodyPr/>
          <a:lstStyle>
            <a:lvl1pPr>
              <a:defRPr>
                <a:solidFill>
                  <a:schemeClr val="accent1"/>
                </a:solidFill>
                <a:latin typeface="Candara" panose="020E0502030303020204" pitchFamily="34" charset="0"/>
              </a:defRPr>
            </a:lvl1pPr>
          </a:lstStyle>
          <a:p>
            <a:fld id="{D57F1E4F-1CFF-5643-939E-217C01CDF565}" type="slidenum">
              <a:rPr lang="en-US" smtClean="0"/>
              <a:pPr/>
              <a:t>‹#›</a:t>
            </a:fld>
            <a:endParaRPr lang="en-US" dirty="0"/>
          </a:p>
        </p:txBody>
      </p:sp>
      <p:cxnSp>
        <p:nvCxnSpPr>
          <p:cNvPr id="8" name="Straight Connector 7">
            <a:extLst>
              <a:ext uri="{FF2B5EF4-FFF2-40B4-BE49-F238E27FC236}">
                <a16:creationId xmlns:a16="http://schemas.microsoft.com/office/drawing/2014/main" id="{F46AD4BE-7C0B-4DD9-9D10-1530C253DE5B}"/>
              </a:ext>
            </a:extLst>
          </p:cNvPr>
          <p:cNvCxnSpPr>
            <a:cxnSpLocks/>
          </p:cNvCxnSpPr>
          <p:nvPr userDrawn="1"/>
        </p:nvCxnSpPr>
        <p:spPr>
          <a:xfrm>
            <a:off x="13048850" y="8653103"/>
            <a:ext cx="0" cy="203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664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678970" y="6855965"/>
            <a:ext cx="12358061"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1790" y="4048764"/>
            <a:ext cx="11984627" cy="2006459"/>
          </a:xfrm>
        </p:spPr>
        <p:txBody>
          <a:bodyPr anchor="b">
            <a:normAutofit/>
          </a:bodyPr>
          <a:lstStyle>
            <a:lvl1pPr algn="l">
              <a:defRPr sz="48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71790" y="6055223"/>
            <a:ext cx="11984627" cy="800741"/>
          </a:xfrm>
        </p:spPr>
        <p:txBody>
          <a:bodyPr anchor="t">
            <a:normAutofit/>
          </a:bodyPr>
          <a:lstStyle>
            <a:lvl1pPr marL="0" indent="0" algn="l">
              <a:buNone/>
              <a:defRPr sz="2400" cap="all">
                <a:solidFill>
                  <a:schemeClr val="accent2"/>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GB"/>
              <a:t>01-Mar-19</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Real Estate Buyers Market</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760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672139" y="799634"/>
            <a:ext cx="12358061"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71789" y="2970670"/>
            <a:ext cx="5849291" cy="48440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94923" y="2970671"/>
            <a:ext cx="5861493" cy="48440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GB"/>
              <a:t>01-Mar-19</a:t>
            </a:r>
            <a:endParaRPr lang="en-US" dirty="0"/>
          </a:p>
        </p:txBody>
      </p:sp>
      <p:sp>
        <p:nvSpPr>
          <p:cNvPr id="6" name="Footer Placeholder 5"/>
          <p:cNvSpPr>
            <a:spLocks noGrp="1"/>
          </p:cNvSpPr>
          <p:nvPr>
            <p:ph type="ftr" sz="quarter" idx="11"/>
          </p:nvPr>
        </p:nvSpPr>
        <p:spPr/>
        <p:txBody>
          <a:bodyPr/>
          <a:lstStyle/>
          <a:p>
            <a:r>
              <a:rPr lang="en-US"/>
              <a:t>Real Estate Buyers Market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051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672139" y="799634"/>
            <a:ext cx="12358061"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30829" y="2970671"/>
            <a:ext cx="5390250" cy="768349"/>
          </a:xfrm>
        </p:spPr>
        <p:txBody>
          <a:bodyPr anchor="b">
            <a:noAutofit/>
          </a:bodyPr>
          <a:lstStyle>
            <a:lvl1pPr marL="0" indent="0">
              <a:buNone/>
              <a:defRPr sz="2933" b="0">
                <a:solidFill>
                  <a:schemeClr val="accent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871789" y="3901402"/>
            <a:ext cx="5849291" cy="3913332"/>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53963" y="2970671"/>
            <a:ext cx="5402453" cy="768349"/>
          </a:xfrm>
        </p:spPr>
        <p:txBody>
          <a:bodyPr anchor="b">
            <a:noAutofit/>
          </a:bodyPr>
          <a:lstStyle>
            <a:lvl1pPr marL="0" indent="0">
              <a:buNone/>
              <a:defRPr sz="2933" b="0">
                <a:solidFill>
                  <a:schemeClr val="accent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994923" y="3901402"/>
            <a:ext cx="5861493" cy="3913332"/>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GB"/>
              <a:t>01-Mar-19</a:t>
            </a:r>
            <a:endParaRPr lang="en-US" dirty="0"/>
          </a:p>
        </p:txBody>
      </p:sp>
      <p:sp>
        <p:nvSpPr>
          <p:cNvPr id="8" name="Footer Placeholder 7"/>
          <p:cNvSpPr>
            <a:spLocks noGrp="1"/>
          </p:cNvSpPr>
          <p:nvPr>
            <p:ph type="ftr" sz="quarter" idx="11"/>
          </p:nvPr>
        </p:nvSpPr>
        <p:spPr/>
        <p:txBody>
          <a:bodyPr/>
          <a:lstStyle/>
          <a:p>
            <a:r>
              <a:rPr lang="en-US"/>
              <a:t>Real Estate Buyers Market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50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672139" y="799634"/>
            <a:ext cx="12358061"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solidFill>
                <a:latin typeface="Candara" panose="020E0502030303020204" pitchFamily="34" charset="0"/>
              </a:defRPr>
            </a:lvl1pPr>
          </a:lstStyle>
          <a:p>
            <a:r>
              <a:rPr lang="en-GB"/>
              <a:t>01-Mar-19</a:t>
            </a:r>
            <a:endParaRPr lang="en-US" dirty="0"/>
          </a:p>
        </p:txBody>
      </p:sp>
      <p:sp>
        <p:nvSpPr>
          <p:cNvPr id="4" name="Footer Placeholder 3"/>
          <p:cNvSpPr>
            <a:spLocks noGrp="1"/>
          </p:cNvSpPr>
          <p:nvPr>
            <p:ph type="ftr" sz="quarter" idx="11"/>
          </p:nvPr>
        </p:nvSpPr>
        <p:spPr/>
        <p:txBody>
          <a:bodyPr/>
          <a:lstStyle>
            <a:lvl1pPr>
              <a:defRPr>
                <a:solidFill>
                  <a:schemeClr val="accent1"/>
                </a:solidFill>
                <a:latin typeface="Candara" panose="020E0502030303020204" pitchFamily="34" charset="0"/>
              </a:defRPr>
            </a:lvl1pPr>
          </a:lstStyle>
          <a:p>
            <a:r>
              <a:rPr lang="en-US"/>
              <a:t>Real Estate Buyers Market</a:t>
            </a:r>
            <a:endParaRPr lang="en-US" dirty="0"/>
          </a:p>
        </p:txBody>
      </p:sp>
      <p:sp>
        <p:nvSpPr>
          <p:cNvPr id="5" name="Slide Number Placeholder 4"/>
          <p:cNvSpPr>
            <a:spLocks noGrp="1"/>
          </p:cNvSpPr>
          <p:nvPr>
            <p:ph type="sldNum" sz="quarter" idx="12"/>
          </p:nvPr>
        </p:nvSpPr>
        <p:spPr/>
        <p:txBody>
          <a:bodyPr/>
          <a:lstStyle>
            <a:lvl1pPr>
              <a:defRPr>
                <a:solidFill>
                  <a:schemeClr val="accent1"/>
                </a:solidFill>
                <a:latin typeface="Candara" panose="020E0502030303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05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a:t>01-Mar-19</a:t>
            </a:r>
            <a:endParaRPr lang="en-US" dirty="0"/>
          </a:p>
        </p:txBody>
      </p:sp>
      <p:sp>
        <p:nvSpPr>
          <p:cNvPr id="3" name="Footer Placeholder 2"/>
          <p:cNvSpPr>
            <a:spLocks noGrp="1"/>
          </p:cNvSpPr>
          <p:nvPr>
            <p:ph type="ftr" sz="quarter" idx="11"/>
          </p:nvPr>
        </p:nvSpPr>
        <p:spPr/>
        <p:txBody>
          <a:bodyPr/>
          <a:lstStyle/>
          <a:p>
            <a:r>
              <a:rPr lang="en-US"/>
              <a:t>Real Estate Buyers Market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676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678970" y="6855964"/>
            <a:ext cx="12358061" cy="16996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2029" y="7016395"/>
            <a:ext cx="5304938" cy="919352"/>
          </a:xfrm>
        </p:spPr>
        <p:txBody>
          <a:bodyPr anchor="ctr"/>
          <a:lstStyle>
            <a:lvl1pPr algn="l">
              <a:defRPr sz="2667"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669599" y="801600"/>
            <a:ext cx="12360600" cy="5606400"/>
          </a:xfrm>
        </p:spPr>
        <p:txBody>
          <a:bodyPr anchor="ctr">
            <a:normAutofit/>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867">
                <a:solidFill>
                  <a:schemeClr val="tx2"/>
                </a:solidFill>
              </a:defRPr>
            </a:lvl5pPr>
            <a:lvl6pPr>
              <a:defRPr sz="1867">
                <a:solidFill>
                  <a:schemeClr val="tx2"/>
                </a:solidFill>
              </a:defRPr>
            </a:lvl6pPr>
            <a:lvl7pPr>
              <a:defRPr sz="1867">
                <a:solidFill>
                  <a:schemeClr val="tx2"/>
                </a:solidFill>
              </a:defRPr>
            </a:lvl7pPr>
            <a:lvl8pPr>
              <a:defRPr sz="1867">
                <a:solidFill>
                  <a:schemeClr val="tx2"/>
                </a:solidFill>
              </a:defRPr>
            </a:lvl8pPr>
            <a:lvl9pPr>
              <a:defRPr sz="1867">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58426" y="7016394"/>
            <a:ext cx="6397991" cy="919353"/>
          </a:xfrm>
        </p:spPr>
        <p:txBody>
          <a:bodyPr anchor="ctr">
            <a:normAutofit/>
          </a:bodyPr>
          <a:lstStyle>
            <a:lvl1pPr marL="0" indent="0" algn="r">
              <a:buNone/>
              <a:defRPr sz="1467">
                <a:solidFill>
                  <a:schemeClr val="bg1"/>
                </a:solidFill>
              </a:defRPr>
            </a:lvl1pPr>
            <a:lvl2pPr marL="609585" indent="0">
              <a:buNone/>
              <a:defRPr sz="1467"/>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en-GB"/>
              <a:t>01-Mar-19</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Real Estate Buyers Market</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1405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1788" y="6257852"/>
            <a:ext cx="11984628" cy="755651"/>
          </a:xfrm>
        </p:spPr>
        <p:txBody>
          <a:bodyPr anchor="b">
            <a:normAutofit/>
          </a:bodyPr>
          <a:lstStyle>
            <a:lvl1pPr algn="l">
              <a:defRPr sz="32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140" y="799633"/>
            <a:ext cx="12358059" cy="4743003"/>
          </a:xfrm>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871788" y="7013502"/>
            <a:ext cx="11984628" cy="798228"/>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r>
              <a:rPr lang="en-GB"/>
              <a:t>01-Mar-19</a:t>
            </a:r>
            <a:endParaRPr lang="en-US" dirty="0"/>
          </a:p>
        </p:txBody>
      </p:sp>
      <p:sp>
        <p:nvSpPr>
          <p:cNvPr id="6" name="Footer Placeholder 5"/>
          <p:cNvSpPr>
            <a:spLocks noGrp="1"/>
          </p:cNvSpPr>
          <p:nvPr>
            <p:ph type="ftr" sz="quarter" idx="11"/>
          </p:nvPr>
        </p:nvSpPr>
        <p:spPr/>
        <p:txBody>
          <a:bodyPr/>
          <a:lstStyle/>
          <a:p>
            <a:r>
              <a:rPr lang="en-US"/>
              <a:t>Real Estate Buyers Market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795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1788" y="916633"/>
            <a:ext cx="11984628" cy="144443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71788" y="2970671"/>
            <a:ext cx="11984628" cy="484105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38991" y="7941516"/>
            <a:ext cx="3200400" cy="486833"/>
          </a:xfrm>
          <a:prstGeom prst="rect">
            <a:avLst/>
          </a:prstGeom>
        </p:spPr>
        <p:txBody>
          <a:bodyPr vert="horz" lIns="91440" tIns="45720" rIns="91440" bIns="45720" rtlCol="0" anchor="ctr"/>
          <a:lstStyle>
            <a:lvl1pPr algn="r">
              <a:defRPr sz="1200">
                <a:solidFill>
                  <a:schemeClr val="accent2"/>
                </a:solidFill>
              </a:defRPr>
            </a:lvl1pPr>
          </a:lstStyle>
          <a:p>
            <a:r>
              <a:rPr lang="en-GB"/>
              <a:t>01-Mar-19</a:t>
            </a:r>
            <a:endParaRPr lang="en-US" dirty="0"/>
          </a:p>
        </p:txBody>
      </p:sp>
      <p:sp>
        <p:nvSpPr>
          <p:cNvPr id="5" name="Footer Placeholder 4"/>
          <p:cNvSpPr>
            <a:spLocks noGrp="1"/>
          </p:cNvSpPr>
          <p:nvPr>
            <p:ph type="ftr" sz="quarter" idx="3"/>
          </p:nvPr>
        </p:nvSpPr>
        <p:spPr>
          <a:xfrm>
            <a:off x="871789" y="7935748"/>
            <a:ext cx="7305878" cy="486833"/>
          </a:xfrm>
          <a:prstGeom prst="rect">
            <a:avLst/>
          </a:prstGeom>
        </p:spPr>
        <p:txBody>
          <a:bodyPr vert="horz" lIns="91440" tIns="45720" rIns="91440" bIns="45720" rtlCol="0" anchor="ctr"/>
          <a:lstStyle>
            <a:lvl1pPr algn="l">
              <a:defRPr sz="1200" cap="all">
                <a:solidFill>
                  <a:schemeClr val="accent2"/>
                </a:solidFill>
              </a:defRPr>
            </a:lvl1pPr>
          </a:lstStyle>
          <a:p>
            <a:r>
              <a:rPr lang="en-US"/>
              <a:t>Real Estate Buyers Market</a:t>
            </a:r>
            <a:endParaRPr lang="en-US" dirty="0"/>
          </a:p>
        </p:txBody>
      </p:sp>
      <p:sp>
        <p:nvSpPr>
          <p:cNvPr id="6" name="Slide Number Placeholder 5"/>
          <p:cNvSpPr>
            <a:spLocks noGrp="1"/>
          </p:cNvSpPr>
          <p:nvPr>
            <p:ph type="sldNum" sz="quarter" idx="4"/>
          </p:nvPr>
        </p:nvSpPr>
        <p:spPr>
          <a:xfrm>
            <a:off x="11700714" y="7941516"/>
            <a:ext cx="1155702" cy="486833"/>
          </a:xfrm>
          <a:prstGeom prst="rect">
            <a:avLst/>
          </a:prstGeom>
        </p:spPr>
        <p:txBody>
          <a:bodyPr vert="horz" lIns="91440" tIns="45720" rIns="91440" bIns="45720" rtlCol="0" anchor="ctr"/>
          <a:lstStyle>
            <a:lvl1pPr algn="r">
              <a:defRPr sz="12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672137" y="588433"/>
            <a:ext cx="4079864"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964002" y="588433"/>
            <a:ext cx="4066200" cy="144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824902" y="588433"/>
            <a:ext cx="4066200" cy="14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282183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p:txStyles>
    <p:titleStyle>
      <a:lvl1pPr algn="l" defTabSz="609585" rtl="0" eaLnBrk="1" latinLnBrk="0" hangingPunct="1">
        <a:spcBef>
          <a:spcPct val="0"/>
        </a:spcBef>
        <a:buNone/>
        <a:defRPr sz="3733"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07990" indent="-407990"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839979" indent="-407990"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2133" kern="1200">
          <a:solidFill>
            <a:schemeClr val="tx2"/>
          </a:solidFill>
          <a:latin typeface="+mn-lt"/>
          <a:ea typeface="+mn-ea"/>
          <a:cs typeface="+mn-cs"/>
        </a:defRPr>
      </a:lvl2pPr>
      <a:lvl3pPr marL="1199970" indent="-359991"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867" kern="1200">
          <a:solidFill>
            <a:schemeClr val="tx2"/>
          </a:solidFill>
          <a:latin typeface="+mn-lt"/>
          <a:ea typeface="+mn-ea"/>
          <a:cs typeface="+mn-cs"/>
        </a:defRPr>
      </a:lvl3pPr>
      <a:lvl4pPr marL="1655959" indent="-3119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2135947" indent="-3119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253327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6pPr>
      <a:lvl7pPr marL="293326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7pPr>
      <a:lvl8pPr marL="333325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8pPr>
      <a:lvl9pPr marL="373324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F44F-4C87-4019-86FF-AB7B761F8CC2}"/>
              </a:ext>
            </a:extLst>
          </p:cNvPr>
          <p:cNvSpPr>
            <a:spLocks noGrp="1"/>
          </p:cNvSpPr>
          <p:nvPr>
            <p:ph type="ctrTitle"/>
          </p:nvPr>
        </p:nvSpPr>
        <p:spPr>
          <a:xfrm>
            <a:off x="649357" y="2033181"/>
            <a:ext cx="12200957" cy="2006459"/>
          </a:xfrm>
        </p:spPr>
        <p:txBody>
          <a:bodyPr/>
          <a:lstStyle/>
          <a:p>
            <a:r>
              <a:rPr lang="en-GB" dirty="0"/>
              <a:t>The Home Buyers Haven</a:t>
            </a:r>
          </a:p>
        </p:txBody>
      </p:sp>
      <p:sp>
        <p:nvSpPr>
          <p:cNvPr id="3" name="Subtitle 2">
            <a:extLst>
              <a:ext uri="{FF2B5EF4-FFF2-40B4-BE49-F238E27FC236}">
                <a16:creationId xmlns:a16="http://schemas.microsoft.com/office/drawing/2014/main" id="{96D9222A-C4B9-41BB-8FD5-3DEB7A42BD39}"/>
              </a:ext>
            </a:extLst>
          </p:cNvPr>
          <p:cNvSpPr>
            <a:spLocks noGrp="1"/>
          </p:cNvSpPr>
          <p:nvPr>
            <p:ph type="subTitle" idx="1"/>
          </p:nvPr>
        </p:nvSpPr>
        <p:spPr>
          <a:xfrm>
            <a:off x="649357" y="4178452"/>
            <a:ext cx="9700591" cy="787095"/>
          </a:xfrm>
        </p:spPr>
        <p:txBody>
          <a:bodyPr/>
          <a:lstStyle/>
          <a:p>
            <a:r>
              <a:rPr lang="en-GB" dirty="0">
                <a:solidFill>
                  <a:schemeClr val="bg1"/>
                </a:solidFill>
              </a:rPr>
              <a:t>Concept note</a:t>
            </a:r>
          </a:p>
        </p:txBody>
      </p:sp>
      <p:sp>
        <p:nvSpPr>
          <p:cNvPr id="4" name="Footer Placeholder 3">
            <a:extLst>
              <a:ext uri="{FF2B5EF4-FFF2-40B4-BE49-F238E27FC236}">
                <a16:creationId xmlns:a16="http://schemas.microsoft.com/office/drawing/2014/main" id="{4AB649AC-F33C-45C0-97F6-81E26FB0645E}"/>
              </a:ext>
            </a:extLst>
          </p:cNvPr>
          <p:cNvSpPr>
            <a:spLocks noGrp="1"/>
          </p:cNvSpPr>
          <p:nvPr>
            <p:ph type="ftr" sz="quarter" idx="11"/>
          </p:nvPr>
        </p:nvSpPr>
        <p:spPr/>
        <p:txBody>
          <a:bodyPr/>
          <a:lstStyle/>
          <a:p>
            <a:r>
              <a:rPr lang="en-US" dirty="0">
                <a:solidFill>
                  <a:schemeClr val="accent1"/>
                </a:solidFill>
              </a:rPr>
              <a:t>The Home Buyers Haven</a:t>
            </a:r>
          </a:p>
        </p:txBody>
      </p:sp>
      <p:sp>
        <p:nvSpPr>
          <p:cNvPr id="5" name="Slide Number Placeholder 4">
            <a:extLst>
              <a:ext uri="{FF2B5EF4-FFF2-40B4-BE49-F238E27FC236}">
                <a16:creationId xmlns:a16="http://schemas.microsoft.com/office/drawing/2014/main" id="{3DF2E1ED-18AD-48B0-A398-08A0CBBBA0F7}"/>
              </a:ext>
            </a:extLst>
          </p:cNvPr>
          <p:cNvSpPr>
            <a:spLocks noGrp="1"/>
          </p:cNvSpPr>
          <p:nvPr>
            <p:ph type="sldNum" sz="quarter" idx="12"/>
          </p:nvPr>
        </p:nvSpPr>
        <p:spPr/>
        <p:txBody>
          <a:bodyPr/>
          <a:lstStyle/>
          <a:p>
            <a:fld id="{D57F1E4F-1CFF-5643-939E-217C01CDF565}" type="slidenum">
              <a:rPr lang="en-US" smtClean="0">
                <a:solidFill>
                  <a:schemeClr val="accent1"/>
                </a:solidFill>
              </a:rPr>
              <a:pPr/>
              <a:t>1</a:t>
            </a:fld>
            <a:endParaRPr lang="en-US" dirty="0">
              <a:solidFill>
                <a:schemeClr val="accent1"/>
              </a:solidFill>
            </a:endParaRPr>
          </a:p>
        </p:txBody>
      </p:sp>
      <p:sp>
        <p:nvSpPr>
          <p:cNvPr id="6" name="Date Placeholder 5">
            <a:extLst>
              <a:ext uri="{FF2B5EF4-FFF2-40B4-BE49-F238E27FC236}">
                <a16:creationId xmlns:a16="http://schemas.microsoft.com/office/drawing/2014/main" id="{3A43703E-51FA-4CB8-9838-FA536C3787FD}"/>
              </a:ext>
            </a:extLst>
          </p:cNvPr>
          <p:cNvSpPr>
            <a:spLocks noGrp="1"/>
          </p:cNvSpPr>
          <p:nvPr>
            <p:ph type="dt" sz="half" idx="10"/>
          </p:nvPr>
        </p:nvSpPr>
        <p:spPr/>
        <p:txBody>
          <a:bodyPr/>
          <a:lstStyle/>
          <a:p>
            <a:r>
              <a:rPr lang="en-GB"/>
              <a:t>01-Mar-19</a:t>
            </a:r>
            <a:endParaRPr lang="en-US" dirty="0"/>
          </a:p>
        </p:txBody>
      </p:sp>
    </p:spTree>
    <p:extLst>
      <p:ext uri="{BB962C8B-B14F-4D97-AF65-F5344CB8AC3E}">
        <p14:creationId xmlns:p14="http://schemas.microsoft.com/office/powerpoint/2010/main" val="2642958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6913-9AA4-4593-9EF0-9B1207149E3C}"/>
              </a:ext>
            </a:extLst>
          </p:cNvPr>
          <p:cNvSpPr>
            <a:spLocks noGrp="1"/>
          </p:cNvSpPr>
          <p:nvPr>
            <p:ph type="title"/>
          </p:nvPr>
        </p:nvSpPr>
        <p:spPr/>
        <p:txBody>
          <a:bodyPr>
            <a:normAutofit fontScale="90000"/>
          </a:bodyPr>
          <a:lstStyle/>
          <a:p>
            <a:r>
              <a:rPr lang="en-US" dirty="0"/>
              <a:t>About Us</a:t>
            </a:r>
          </a:p>
        </p:txBody>
      </p:sp>
      <p:sp>
        <p:nvSpPr>
          <p:cNvPr id="3" name="Content Placeholder 2">
            <a:extLst>
              <a:ext uri="{FF2B5EF4-FFF2-40B4-BE49-F238E27FC236}">
                <a16:creationId xmlns:a16="http://schemas.microsoft.com/office/drawing/2014/main" id="{7EC46335-B635-4E91-A172-1BCD74A6BBD5}"/>
              </a:ext>
            </a:extLst>
          </p:cNvPr>
          <p:cNvSpPr>
            <a:spLocks noGrp="1"/>
          </p:cNvSpPr>
          <p:nvPr>
            <p:ph idx="1"/>
          </p:nvPr>
        </p:nvSpPr>
        <p:spPr>
          <a:xfrm>
            <a:off x="672139" y="1892594"/>
            <a:ext cx="5601661" cy="6454571"/>
          </a:xfrm>
        </p:spPr>
        <p:txBody>
          <a:bodyPr anchor="t">
            <a:normAutofit/>
          </a:bodyPr>
          <a:lstStyle/>
          <a:p>
            <a:pPr marL="0" indent="0">
              <a:buNone/>
            </a:pPr>
            <a:r>
              <a:rPr lang="en-US" sz="2200" b="1" dirty="0"/>
              <a:t>Option 1: </a:t>
            </a:r>
          </a:p>
          <a:p>
            <a:pPr marL="0" indent="0">
              <a:buNone/>
            </a:pPr>
            <a:r>
              <a:rPr lang="en-US" sz="2200" dirty="0"/>
              <a:t>Owning a home is everyone’s dream. The Home Buyers Haven is an online platform that provides aspiring home owners an opportunity to  purchase homes at friendly prices. With our motto 'My Home at My Price', we are prioritizing buyers needs and preferences and giving them a  new home buying experience.</a:t>
            </a:r>
          </a:p>
          <a:p>
            <a:pPr marL="0" indent="0">
              <a:buNone/>
            </a:pPr>
            <a:r>
              <a:rPr lang="en-US" sz="2200" dirty="0"/>
              <a:t>We believe that everyone should own a home at a location of their choice and at a reasonable price that matches their ability. Our platform is designed to facilitate this process by   providing prospective home owners an opportunity to list their requirements and receive offers that match their needs.</a:t>
            </a:r>
          </a:p>
        </p:txBody>
      </p:sp>
      <p:sp>
        <p:nvSpPr>
          <p:cNvPr id="4" name="Date Placeholder 3">
            <a:extLst>
              <a:ext uri="{FF2B5EF4-FFF2-40B4-BE49-F238E27FC236}">
                <a16:creationId xmlns:a16="http://schemas.microsoft.com/office/drawing/2014/main" id="{827E2C57-0815-4607-93E3-EEBBE6523391}"/>
              </a:ext>
            </a:extLst>
          </p:cNvPr>
          <p:cNvSpPr>
            <a:spLocks noGrp="1"/>
          </p:cNvSpPr>
          <p:nvPr>
            <p:ph type="dt" sz="half" idx="10"/>
          </p:nvPr>
        </p:nvSpPr>
        <p:spPr/>
        <p:txBody>
          <a:bodyPr/>
          <a:lstStyle/>
          <a:p>
            <a:r>
              <a:rPr lang="en-GB"/>
              <a:t>01-Mar-19</a:t>
            </a:r>
            <a:endParaRPr lang="en-US" dirty="0"/>
          </a:p>
        </p:txBody>
      </p:sp>
      <p:sp>
        <p:nvSpPr>
          <p:cNvPr id="5" name="Footer Placeholder 4">
            <a:extLst>
              <a:ext uri="{FF2B5EF4-FFF2-40B4-BE49-F238E27FC236}">
                <a16:creationId xmlns:a16="http://schemas.microsoft.com/office/drawing/2014/main" id="{EC654621-191E-42B0-BA0E-2F338C5F8C3B}"/>
              </a:ext>
            </a:extLst>
          </p:cNvPr>
          <p:cNvSpPr>
            <a:spLocks noGrp="1"/>
          </p:cNvSpPr>
          <p:nvPr>
            <p:ph type="ftr" sz="quarter" idx="11"/>
          </p:nvPr>
        </p:nvSpPr>
        <p:spPr/>
        <p:txBody>
          <a:bodyPr/>
          <a:lstStyle/>
          <a:p>
            <a:r>
              <a:rPr lang="en-US"/>
              <a:t>Real Estate Buyers Market</a:t>
            </a:r>
            <a:endParaRPr lang="en-US" dirty="0"/>
          </a:p>
        </p:txBody>
      </p:sp>
      <p:sp>
        <p:nvSpPr>
          <p:cNvPr id="6" name="Slide Number Placeholder 5">
            <a:extLst>
              <a:ext uri="{FF2B5EF4-FFF2-40B4-BE49-F238E27FC236}">
                <a16:creationId xmlns:a16="http://schemas.microsoft.com/office/drawing/2014/main" id="{E14CCB51-E045-4D47-9B91-7514EDFE0D7C}"/>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Content Placeholder 2">
            <a:extLst>
              <a:ext uri="{FF2B5EF4-FFF2-40B4-BE49-F238E27FC236}">
                <a16:creationId xmlns:a16="http://schemas.microsoft.com/office/drawing/2014/main" id="{E3F9D102-FA02-473E-9031-AD6A06C31C6E}"/>
              </a:ext>
            </a:extLst>
          </p:cNvPr>
          <p:cNvSpPr txBox="1">
            <a:spLocks/>
          </p:cNvSpPr>
          <p:nvPr/>
        </p:nvSpPr>
        <p:spPr>
          <a:xfrm>
            <a:off x="6958639" y="1892593"/>
            <a:ext cx="6085222" cy="6454571"/>
          </a:xfrm>
          <a:prstGeom prst="rect">
            <a:avLst/>
          </a:prstGeom>
        </p:spPr>
        <p:txBody>
          <a:bodyPr vert="horz" lIns="91440" tIns="45720" rIns="91440" bIns="45720" rtlCol="0" anchor="t">
            <a:normAutofit fontScale="92500"/>
          </a:bodyPr>
          <a:lstStyle>
            <a:lvl1pPr marL="407990" indent="-407990"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2400" kern="1200">
                <a:solidFill>
                  <a:schemeClr val="tx2"/>
                </a:solidFill>
                <a:latin typeface="Candara" panose="020E0502030303020204" pitchFamily="34" charset="0"/>
                <a:ea typeface="+mn-ea"/>
                <a:cs typeface="+mn-cs"/>
              </a:defRPr>
            </a:lvl1pPr>
            <a:lvl2pPr marL="839979" indent="-407990" algn="just" defTabSz="609585" rtl="0" eaLnBrk="1" latinLnBrk="0" hangingPunct="1">
              <a:spcBef>
                <a:spcPct val="20000"/>
              </a:spcBef>
              <a:spcAft>
                <a:spcPts val="800"/>
              </a:spcAft>
              <a:buClr>
                <a:schemeClr val="accent2"/>
              </a:buClr>
              <a:buSzPct val="92000"/>
              <a:buFont typeface="Verdana" panose="020B0604030504040204" pitchFamily="34" charset="0"/>
              <a:buChar char="-"/>
              <a:defRPr sz="2000" kern="1200">
                <a:solidFill>
                  <a:schemeClr val="tx2"/>
                </a:solidFill>
                <a:latin typeface="Candara" panose="020E0502030303020204" pitchFamily="34" charset="0"/>
                <a:ea typeface="+mn-ea"/>
                <a:cs typeface="+mn-cs"/>
              </a:defRPr>
            </a:lvl2pPr>
            <a:lvl3pPr marL="1199970" indent="-359991"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1800" kern="1200">
                <a:solidFill>
                  <a:schemeClr val="tx2"/>
                </a:solidFill>
                <a:latin typeface="Candara" panose="020E0502030303020204" pitchFamily="34" charset="0"/>
                <a:ea typeface="+mn-ea"/>
                <a:cs typeface="+mn-cs"/>
              </a:defRPr>
            </a:lvl3pPr>
            <a:lvl4pPr marL="1655959" indent="-311992"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Candara" panose="020E0502030303020204" pitchFamily="34" charset="0"/>
                <a:ea typeface="+mn-ea"/>
                <a:cs typeface="+mn-cs"/>
              </a:defRPr>
            </a:lvl4pPr>
            <a:lvl5pPr marL="2135947" indent="-311992"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Candara" panose="020E0502030303020204" pitchFamily="34" charset="0"/>
                <a:ea typeface="+mn-ea"/>
                <a:cs typeface="+mn-cs"/>
              </a:defRPr>
            </a:lvl5pPr>
            <a:lvl6pPr marL="253327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6pPr>
            <a:lvl7pPr marL="293326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7pPr>
            <a:lvl8pPr marL="333325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8pPr>
            <a:lvl9pPr marL="373324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9pPr>
          </a:lstStyle>
          <a:p>
            <a:pPr marL="0" indent="0">
              <a:buFont typeface="Wingdings 2" panose="05020102010507070707" pitchFamily="18" charset="2"/>
              <a:buNone/>
            </a:pPr>
            <a:r>
              <a:rPr lang="en-US" b="1" dirty="0"/>
              <a:t>Option 2: </a:t>
            </a:r>
          </a:p>
          <a:p>
            <a:pPr marL="0" indent="0">
              <a:buFont typeface="Wingdings 2" panose="05020102010507070707" pitchFamily="18" charset="2"/>
              <a:buNone/>
            </a:pPr>
            <a:r>
              <a:rPr lang="en-US" dirty="0"/>
              <a:t>Owning a home is everyone’s dream. The Home Buyers Haven is an online platform that provides aspiring home owners an opportunity to  purchase homes at friendly prices. </a:t>
            </a:r>
          </a:p>
          <a:p>
            <a:pPr marL="0" indent="0">
              <a:buNone/>
            </a:pPr>
            <a:r>
              <a:rPr lang="en-US" dirty="0"/>
              <a:t>We believe that everyone should own a home at a location of their choice and at a reasonable price that matches their ability. Our platform is designed to facilitate this process by   providing prospective home owners an opportunity to list their requirements and receive offers that match their needs.</a:t>
            </a:r>
          </a:p>
          <a:p>
            <a:pPr marL="0" indent="0">
              <a:buFont typeface="Wingdings 2" panose="05020102010507070707" pitchFamily="18" charset="2"/>
              <a:buNone/>
            </a:pPr>
            <a:r>
              <a:rPr lang="en-US" dirty="0"/>
              <a:t>With our motto 'My Home at My Price', we are prioritizing buyers needs and preferences and giving them a  new home buying experience.</a:t>
            </a:r>
          </a:p>
        </p:txBody>
      </p:sp>
    </p:spTree>
    <p:extLst>
      <p:ext uri="{BB962C8B-B14F-4D97-AF65-F5344CB8AC3E}">
        <p14:creationId xmlns:p14="http://schemas.microsoft.com/office/powerpoint/2010/main" val="285394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9E6E-8D5E-4720-8EE6-21120100081D}"/>
              </a:ext>
            </a:extLst>
          </p:cNvPr>
          <p:cNvSpPr>
            <a:spLocks noGrp="1"/>
          </p:cNvSpPr>
          <p:nvPr>
            <p:ph type="title"/>
          </p:nvPr>
        </p:nvSpPr>
        <p:spPr/>
        <p:txBody>
          <a:bodyPr>
            <a:normAutofit fontScale="90000"/>
          </a:bodyPr>
          <a:lstStyle/>
          <a:p>
            <a:r>
              <a:rPr lang="en-US" dirty="0"/>
              <a:t>Lean Canvas</a:t>
            </a:r>
          </a:p>
        </p:txBody>
      </p:sp>
      <p:sp>
        <p:nvSpPr>
          <p:cNvPr id="4" name="Footer Placeholder 3">
            <a:extLst>
              <a:ext uri="{FF2B5EF4-FFF2-40B4-BE49-F238E27FC236}">
                <a16:creationId xmlns:a16="http://schemas.microsoft.com/office/drawing/2014/main" id="{C06EE8C7-8CC4-43F4-9C58-8CF011D3EADD}"/>
              </a:ext>
            </a:extLst>
          </p:cNvPr>
          <p:cNvSpPr>
            <a:spLocks noGrp="1"/>
          </p:cNvSpPr>
          <p:nvPr>
            <p:ph type="ftr" sz="quarter" idx="11"/>
          </p:nvPr>
        </p:nvSpPr>
        <p:spPr/>
        <p:txBody>
          <a:bodyPr/>
          <a:lstStyle/>
          <a:p>
            <a:r>
              <a:rPr lang="en-US" dirty="0"/>
              <a:t>The Home Buyers Haven</a:t>
            </a:r>
          </a:p>
        </p:txBody>
      </p:sp>
      <p:sp>
        <p:nvSpPr>
          <p:cNvPr id="5" name="Slide Number Placeholder 4">
            <a:extLst>
              <a:ext uri="{FF2B5EF4-FFF2-40B4-BE49-F238E27FC236}">
                <a16:creationId xmlns:a16="http://schemas.microsoft.com/office/drawing/2014/main" id="{CCC7B153-5534-4397-A567-BA94BBD28489}"/>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6" name="Picture 5">
            <a:extLst>
              <a:ext uri="{FF2B5EF4-FFF2-40B4-BE49-F238E27FC236}">
                <a16:creationId xmlns:a16="http://schemas.microsoft.com/office/drawing/2014/main" id="{C147DDB8-7765-47D1-AA4D-8359329BD06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2139" y="1696278"/>
            <a:ext cx="12371722" cy="6801179"/>
          </a:xfrm>
          <a:prstGeom prst="rect">
            <a:avLst/>
          </a:prstGeom>
        </p:spPr>
      </p:pic>
      <p:sp>
        <p:nvSpPr>
          <p:cNvPr id="7" name="Oval 6">
            <a:extLst>
              <a:ext uri="{FF2B5EF4-FFF2-40B4-BE49-F238E27FC236}">
                <a16:creationId xmlns:a16="http://schemas.microsoft.com/office/drawing/2014/main" id="{52EF4559-8CC5-4718-B986-7E431C8096FB}"/>
              </a:ext>
            </a:extLst>
          </p:cNvPr>
          <p:cNvSpPr/>
          <p:nvPr/>
        </p:nvSpPr>
        <p:spPr>
          <a:xfrm>
            <a:off x="12253917" y="2471532"/>
            <a:ext cx="463826"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a:extLst>
              <a:ext uri="{FF2B5EF4-FFF2-40B4-BE49-F238E27FC236}">
                <a16:creationId xmlns:a16="http://schemas.microsoft.com/office/drawing/2014/main" id="{2FD9031F-3CE4-4BB2-9531-E47E0035785B}"/>
              </a:ext>
            </a:extLst>
          </p:cNvPr>
          <p:cNvSpPr/>
          <p:nvPr/>
        </p:nvSpPr>
        <p:spPr>
          <a:xfrm>
            <a:off x="2670313" y="2557669"/>
            <a:ext cx="463826"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a:extLst>
              <a:ext uri="{FF2B5EF4-FFF2-40B4-BE49-F238E27FC236}">
                <a16:creationId xmlns:a16="http://schemas.microsoft.com/office/drawing/2014/main" id="{C19FF947-8AE4-4C9B-AB6A-C10FD890582A}"/>
              </a:ext>
            </a:extLst>
          </p:cNvPr>
          <p:cNvSpPr/>
          <p:nvPr/>
        </p:nvSpPr>
        <p:spPr>
          <a:xfrm>
            <a:off x="5132314" y="2557669"/>
            <a:ext cx="463826"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FE042795-2F71-41C9-9F73-030B11406B66}"/>
              </a:ext>
            </a:extLst>
          </p:cNvPr>
          <p:cNvSpPr/>
          <p:nvPr/>
        </p:nvSpPr>
        <p:spPr>
          <a:xfrm>
            <a:off x="7495245" y="2557669"/>
            <a:ext cx="463826"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5BF133EB-C126-4EEA-A9EA-DB059FBDBBEE}"/>
              </a:ext>
            </a:extLst>
          </p:cNvPr>
          <p:cNvSpPr/>
          <p:nvPr/>
        </p:nvSpPr>
        <p:spPr>
          <a:xfrm>
            <a:off x="9751760" y="2511288"/>
            <a:ext cx="463826"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2" name="Oval 11">
            <a:extLst>
              <a:ext uri="{FF2B5EF4-FFF2-40B4-BE49-F238E27FC236}">
                <a16:creationId xmlns:a16="http://schemas.microsoft.com/office/drawing/2014/main" id="{F4C3B70E-1C73-48D7-8029-0073673013C4}"/>
              </a:ext>
            </a:extLst>
          </p:cNvPr>
          <p:cNvSpPr/>
          <p:nvPr/>
        </p:nvSpPr>
        <p:spPr>
          <a:xfrm>
            <a:off x="6265373" y="6288155"/>
            <a:ext cx="463826"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3" name="Oval 12">
            <a:extLst>
              <a:ext uri="{FF2B5EF4-FFF2-40B4-BE49-F238E27FC236}">
                <a16:creationId xmlns:a16="http://schemas.microsoft.com/office/drawing/2014/main" id="{A152C8E3-E56F-49E0-9687-4CD60635CA61}"/>
              </a:ext>
            </a:extLst>
          </p:cNvPr>
          <p:cNvSpPr/>
          <p:nvPr/>
        </p:nvSpPr>
        <p:spPr>
          <a:xfrm>
            <a:off x="12203165" y="6261648"/>
            <a:ext cx="463826"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Oval 13">
            <a:extLst>
              <a:ext uri="{FF2B5EF4-FFF2-40B4-BE49-F238E27FC236}">
                <a16:creationId xmlns:a16="http://schemas.microsoft.com/office/drawing/2014/main" id="{1C798C77-B908-4B64-A09B-A890A62D2583}"/>
              </a:ext>
            </a:extLst>
          </p:cNvPr>
          <p:cNvSpPr/>
          <p:nvPr/>
        </p:nvSpPr>
        <p:spPr>
          <a:xfrm>
            <a:off x="5043671" y="4305802"/>
            <a:ext cx="463826"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5" name="Oval 14">
            <a:extLst>
              <a:ext uri="{FF2B5EF4-FFF2-40B4-BE49-F238E27FC236}">
                <a16:creationId xmlns:a16="http://schemas.microsoft.com/office/drawing/2014/main" id="{15754FA5-AF59-4527-A56F-926F9485C361}"/>
              </a:ext>
            </a:extLst>
          </p:cNvPr>
          <p:cNvSpPr/>
          <p:nvPr/>
        </p:nvSpPr>
        <p:spPr>
          <a:xfrm>
            <a:off x="9778264" y="4305802"/>
            <a:ext cx="463826"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6" name="Date Placeholder 15">
            <a:extLst>
              <a:ext uri="{FF2B5EF4-FFF2-40B4-BE49-F238E27FC236}">
                <a16:creationId xmlns:a16="http://schemas.microsoft.com/office/drawing/2014/main" id="{D4865D10-5D33-4276-866A-0E5FDC0525DD}"/>
              </a:ext>
            </a:extLst>
          </p:cNvPr>
          <p:cNvSpPr>
            <a:spLocks noGrp="1"/>
          </p:cNvSpPr>
          <p:nvPr>
            <p:ph type="dt" sz="half" idx="10"/>
          </p:nvPr>
        </p:nvSpPr>
        <p:spPr/>
        <p:txBody>
          <a:bodyPr/>
          <a:lstStyle/>
          <a:p>
            <a:r>
              <a:rPr lang="en-GB"/>
              <a:t>01-Mar-19</a:t>
            </a:r>
            <a:endParaRPr lang="en-US" dirty="0"/>
          </a:p>
        </p:txBody>
      </p:sp>
    </p:spTree>
    <p:extLst>
      <p:ext uri="{BB962C8B-B14F-4D97-AF65-F5344CB8AC3E}">
        <p14:creationId xmlns:p14="http://schemas.microsoft.com/office/powerpoint/2010/main" val="216460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16B9-2629-4057-998F-77BE3A2639BB}"/>
              </a:ext>
            </a:extLst>
          </p:cNvPr>
          <p:cNvSpPr>
            <a:spLocks noGrp="1"/>
          </p:cNvSpPr>
          <p:nvPr>
            <p:ph type="title"/>
          </p:nvPr>
        </p:nvSpPr>
        <p:spPr/>
        <p:txBody>
          <a:bodyPr>
            <a:normAutofit fontScale="90000"/>
          </a:bodyPr>
          <a:lstStyle/>
          <a:p>
            <a:r>
              <a:rPr lang="en-US" dirty="0"/>
              <a:t>The Business Model: Lean Canvas</a:t>
            </a:r>
          </a:p>
        </p:txBody>
      </p:sp>
      <p:sp>
        <p:nvSpPr>
          <p:cNvPr id="4" name="Footer Placeholder 3">
            <a:extLst>
              <a:ext uri="{FF2B5EF4-FFF2-40B4-BE49-F238E27FC236}">
                <a16:creationId xmlns:a16="http://schemas.microsoft.com/office/drawing/2014/main" id="{CDA32945-3EAB-4883-81DF-1C162DFBDF97}"/>
              </a:ext>
            </a:extLst>
          </p:cNvPr>
          <p:cNvSpPr>
            <a:spLocks noGrp="1"/>
          </p:cNvSpPr>
          <p:nvPr>
            <p:ph type="ftr" sz="quarter" idx="11"/>
          </p:nvPr>
        </p:nvSpPr>
        <p:spPr/>
        <p:txBody>
          <a:bodyPr/>
          <a:lstStyle/>
          <a:p>
            <a:r>
              <a:rPr lang="en-US" dirty="0"/>
              <a:t>The Home Buyers Haven</a:t>
            </a:r>
          </a:p>
        </p:txBody>
      </p:sp>
      <p:sp>
        <p:nvSpPr>
          <p:cNvPr id="5" name="Slide Number Placeholder 4">
            <a:extLst>
              <a:ext uri="{FF2B5EF4-FFF2-40B4-BE49-F238E27FC236}">
                <a16:creationId xmlns:a16="http://schemas.microsoft.com/office/drawing/2014/main" id="{E5BE0AD7-0CA6-4A8F-A3CD-A08E58EAF56A}"/>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aphicFrame>
        <p:nvGraphicFramePr>
          <p:cNvPr id="8" name="Content Placeholder 7">
            <a:extLst>
              <a:ext uri="{FF2B5EF4-FFF2-40B4-BE49-F238E27FC236}">
                <a16:creationId xmlns:a16="http://schemas.microsoft.com/office/drawing/2014/main" id="{D1E22D78-4FF0-4F86-8717-CCD9EB3DD42E}"/>
              </a:ext>
            </a:extLst>
          </p:cNvPr>
          <p:cNvGraphicFramePr>
            <a:graphicFrameLocks noGrp="1"/>
          </p:cNvGraphicFramePr>
          <p:nvPr>
            <p:ph idx="1"/>
            <p:extLst>
              <p:ext uri="{D42A27DB-BD31-4B8C-83A1-F6EECF244321}">
                <p14:modId xmlns:p14="http://schemas.microsoft.com/office/powerpoint/2010/main" val="3170493277"/>
              </p:ext>
            </p:extLst>
          </p:nvPr>
        </p:nvGraphicFramePr>
        <p:xfrm>
          <a:off x="678657" y="1944638"/>
          <a:ext cx="12358686" cy="5942824"/>
        </p:xfrm>
        <a:graphic>
          <a:graphicData uri="http://schemas.openxmlformats.org/drawingml/2006/table">
            <a:tbl>
              <a:tblPr firstRow="1" bandRow="1">
                <a:tableStyleId>{00A15C55-8517-42AA-B614-E9B94910E393}</a:tableStyleId>
              </a:tblPr>
              <a:tblGrid>
                <a:gridCol w="2471737">
                  <a:extLst>
                    <a:ext uri="{9D8B030D-6E8A-4147-A177-3AD203B41FA5}">
                      <a16:colId xmlns:a16="http://schemas.microsoft.com/office/drawing/2014/main" val="1550679427"/>
                    </a:ext>
                  </a:extLst>
                </a:gridCol>
                <a:gridCol w="2471737">
                  <a:extLst>
                    <a:ext uri="{9D8B030D-6E8A-4147-A177-3AD203B41FA5}">
                      <a16:colId xmlns:a16="http://schemas.microsoft.com/office/drawing/2014/main" val="1239457004"/>
                    </a:ext>
                  </a:extLst>
                </a:gridCol>
                <a:gridCol w="1235869">
                  <a:extLst>
                    <a:ext uri="{9D8B030D-6E8A-4147-A177-3AD203B41FA5}">
                      <a16:colId xmlns:a16="http://schemas.microsoft.com/office/drawing/2014/main" val="1621076324"/>
                    </a:ext>
                  </a:extLst>
                </a:gridCol>
                <a:gridCol w="1235869">
                  <a:extLst>
                    <a:ext uri="{9D8B030D-6E8A-4147-A177-3AD203B41FA5}">
                      <a16:colId xmlns:a16="http://schemas.microsoft.com/office/drawing/2014/main" val="3426837326"/>
                    </a:ext>
                  </a:extLst>
                </a:gridCol>
                <a:gridCol w="2471737">
                  <a:extLst>
                    <a:ext uri="{9D8B030D-6E8A-4147-A177-3AD203B41FA5}">
                      <a16:colId xmlns:a16="http://schemas.microsoft.com/office/drawing/2014/main" val="1820153653"/>
                    </a:ext>
                  </a:extLst>
                </a:gridCol>
                <a:gridCol w="2471737">
                  <a:extLst>
                    <a:ext uri="{9D8B030D-6E8A-4147-A177-3AD203B41FA5}">
                      <a16:colId xmlns:a16="http://schemas.microsoft.com/office/drawing/2014/main" val="1748878774"/>
                    </a:ext>
                  </a:extLst>
                </a:gridCol>
              </a:tblGrid>
              <a:tr h="1953020">
                <a:tc rowSpan="2">
                  <a:txBody>
                    <a:bodyPr/>
                    <a:lstStyle/>
                    <a:p>
                      <a:pPr marL="228600" indent="-177800" algn="ctr"/>
                      <a:r>
                        <a:rPr lang="en-US" sz="1600" b="1" dirty="0">
                          <a:solidFill>
                            <a:schemeClr val="accent1">
                              <a:lumMod val="40000"/>
                              <a:lumOff val="60000"/>
                            </a:schemeClr>
                          </a:solidFill>
                          <a:latin typeface="Candara" panose="020E0502030303020204" pitchFamily="34" charset="0"/>
                        </a:rPr>
                        <a:t>2. Problem</a:t>
                      </a:r>
                    </a:p>
                    <a:p>
                      <a:pPr marL="228600" indent="-177800" algn="l">
                        <a:spcAft>
                          <a:spcPts val="600"/>
                        </a:spcAft>
                        <a:buFont typeface="Arial" panose="020B0604020202020204" pitchFamily="34" charset="0"/>
                        <a:buChar char="•"/>
                      </a:pPr>
                      <a:r>
                        <a:rPr lang="en-US" sz="1600" b="0" dirty="0">
                          <a:latin typeface="Candara" panose="020E0502030303020204" pitchFamily="34" charset="0"/>
                        </a:rPr>
                        <a:t>Overpriced homes by selling agents and buying brokers</a:t>
                      </a:r>
                    </a:p>
                    <a:p>
                      <a:pPr marL="228600" indent="-177800" algn="l">
                        <a:spcAft>
                          <a:spcPts val="600"/>
                        </a:spcAft>
                        <a:buFont typeface="Arial" panose="020B0604020202020204" pitchFamily="34" charset="0"/>
                        <a:buChar char="•"/>
                      </a:pPr>
                      <a:r>
                        <a:rPr lang="en-US" sz="1600" b="0" dirty="0">
                          <a:latin typeface="Candara" panose="020E0502030303020204" pitchFamily="34" charset="0"/>
                        </a:rPr>
                        <a:t>Too many houses and selling sites to sift through</a:t>
                      </a:r>
                    </a:p>
                    <a:p>
                      <a:pPr marL="228600" indent="-177800" algn="l">
                        <a:spcAft>
                          <a:spcPts val="600"/>
                        </a:spcAft>
                        <a:buFont typeface="Arial" panose="020B0604020202020204" pitchFamily="34" charset="0"/>
                        <a:buChar char="•"/>
                      </a:pPr>
                      <a:r>
                        <a:rPr lang="en-US" sz="1600" b="0" dirty="0">
                          <a:latin typeface="Candara" panose="020E0502030303020204" pitchFamily="34" charset="0"/>
                        </a:rPr>
                        <a:t>Opportunity – Glut of mid-income houses</a:t>
                      </a:r>
                    </a:p>
                    <a:p>
                      <a:pPr marL="228600" indent="-177800" algn="l">
                        <a:spcAft>
                          <a:spcPts val="600"/>
                        </a:spcAft>
                        <a:buFontTx/>
                        <a:buNone/>
                      </a:pPr>
                      <a:r>
                        <a:rPr lang="en-US" sz="1600" b="1" dirty="0">
                          <a:solidFill>
                            <a:schemeClr val="accent1">
                              <a:lumMod val="40000"/>
                              <a:lumOff val="60000"/>
                            </a:schemeClr>
                          </a:solidFill>
                          <a:latin typeface="Candara" panose="020E0502030303020204" pitchFamily="34" charset="0"/>
                        </a:rPr>
                        <a:t>Existing Alternatives</a:t>
                      </a:r>
                    </a:p>
                    <a:p>
                      <a:pPr marL="228600" indent="-177800" algn="l">
                        <a:spcAft>
                          <a:spcPts val="600"/>
                        </a:spcAft>
                        <a:buFont typeface="Arial" panose="020B0604020202020204" pitchFamily="34" charset="0"/>
                        <a:buChar char="•"/>
                      </a:pPr>
                      <a:r>
                        <a:rPr lang="en-US" sz="1600" b="0" dirty="0">
                          <a:latin typeface="Candara" panose="020E0502030303020204" pitchFamily="34" charset="0"/>
                        </a:rPr>
                        <a:t>RE Agencies whose platforms are set up for sellers</a:t>
                      </a:r>
                    </a:p>
                    <a:p>
                      <a:pPr marL="228600" indent="-177800" algn="l">
                        <a:spcAft>
                          <a:spcPts val="600"/>
                        </a:spcAft>
                        <a:buFont typeface="Arial" panose="020B0604020202020204" pitchFamily="34" charset="0"/>
                        <a:buChar char="•"/>
                      </a:pPr>
                      <a:r>
                        <a:rPr lang="en-US" sz="1600" b="0" dirty="0">
                          <a:latin typeface="Candara" panose="020E0502030303020204" pitchFamily="34" charset="0"/>
                        </a:rPr>
                        <a:t>RE Brokers who source property for buyers</a:t>
                      </a:r>
                      <a:endParaRPr lang="en-US" sz="1600" b="0" dirty="0">
                        <a:solidFill>
                          <a:schemeClr val="tx1">
                            <a:lumMod val="75000"/>
                            <a:lumOff val="25000"/>
                          </a:schemeClr>
                        </a:solidFill>
                        <a:latin typeface="Candara" panose="020E0502030303020204" pitchFamily="34" charset="0"/>
                      </a:endParaRPr>
                    </a:p>
                  </a:txBody>
                  <a:tcPr/>
                </a:tc>
                <a:tc>
                  <a:txBody>
                    <a:bodyPr/>
                    <a:lstStyle/>
                    <a:p>
                      <a:pPr algn="ctr"/>
                      <a:r>
                        <a:rPr lang="en-US" sz="1600" b="1" dirty="0">
                          <a:solidFill>
                            <a:schemeClr val="accent1">
                              <a:lumMod val="40000"/>
                              <a:lumOff val="60000"/>
                            </a:schemeClr>
                          </a:solidFill>
                          <a:latin typeface="Candara" panose="020E0502030303020204" pitchFamily="34" charset="0"/>
                        </a:rPr>
                        <a:t>3. Solution</a:t>
                      </a:r>
                    </a:p>
                    <a:p>
                      <a:pPr marL="228600" indent="-228600" algn="l">
                        <a:buFont typeface="Arial" panose="020B0604020202020204" pitchFamily="34" charset="0"/>
                        <a:buChar char="•"/>
                      </a:pPr>
                      <a:r>
                        <a:rPr lang="en-US" sz="1600" b="0" dirty="0">
                          <a:latin typeface="Candara" panose="020E0502030303020204" pitchFamily="34" charset="0"/>
                        </a:rPr>
                        <a:t>Reduced house prices, closer to home buyers price</a:t>
                      </a:r>
                    </a:p>
                    <a:p>
                      <a:pPr marL="228600" indent="-228600" algn="l">
                        <a:buFont typeface="Arial" panose="020B0604020202020204" pitchFamily="34" charset="0"/>
                        <a:buChar char="•"/>
                      </a:pPr>
                      <a:r>
                        <a:rPr lang="en-US" sz="1600" b="0" dirty="0">
                          <a:latin typeface="Candara" panose="020E0502030303020204" pitchFamily="34" charset="0"/>
                        </a:rPr>
                        <a:t>No sifting thru many RE Agency sites, homes</a:t>
                      </a:r>
                    </a:p>
                    <a:p>
                      <a:pPr algn="ctr"/>
                      <a:endParaRPr lang="en-US" sz="1600" b="0" dirty="0">
                        <a:latin typeface="Candara" panose="020E0502030303020204" pitchFamily="34" charset="0"/>
                      </a:endParaRPr>
                    </a:p>
                  </a:txBody>
                  <a:tcPr/>
                </a:tc>
                <a:tc rowSpan="2" gridSpan="2">
                  <a:txBody>
                    <a:bodyPr/>
                    <a:lstStyle/>
                    <a:p>
                      <a:pPr algn="ctr"/>
                      <a:r>
                        <a:rPr lang="en-US" sz="1600" b="1" dirty="0">
                          <a:latin typeface="Candara" panose="020E0502030303020204" pitchFamily="34" charset="0"/>
                        </a:rPr>
                        <a:t>4. Unique Value</a:t>
                      </a:r>
                      <a:r>
                        <a:rPr lang="en-US" sz="1600" b="0" dirty="0">
                          <a:latin typeface="Candara" panose="020E0502030303020204" pitchFamily="34" charset="0"/>
                        </a:rPr>
                        <a:t> </a:t>
                      </a:r>
                      <a:r>
                        <a:rPr lang="en-US" sz="1600" b="1" dirty="0">
                          <a:latin typeface="Candara" panose="020E0502030303020204" pitchFamily="34" charset="0"/>
                        </a:rPr>
                        <a:t>Proposition</a:t>
                      </a:r>
                    </a:p>
                    <a:p>
                      <a:pPr marL="0" indent="0" algn="ctr">
                        <a:buFont typeface="Arial" panose="020B0604020202020204" pitchFamily="34" charset="0"/>
                        <a:buNone/>
                      </a:pPr>
                      <a:endParaRPr lang="en-US" sz="1600" b="0" dirty="0">
                        <a:latin typeface="Candara" panose="020E0502030303020204" pitchFamily="34" charset="0"/>
                      </a:endParaRPr>
                    </a:p>
                    <a:p>
                      <a:pPr marL="0" indent="0" algn="ctr">
                        <a:buFont typeface="Arial" panose="020B0604020202020204" pitchFamily="34" charset="0"/>
                        <a:buNone/>
                      </a:pPr>
                      <a:r>
                        <a:rPr lang="en-US" sz="1600" b="0" dirty="0">
                          <a:latin typeface="Candara" panose="020E0502030303020204" pitchFamily="34" charset="0"/>
                        </a:rPr>
                        <a:t>The Buyer is King - Define your housing needs and get competitive offers hustle-free</a:t>
                      </a:r>
                    </a:p>
                    <a:p>
                      <a:pPr algn="ctr"/>
                      <a:endParaRPr lang="en-US" sz="1600" b="0" dirty="0">
                        <a:latin typeface="Candara" panose="020E0502030303020204" pitchFamily="34" charset="0"/>
                      </a:endParaRPr>
                    </a:p>
                    <a:p>
                      <a:pPr algn="ctr"/>
                      <a:endParaRPr lang="en-US" sz="1600" b="1" dirty="0">
                        <a:latin typeface="Candara" panose="020E0502030303020204" pitchFamily="34" charset="0"/>
                      </a:endParaRPr>
                    </a:p>
                    <a:p>
                      <a:pPr algn="ctr"/>
                      <a:r>
                        <a:rPr lang="en-US" sz="1600" b="1" dirty="0">
                          <a:latin typeface="Candara" panose="020E0502030303020204" pitchFamily="34" charset="0"/>
                        </a:rPr>
                        <a:t>High-level Concept</a:t>
                      </a:r>
                    </a:p>
                    <a:p>
                      <a:pPr algn="ctr"/>
                      <a:r>
                        <a:rPr lang="en-US" sz="1600" b="0" dirty="0">
                          <a:latin typeface="Candara" panose="020E0502030303020204" pitchFamily="34" charset="0"/>
                        </a:rPr>
                        <a:t>HBH is an RE Agency that prioritizes the buyer and reduces the hustle in the property search process</a:t>
                      </a:r>
                      <a:endParaRPr lang="en-US" sz="1600" b="0" dirty="0">
                        <a:solidFill>
                          <a:schemeClr val="tx1">
                            <a:lumMod val="65000"/>
                            <a:lumOff val="35000"/>
                          </a:schemeClr>
                        </a:solidFill>
                        <a:latin typeface="Candara" panose="020E0502030303020204" pitchFamily="34" charset="0"/>
                      </a:endParaRPr>
                    </a:p>
                  </a:txBody>
                  <a:tcPr>
                    <a:solidFill>
                      <a:schemeClr val="accent1">
                        <a:lumMod val="60000"/>
                        <a:lumOff val="40000"/>
                      </a:schemeClr>
                    </a:solidFill>
                  </a:tcPr>
                </a:tc>
                <a:tc rowSpan="2" hMerge="1">
                  <a:txBody>
                    <a:bodyPr/>
                    <a:lstStyle/>
                    <a:p>
                      <a:endParaRPr lang="en-US"/>
                    </a:p>
                  </a:txBody>
                  <a:tcPr/>
                </a:tc>
                <a:tc>
                  <a:txBody>
                    <a:bodyPr/>
                    <a:lstStyle/>
                    <a:p>
                      <a:pPr algn="ctr"/>
                      <a:r>
                        <a:rPr lang="en-US" sz="1600" b="1" dirty="0">
                          <a:latin typeface="Candara" panose="020E0502030303020204" pitchFamily="34" charset="0"/>
                        </a:rPr>
                        <a:t>5. Unfair Advantage</a:t>
                      </a:r>
                    </a:p>
                    <a:p>
                      <a:pPr algn="ctr"/>
                      <a:r>
                        <a:rPr lang="en-US" sz="1600" b="0" i="1" dirty="0">
                          <a:solidFill>
                            <a:schemeClr val="accent1">
                              <a:lumMod val="40000"/>
                              <a:lumOff val="60000"/>
                            </a:schemeClr>
                          </a:solidFill>
                          <a:latin typeface="Candara" panose="020E0502030303020204" pitchFamily="34" charset="0"/>
                        </a:rPr>
                        <a:t>*??Something that cannot be easily bought or copied</a:t>
                      </a:r>
                    </a:p>
                    <a:p>
                      <a:pPr algn="ctr"/>
                      <a:r>
                        <a:rPr lang="en-US" sz="1600" b="0" i="1" dirty="0">
                          <a:solidFill>
                            <a:schemeClr val="accent1">
                              <a:lumMod val="40000"/>
                              <a:lumOff val="60000"/>
                            </a:schemeClr>
                          </a:solidFill>
                          <a:latin typeface="Candara" panose="020E0502030303020204" pitchFamily="34" charset="0"/>
                        </a:rPr>
                        <a:t>*Uber – low-priced rides at the push of a button</a:t>
                      </a:r>
                    </a:p>
                    <a:p>
                      <a:pPr algn="ctr"/>
                      <a:r>
                        <a:rPr lang="en-US" sz="1600" b="0" i="1" dirty="0">
                          <a:solidFill>
                            <a:schemeClr val="accent1">
                              <a:lumMod val="40000"/>
                              <a:lumOff val="60000"/>
                            </a:schemeClr>
                          </a:solidFill>
                          <a:latin typeface="Candara" panose="020E0502030303020204" pitchFamily="34" charset="0"/>
                        </a:rPr>
                        <a:t>*HBH – Own a Home at your Price</a:t>
                      </a:r>
                    </a:p>
                  </a:txBody>
                  <a:tcPr/>
                </a:tc>
                <a:tc rowSpan="2">
                  <a:txBody>
                    <a:bodyPr/>
                    <a:lstStyle/>
                    <a:p>
                      <a:pPr marL="228600" indent="-176213" algn="ctr">
                        <a:buNone/>
                      </a:pPr>
                      <a:r>
                        <a:rPr lang="en-US" sz="1600" b="1" dirty="0">
                          <a:solidFill>
                            <a:schemeClr val="accent1">
                              <a:lumMod val="40000"/>
                              <a:lumOff val="60000"/>
                            </a:schemeClr>
                          </a:solidFill>
                          <a:latin typeface="Candara" panose="020E0502030303020204" pitchFamily="34" charset="0"/>
                        </a:rPr>
                        <a:t>1. Customer Segments</a:t>
                      </a:r>
                    </a:p>
                    <a:p>
                      <a:pPr marL="228600" indent="-176213" algn="l">
                        <a:spcAft>
                          <a:spcPts val="600"/>
                        </a:spcAft>
                        <a:buFont typeface="Arial" panose="020B0604020202020204" pitchFamily="34" charset="0"/>
                        <a:buChar char="•"/>
                      </a:pPr>
                      <a:r>
                        <a:rPr lang="en-US" sz="1600" b="0" dirty="0">
                          <a:latin typeface="Candara" panose="020E0502030303020204" pitchFamily="34" charset="0"/>
                        </a:rPr>
                        <a:t>Home Buyers within Kenya</a:t>
                      </a:r>
                    </a:p>
                    <a:p>
                      <a:pPr marL="228600" indent="-176213" algn="l">
                        <a:spcAft>
                          <a:spcPts val="600"/>
                        </a:spcAft>
                        <a:buFont typeface="Arial" panose="020B0604020202020204" pitchFamily="34" charset="0"/>
                        <a:buChar char="•"/>
                      </a:pPr>
                      <a:r>
                        <a:rPr lang="en-US" sz="1600" b="0" dirty="0">
                          <a:latin typeface="Candara" panose="020E0502030303020204" pitchFamily="34" charset="0"/>
                        </a:rPr>
                        <a:t>Home Buyers in the Diaspora</a:t>
                      </a:r>
                    </a:p>
                    <a:p>
                      <a:pPr marL="228600" indent="-176213" algn="ctr">
                        <a:buFontTx/>
                        <a:buNone/>
                      </a:pPr>
                      <a:endParaRPr lang="en-US" sz="1600" b="0" dirty="0">
                        <a:latin typeface="Candara" panose="020E0502030303020204" pitchFamily="34" charset="0"/>
                      </a:endParaRPr>
                    </a:p>
                    <a:p>
                      <a:pPr marL="228600" indent="-176213" algn="ctr">
                        <a:buFontTx/>
                        <a:buNone/>
                      </a:pPr>
                      <a:r>
                        <a:rPr lang="en-US" sz="1600" b="1" dirty="0">
                          <a:solidFill>
                            <a:schemeClr val="accent1">
                              <a:lumMod val="40000"/>
                              <a:lumOff val="60000"/>
                            </a:schemeClr>
                          </a:solidFill>
                          <a:latin typeface="Candara" panose="020E0502030303020204" pitchFamily="34" charset="0"/>
                        </a:rPr>
                        <a:t>Early Adopters</a:t>
                      </a:r>
                    </a:p>
                    <a:p>
                      <a:pPr marL="228600" indent="-176213" algn="l">
                        <a:buFont typeface="Arial" panose="020B0604020202020204" pitchFamily="34" charset="0"/>
                        <a:buChar char="•"/>
                      </a:pPr>
                      <a:r>
                        <a:rPr lang="en-US" sz="1600" b="0" dirty="0">
                          <a:latin typeface="Candara" panose="020E0502030303020204" pitchFamily="34" charset="0"/>
                        </a:rPr>
                        <a:t>Aspiring home owners in mid-income segment</a:t>
                      </a:r>
                      <a:endParaRPr lang="en-US" sz="1600" b="0" dirty="0">
                        <a:solidFill>
                          <a:schemeClr val="tx1">
                            <a:lumMod val="75000"/>
                            <a:lumOff val="25000"/>
                          </a:schemeClr>
                        </a:solidFill>
                        <a:latin typeface="Candara" panose="020E0502030303020204" pitchFamily="34" charset="0"/>
                      </a:endParaRPr>
                    </a:p>
                  </a:txBody>
                  <a:tcPr/>
                </a:tc>
                <a:extLst>
                  <a:ext uri="{0D108BD9-81ED-4DB2-BD59-A6C34878D82A}">
                    <a16:rowId xmlns:a16="http://schemas.microsoft.com/office/drawing/2014/main" val="2211721942"/>
                  </a:ext>
                </a:extLst>
              </a:tr>
              <a:tr h="1752188">
                <a:tc vMerge="1">
                  <a:txBody>
                    <a:bodyPr/>
                    <a:lstStyle/>
                    <a:p>
                      <a:pPr marL="285750" indent="-233363" algn="l">
                        <a:spcAft>
                          <a:spcPts val="600"/>
                        </a:spcAft>
                        <a:buFontTx/>
                        <a:buChar char="-"/>
                      </a:pPr>
                      <a:endParaRPr lang="en-US" sz="1800" b="0" dirty="0">
                        <a:solidFill>
                          <a:schemeClr val="tx1">
                            <a:lumMod val="75000"/>
                            <a:lumOff val="25000"/>
                          </a:schemeClr>
                        </a:solidFill>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b="1" dirty="0">
                          <a:solidFill>
                            <a:schemeClr val="bg1"/>
                          </a:solidFill>
                          <a:latin typeface="Candara" panose="020E0502030303020204" pitchFamily="34" charset="0"/>
                        </a:rPr>
                        <a:t>7. Key Metrics</a:t>
                      </a:r>
                    </a:p>
                    <a:p>
                      <a:pPr marL="228600" indent="-228600" algn="l">
                        <a:buFont typeface="Arial" panose="020B0604020202020204" pitchFamily="34" charset="0"/>
                        <a:buChar char="•"/>
                      </a:pPr>
                      <a:r>
                        <a:rPr lang="en-US" sz="1600" b="0" dirty="0">
                          <a:solidFill>
                            <a:schemeClr val="bg1"/>
                          </a:solidFill>
                          <a:latin typeface="Candara" panose="020E0502030303020204" pitchFamily="34" charset="0"/>
                        </a:rPr>
                        <a:t>Number of buyers signing up</a:t>
                      </a:r>
                    </a:p>
                    <a:p>
                      <a:pPr marL="228600" indent="-228600" algn="l">
                        <a:buFont typeface="Arial" panose="020B0604020202020204" pitchFamily="34" charset="0"/>
                        <a:buChar char="•"/>
                      </a:pPr>
                      <a:r>
                        <a:rPr lang="en-US" sz="1600" b="0" dirty="0">
                          <a:solidFill>
                            <a:schemeClr val="bg1"/>
                          </a:solidFill>
                          <a:latin typeface="Candara" panose="020E0502030303020204" pitchFamily="34" charset="0"/>
                        </a:rPr>
                        <a:t>Number of closed deals</a:t>
                      </a:r>
                    </a:p>
                    <a:p>
                      <a:pPr marL="228600" indent="-228600" algn="l">
                        <a:buFont typeface="Arial" panose="020B0604020202020204" pitchFamily="34" charset="0"/>
                        <a:buChar char="•"/>
                      </a:pPr>
                      <a:r>
                        <a:rPr lang="en-US" sz="1600" b="0" dirty="0">
                          <a:solidFill>
                            <a:schemeClr val="bg1"/>
                          </a:solidFill>
                          <a:latin typeface="Candara" panose="020E0502030303020204" pitchFamily="34" charset="0"/>
                        </a:rPr>
                        <a:t>Income generated</a:t>
                      </a:r>
                    </a:p>
                  </a:txBody>
                  <a:tcPr>
                    <a:solidFill>
                      <a:schemeClr val="accent4">
                        <a:lumMod val="60000"/>
                        <a:lumOff val="40000"/>
                      </a:schemeClr>
                    </a:solidFill>
                  </a:tcPr>
                </a:tc>
                <a:tc gridSpan="2" vMerge="1">
                  <a:txBody>
                    <a:bodyPr/>
                    <a:lstStyle/>
                    <a:p>
                      <a:pPr algn="ctr"/>
                      <a:endParaRPr lang="en-US" sz="18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vMerge="1">
                  <a:txBody>
                    <a:bodyPr/>
                    <a:lstStyle/>
                    <a:p>
                      <a:endParaRPr lang="en-US"/>
                    </a:p>
                  </a:txBody>
                  <a:tcPr/>
                </a:tc>
                <a:tc>
                  <a:txBody>
                    <a:bodyPr/>
                    <a:lstStyle/>
                    <a:p>
                      <a:pPr algn="ctr"/>
                      <a:r>
                        <a:rPr lang="en-US" sz="1600" b="1" dirty="0">
                          <a:solidFill>
                            <a:schemeClr val="bg1"/>
                          </a:solidFill>
                          <a:latin typeface="Candara" panose="020E0502030303020204" pitchFamily="34" charset="0"/>
                        </a:rPr>
                        <a:t>9. Mktg &amp; Customer Retention</a:t>
                      </a:r>
                    </a:p>
                    <a:p>
                      <a:pPr marL="228600" indent="-228600" algn="l">
                        <a:buFont typeface="Arial" panose="020B0604020202020204" pitchFamily="34" charset="0"/>
                        <a:buChar char="•"/>
                      </a:pPr>
                      <a:endParaRPr lang="en-US" sz="1600" b="0" dirty="0">
                        <a:solidFill>
                          <a:schemeClr val="bg1"/>
                        </a:solidFill>
                        <a:latin typeface="Candara" panose="020E0502030303020204" pitchFamily="34" charset="0"/>
                      </a:endParaRPr>
                    </a:p>
                    <a:p>
                      <a:pPr marL="228600" indent="-228600" algn="l">
                        <a:buFont typeface="Arial" panose="020B0604020202020204" pitchFamily="34" charset="0"/>
                        <a:buChar char="•"/>
                      </a:pPr>
                      <a:r>
                        <a:rPr lang="en-US" sz="1600" b="0" dirty="0">
                          <a:solidFill>
                            <a:schemeClr val="bg1"/>
                          </a:solidFill>
                          <a:latin typeface="Candara" panose="020E0502030303020204" pitchFamily="34" charset="0"/>
                        </a:rPr>
                        <a:t>Market the platform – </a:t>
                      </a:r>
                      <a:r>
                        <a:rPr lang="en-US" sz="1600" b="0" i="1" dirty="0">
                          <a:solidFill>
                            <a:srgbClr val="FF0000"/>
                          </a:solidFill>
                          <a:latin typeface="Candara" panose="020E0502030303020204" pitchFamily="34" charset="0"/>
                        </a:rPr>
                        <a:t>ref TCP</a:t>
                      </a:r>
                    </a:p>
                    <a:p>
                      <a:pPr marL="228600" indent="-228600" algn="l">
                        <a:buFont typeface="Arial" panose="020B0604020202020204" pitchFamily="34" charset="0"/>
                        <a:buChar char="•"/>
                      </a:pPr>
                      <a:r>
                        <a:rPr lang="en-US" sz="1600" b="0" dirty="0">
                          <a:solidFill>
                            <a:schemeClr val="bg1"/>
                          </a:solidFill>
                          <a:latin typeface="Candara" panose="020E0502030303020204" pitchFamily="34" charset="0"/>
                        </a:rPr>
                        <a:t>Give free real estate info to draw viewers</a:t>
                      </a:r>
                    </a:p>
                    <a:p>
                      <a:pPr marL="228600" indent="-228600" algn="l">
                        <a:buFont typeface="Arial" panose="020B0604020202020204" pitchFamily="34" charset="0"/>
                        <a:buChar char="•"/>
                      </a:pPr>
                      <a:r>
                        <a:rPr lang="en-US" sz="1600" b="0" dirty="0">
                          <a:solidFill>
                            <a:schemeClr val="bg1"/>
                          </a:solidFill>
                          <a:latin typeface="Candara" panose="020E0502030303020204" pitchFamily="34" charset="0"/>
                        </a:rPr>
                        <a:t>Channels - Website, Emails, Social media, User-referrals</a:t>
                      </a:r>
                    </a:p>
                  </a:txBody>
                  <a:tcPr>
                    <a:solidFill>
                      <a:schemeClr val="accent4">
                        <a:lumMod val="60000"/>
                        <a:lumOff val="40000"/>
                      </a:schemeClr>
                    </a:solidFill>
                  </a:tcPr>
                </a:tc>
                <a:tc vMerge="1">
                  <a:txBody>
                    <a:bodyPr/>
                    <a:lstStyle/>
                    <a:p>
                      <a:pPr marL="342900" indent="-290513" algn="l">
                        <a:buFontTx/>
                        <a:buChar char="-"/>
                      </a:pPr>
                      <a:endParaRPr lang="en-US" sz="1800" b="0" dirty="0">
                        <a:solidFill>
                          <a:schemeClr val="tx1">
                            <a:lumMod val="75000"/>
                            <a:lumOff val="25000"/>
                          </a:schemeClr>
                        </a:solidFill>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500895483"/>
                  </a:ext>
                </a:extLst>
              </a:tr>
              <a:tr h="1459964">
                <a:tc gridSpan="3">
                  <a:txBody>
                    <a:bodyPr/>
                    <a:lstStyle/>
                    <a:p>
                      <a:pPr algn="ctr"/>
                      <a:r>
                        <a:rPr lang="en-US" sz="1600" b="1" dirty="0">
                          <a:solidFill>
                            <a:schemeClr val="bg1"/>
                          </a:solidFill>
                          <a:latin typeface="Candara" panose="020E0502030303020204" pitchFamily="34" charset="0"/>
                        </a:rPr>
                        <a:t>8. Cost Structure</a:t>
                      </a:r>
                    </a:p>
                    <a:p>
                      <a:pPr marL="228600" indent="-228600" algn="l">
                        <a:buFont typeface="Arial" panose="020B0604020202020204" pitchFamily="34" charset="0"/>
                        <a:buChar char="•"/>
                      </a:pPr>
                      <a:r>
                        <a:rPr lang="en-US" sz="1600" b="0" dirty="0">
                          <a:latin typeface="Candara" panose="020E0502030303020204" pitchFamily="34" charset="0"/>
                        </a:rPr>
                        <a:t>Product / Platform development</a:t>
                      </a:r>
                    </a:p>
                    <a:p>
                      <a:pPr marL="228600" indent="-228600" algn="l">
                        <a:buFont typeface="Arial" panose="020B0604020202020204" pitchFamily="34" charset="0"/>
                        <a:buChar char="•"/>
                      </a:pPr>
                      <a:r>
                        <a:rPr lang="en-US" sz="1600" b="0" dirty="0">
                          <a:latin typeface="Candara" panose="020E0502030303020204" pitchFamily="34" charset="0"/>
                        </a:rPr>
                        <a:t>Marketing costs</a:t>
                      </a:r>
                    </a:p>
                    <a:p>
                      <a:pPr marL="228600" indent="-228600" algn="l">
                        <a:buFont typeface="Arial" panose="020B0604020202020204" pitchFamily="34" charset="0"/>
                        <a:buChar char="•"/>
                      </a:pPr>
                      <a:r>
                        <a:rPr lang="en-US" sz="1600" b="0" dirty="0">
                          <a:latin typeface="Candara" panose="020E0502030303020204" pitchFamily="34" charset="0"/>
                        </a:rPr>
                        <a:t>Salaries - administrator</a:t>
                      </a:r>
                      <a:endParaRPr lang="en-US" sz="1600" b="0" dirty="0">
                        <a:solidFill>
                          <a:schemeClr val="tx1">
                            <a:lumMod val="65000"/>
                            <a:lumOff val="35000"/>
                          </a:schemeClr>
                        </a:solidFill>
                        <a:latin typeface="Candara" panose="020E0502030303020204" pitchFamily="34" charset="0"/>
                      </a:endParaRPr>
                    </a:p>
                  </a:txBody>
                  <a:tcPr>
                    <a:solidFill>
                      <a:schemeClr val="accent4">
                        <a:lumMod val="40000"/>
                        <a:lumOff val="60000"/>
                      </a:schemeClr>
                    </a:solidFill>
                  </a:tcPr>
                </a:tc>
                <a:tc hMerge="1">
                  <a:txBody>
                    <a:bodyPr/>
                    <a:lstStyle/>
                    <a:p>
                      <a:endParaRPr lang="en-US" dirty="0"/>
                    </a:p>
                  </a:txBody>
                  <a:tcPr/>
                </a:tc>
                <a:tc hMerge="1">
                  <a:txBody>
                    <a:bodyPr/>
                    <a:lstStyle/>
                    <a:p>
                      <a:endParaRPr lang="en-US" dirty="0"/>
                    </a:p>
                  </a:txBody>
                  <a:tcPr/>
                </a:tc>
                <a:tc gridSpan="3">
                  <a:txBody>
                    <a:bodyPr/>
                    <a:lstStyle/>
                    <a:p>
                      <a:pPr algn="ctr"/>
                      <a:r>
                        <a:rPr lang="en-US" sz="1600" b="1" dirty="0">
                          <a:solidFill>
                            <a:schemeClr val="bg1"/>
                          </a:solidFill>
                          <a:latin typeface="Candara" panose="020E0502030303020204" pitchFamily="34" charset="0"/>
                        </a:rPr>
                        <a:t>6. Revenue Streams</a:t>
                      </a:r>
                    </a:p>
                    <a:p>
                      <a:pPr marL="0" marR="0" lvl="0" indent="0" algn="ctr" defTabSz="609585" rtl="0" eaLnBrk="1" fontAlgn="auto" latinLnBrk="0" hangingPunct="1">
                        <a:lnSpc>
                          <a:spcPct val="100000"/>
                        </a:lnSpc>
                        <a:spcBef>
                          <a:spcPts val="0"/>
                        </a:spcBef>
                        <a:spcAft>
                          <a:spcPts val="0"/>
                        </a:spcAft>
                        <a:buClrTx/>
                        <a:buSzTx/>
                        <a:buFontTx/>
                        <a:buNone/>
                        <a:tabLst/>
                        <a:defRPr/>
                      </a:pPr>
                      <a:r>
                        <a:rPr lang="en-US" sz="1600" b="0" dirty="0">
                          <a:latin typeface="Candara" panose="020E0502030303020204" pitchFamily="34" charset="0"/>
                        </a:rPr>
                        <a:t>Fixed price for each sign-up by buyer. Revenues will increase when more buyers sign up. More buyers will sign up, thru referrals based on successful deals. But start with no sign up fee for the first 100 customers</a:t>
                      </a:r>
                      <a:endParaRPr lang="en-US" sz="1600" b="0" dirty="0">
                        <a:solidFill>
                          <a:srgbClr val="FF0000"/>
                        </a:solidFill>
                        <a:latin typeface="Candara" panose="020E0502030303020204" pitchFamily="34" charset="0"/>
                      </a:endParaRPr>
                    </a:p>
                  </a:txBody>
                  <a:tcPr>
                    <a:solidFill>
                      <a:schemeClr val="accent4">
                        <a:lumMod val="40000"/>
                        <a:lumOff val="60000"/>
                      </a:scheme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910801"/>
                  </a:ext>
                </a:extLst>
              </a:tr>
            </a:tbl>
          </a:graphicData>
        </a:graphic>
      </p:graphicFrame>
      <p:sp>
        <p:nvSpPr>
          <p:cNvPr id="3" name="Date Placeholder 2">
            <a:extLst>
              <a:ext uri="{FF2B5EF4-FFF2-40B4-BE49-F238E27FC236}">
                <a16:creationId xmlns:a16="http://schemas.microsoft.com/office/drawing/2014/main" id="{EA8AB623-9FEA-4402-A863-CAF32AD7F227}"/>
              </a:ext>
            </a:extLst>
          </p:cNvPr>
          <p:cNvSpPr>
            <a:spLocks noGrp="1"/>
          </p:cNvSpPr>
          <p:nvPr>
            <p:ph type="dt" sz="half" idx="10"/>
          </p:nvPr>
        </p:nvSpPr>
        <p:spPr/>
        <p:txBody>
          <a:bodyPr/>
          <a:lstStyle/>
          <a:p>
            <a:r>
              <a:rPr lang="en-GB"/>
              <a:t>01-Mar-19</a:t>
            </a:r>
            <a:endParaRPr lang="en-US" dirty="0"/>
          </a:p>
        </p:txBody>
      </p:sp>
    </p:spTree>
    <p:extLst>
      <p:ext uri="{BB962C8B-B14F-4D97-AF65-F5344CB8AC3E}">
        <p14:creationId xmlns:p14="http://schemas.microsoft.com/office/powerpoint/2010/main" val="232703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BE0-962B-49DE-A506-C320FF762D81}"/>
              </a:ext>
            </a:extLst>
          </p:cNvPr>
          <p:cNvSpPr>
            <a:spLocks noGrp="1"/>
          </p:cNvSpPr>
          <p:nvPr>
            <p:ph type="title"/>
          </p:nvPr>
        </p:nvSpPr>
        <p:spPr/>
        <p:txBody>
          <a:bodyPr>
            <a:normAutofit fontScale="90000"/>
          </a:bodyPr>
          <a:lstStyle/>
          <a:p>
            <a:r>
              <a:rPr lang="en-US" dirty="0"/>
              <a:t>The Product Design</a:t>
            </a:r>
          </a:p>
        </p:txBody>
      </p:sp>
      <p:sp>
        <p:nvSpPr>
          <p:cNvPr id="3" name="Content Placeholder 2">
            <a:extLst>
              <a:ext uri="{FF2B5EF4-FFF2-40B4-BE49-F238E27FC236}">
                <a16:creationId xmlns:a16="http://schemas.microsoft.com/office/drawing/2014/main" id="{D97F2E1E-1D02-4384-AD45-0273B78123D6}"/>
              </a:ext>
            </a:extLst>
          </p:cNvPr>
          <p:cNvSpPr>
            <a:spLocks noGrp="1"/>
          </p:cNvSpPr>
          <p:nvPr>
            <p:ph idx="1"/>
          </p:nvPr>
        </p:nvSpPr>
        <p:spPr>
          <a:xfrm>
            <a:off x="658887" y="1799830"/>
            <a:ext cx="4867269" cy="6454571"/>
          </a:xfrm>
        </p:spPr>
        <p:txBody>
          <a:bodyPr>
            <a:noAutofit/>
          </a:bodyPr>
          <a:lstStyle/>
          <a:p>
            <a:pPr marL="225425" indent="-225425" algn="l">
              <a:spcBef>
                <a:spcPts val="0"/>
              </a:spcBef>
              <a:spcAft>
                <a:spcPts val="0"/>
              </a:spcAft>
            </a:pPr>
            <a:r>
              <a:rPr lang="en-US" sz="2000" b="1" dirty="0"/>
              <a:t>Positioning</a:t>
            </a:r>
          </a:p>
          <a:p>
            <a:pPr marL="463550" lvl="1" indent="-238125" algn="l">
              <a:spcBef>
                <a:spcPts val="0"/>
              </a:spcBef>
              <a:spcAft>
                <a:spcPts val="0"/>
              </a:spcAft>
              <a:buFont typeface="Verdana" panose="020B0604030504040204" pitchFamily="34" charset="0"/>
              <a:buChar char="-"/>
            </a:pPr>
            <a:r>
              <a:rPr lang="en-US" dirty="0">
                <a:solidFill>
                  <a:schemeClr val="tx1">
                    <a:lumMod val="65000"/>
                    <a:lumOff val="35000"/>
                  </a:schemeClr>
                </a:solidFill>
              </a:rPr>
              <a:t>The Buyer is King - Define your housing needs and get competitive offers hustle-free</a:t>
            </a:r>
            <a:endParaRPr lang="en-US" dirty="0"/>
          </a:p>
          <a:p>
            <a:pPr marL="225425" indent="-225425" algn="l">
              <a:spcBef>
                <a:spcPts val="0"/>
              </a:spcBef>
              <a:spcAft>
                <a:spcPts val="0"/>
              </a:spcAft>
            </a:pPr>
            <a:endParaRPr lang="en-US" sz="2000" b="1" dirty="0"/>
          </a:p>
          <a:p>
            <a:pPr marL="225425" indent="-225425" algn="l">
              <a:spcBef>
                <a:spcPts val="0"/>
              </a:spcBef>
              <a:spcAft>
                <a:spcPts val="0"/>
              </a:spcAft>
            </a:pPr>
            <a:r>
              <a:rPr lang="en-US" sz="2000" b="1" dirty="0"/>
              <a:t>Product Features</a:t>
            </a:r>
          </a:p>
          <a:p>
            <a:pPr marL="463550" indent="-238125"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Open account on platform – personal details (name, phone, email)</a:t>
            </a:r>
          </a:p>
          <a:p>
            <a:pPr marL="463550" indent="-238125"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Place buying offer – Provide details of kind of property needed using pulldown menus + other details</a:t>
            </a:r>
          </a:p>
          <a:p>
            <a:pPr marL="225425" indent="-225425" algn="l">
              <a:spcBef>
                <a:spcPts val="0"/>
              </a:spcBef>
              <a:spcAft>
                <a:spcPts val="0"/>
              </a:spcAft>
            </a:pPr>
            <a:endParaRPr lang="en-US" sz="2000" b="1" dirty="0"/>
          </a:p>
          <a:p>
            <a:pPr marL="225425" indent="-225425" algn="l">
              <a:spcBef>
                <a:spcPts val="0"/>
              </a:spcBef>
              <a:spcAft>
                <a:spcPts val="0"/>
              </a:spcAft>
            </a:pPr>
            <a:r>
              <a:rPr lang="en-US" sz="2000" b="1" dirty="0"/>
              <a:t>Price</a:t>
            </a:r>
          </a:p>
          <a:p>
            <a:pPr marL="463550" indent="-238125"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Sign-up Fee for Buyer </a:t>
            </a:r>
          </a:p>
          <a:p>
            <a:pPr marL="895539" lvl="1" indent="-238125" algn="l">
              <a:spcBef>
                <a:spcPts val="0"/>
              </a:spcBef>
              <a:spcAft>
                <a:spcPts val="0"/>
              </a:spcAft>
            </a:pPr>
            <a:r>
              <a:rPr lang="en-US" sz="1600" dirty="0">
                <a:solidFill>
                  <a:schemeClr val="tx1">
                    <a:lumMod val="65000"/>
                    <a:lumOff val="35000"/>
                  </a:schemeClr>
                </a:solidFill>
              </a:rPr>
              <a:t>First year = 0</a:t>
            </a:r>
          </a:p>
          <a:p>
            <a:pPr marL="895539" lvl="1" indent="-238125" algn="l">
              <a:spcBef>
                <a:spcPts val="0"/>
              </a:spcBef>
              <a:spcAft>
                <a:spcPts val="0"/>
              </a:spcAft>
            </a:pPr>
            <a:r>
              <a:rPr lang="en-US" sz="1600" dirty="0">
                <a:solidFill>
                  <a:schemeClr val="tx1">
                    <a:lumMod val="65000"/>
                    <a:lumOff val="35000"/>
                  </a:schemeClr>
                </a:solidFill>
              </a:rPr>
              <a:t>Afterwards = TBD</a:t>
            </a:r>
          </a:p>
          <a:p>
            <a:pPr marL="225425" indent="-225425" algn="l">
              <a:spcBef>
                <a:spcPts val="0"/>
              </a:spcBef>
              <a:spcAft>
                <a:spcPts val="0"/>
              </a:spcAft>
            </a:pPr>
            <a:endParaRPr lang="en-US" sz="2000" b="1" dirty="0"/>
          </a:p>
          <a:p>
            <a:pPr marL="225425" indent="-225425" algn="l">
              <a:spcBef>
                <a:spcPts val="0"/>
              </a:spcBef>
              <a:spcAft>
                <a:spcPts val="0"/>
              </a:spcAft>
            </a:pPr>
            <a:r>
              <a:rPr lang="en-US" sz="2000" b="1" dirty="0"/>
              <a:t>Place</a:t>
            </a:r>
          </a:p>
          <a:p>
            <a:pPr marL="463550" indent="-238125"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Internet</a:t>
            </a:r>
          </a:p>
          <a:p>
            <a:pPr algn="l">
              <a:spcBef>
                <a:spcPts val="0"/>
              </a:spcBef>
              <a:spcAft>
                <a:spcPts val="0"/>
              </a:spcAft>
            </a:pPr>
            <a:endParaRPr lang="en-US" sz="2000" dirty="0"/>
          </a:p>
        </p:txBody>
      </p:sp>
      <p:sp>
        <p:nvSpPr>
          <p:cNvPr id="4" name="Date Placeholder 3">
            <a:extLst>
              <a:ext uri="{FF2B5EF4-FFF2-40B4-BE49-F238E27FC236}">
                <a16:creationId xmlns:a16="http://schemas.microsoft.com/office/drawing/2014/main" id="{A2E8B93A-3B38-47F5-96A6-FCEE78479187}"/>
              </a:ext>
            </a:extLst>
          </p:cNvPr>
          <p:cNvSpPr>
            <a:spLocks noGrp="1"/>
          </p:cNvSpPr>
          <p:nvPr>
            <p:ph type="dt" sz="half" idx="10"/>
          </p:nvPr>
        </p:nvSpPr>
        <p:spPr/>
        <p:txBody>
          <a:bodyPr/>
          <a:lstStyle/>
          <a:p>
            <a:r>
              <a:rPr lang="en-GB"/>
              <a:t>01-Mar-19</a:t>
            </a:r>
            <a:endParaRPr lang="en-US" dirty="0"/>
          </a:p>
        </p:txBody>
      </p:sp>
      <p:sp>
        <p:nvSpPr>
          <p:cNvPr id="5" name="Footer Placeholder 4">
            <a:extLst>
              <a:ext uri="{FF2B5EF4-FFF2-40B4-BE49-F238E27FC236}">
                <a16:creationId xmlns:a16="http://schemas.microsoft.com/office/drawing/2014/main" id="{FD53D858-88E6-46C3-A6B9-385242353AEF}"/>
              </a:ext>
            </a:extLst>
          </p:cNvPr>
          <p:cNvSpPr>
            <a:spLocks noGrp="1"/>
          </p:cNvSpPr>
          <p:nvPr>
            <p:ph type="ftr" sz="quarter" idx="11"/>
          </p:nvPr>
        </p:nvSpPr>
        <p:spPr/>
        <p:txBody>
          <a:bodyPr/>
          <a:lstStyle/>
          <a:p>
            <a:r>
              <a:rPr lang="en-US" dirty="0"/>
              <a:t>The Home Buyers Haven</a:t>
            </a:r>
          </a:p>
        </p:txBody>
      </p:sp>
      <p:sp>
        <p:nvSpPr>
          <p:cNvPr id="6" name="Slide Number Placeholder 5">
            <a:extLst>
              <a:ext uri="{FF2B5EF4-FFF2-40B4-BE49-F238E27FC236}">
                <a16:creationId xmlns:a16="http://schemas.microsoft.com/office/drawing/2014/main" id="{A9590DFE-FC23-48DE-9D85-A9E266E5FD3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Content Placeholder 2">
            <a:extLst>
              <a:ext uri="{FF2B5EF4-FFF2-40B4-BE49-F238E27FC236}">
                <a16:creationId xmlns:a16="http://schemas.microsoft.com/office/drawing/2014/main" id="{2260C695-CE6F-4185-9FB6-4A672466B67F}"/>
              </a:ext>
            </a:extLst>
          </p:cNvPr>
          <p:cNvSpPr txBox="1">
            <a:spLocks/>
          </p:cNvSpPr>
          <p:nvPr/>
        </p:nvSpPr>
        <p:spPr>
          <a:xfrm>
            <a:off x="6117101" y="1852716"/>
            <a:ext cx="5017809" cy="6454571"/>
          </a:xfrm>
          <a:prstGeom prst="rect">
            <a:avLst/>
          </a:prstGeom>
        </p:spPr>
        <p:txBody>
          <a:bodyPr vert="horz" lIns="91440" tIns="45720" rIns="91440" bIns="45720" rtlCol="0" anchor="ctr">
            <a:normAutofit/>
          </a:bodyPr>
          <a:lstStyle>
            <a:lvl1pPr marL="407990" indent="-407990"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2400" kern="1200">
                <a:solidFill>
                  <a:schemeClr val="tx2"/>
                </a:solidFill>
                <a:latin typeface="Candara" panose="020E0502030303020204" pitchFamily="34" charset="0"/>
                <a:ea typeface="+mn-ea"/>
                <a:cs typeface="+mn-cs"/>
              </a:defRPr>
            </a:lvl1pPr>
            <a:lvl2pPr marL="839979" indent="-407990"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2000" kern="1200">
                <a:solidFill>
                  <a:schemeClr val="tx2"/>
                </a:solidFill>
                <a:latin typeface="Candara" panose="020E0502030303020204" pitchFamily="34" charset="0"/>
                <a:ea typeface="+mn-ea"/>
                <a:cs typeface="+mn-cs"/>
              </a:defRPr>
            </a:lvl2pPr>
            <a:lvl3pPr marL="1199970" indent="-359991"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1800" kern="1200">
                <a:solidFill>
                  <a:schemeClr val="tx2"/>
                </a:solidFill>
                <a:latin typeface="Candara" panose="020E0502030303020204" pitchFamily="34" charset="0"/>
                <a:ea typeface="+mn-ea"/>
                <a:cs typeface="+mn-cs"/>
              </a:defRPr>
            </a:lvl3pPr>
            <a:lvl4pPr marL="1655959" indent="-311992"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Candara" panose="020E0502030303020204" pitchFamily="34" charset="0"/>
                <a:ea typeface="+mn-ea"/>
                <a:cs typeface="+mn-cs"/>
              </a:defRPr>
            </a:lvl4pPr>
            <a:lvl5pPr marL="2135947" indent="-311992"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Candara" panose="020E0502030303020204" pitchFamily="34" charset="0"/>
                <a:ea typeface="+mn-ea"/>
                <a:cs typeface="+mn-cs"/>
              </a:defRPr>
            </a:lvl5pPr>
            <a:lvl6pPr marL="253327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6pPr>
            <a:lvl7pPr marL="293326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7pPr>
            <a:lvl8pPr marL="333325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8pPr>
            <a:lvl9pPr marL="373324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9pPr>
          </a:lstStyle>
          <a:p>
            <a:pPr marL="225425" indent="-225425" algn="l">
              <a:spcBef>
                <a:spcPts val="0"/>
              </a:spcBef>
              <a:spcAft>
                <a:spcPts val="0"/>
              </a:spcAft>
            </a:pPr>
            <a:r>
              <a:rPr lang="en-US" sz="2000" b="1" dirty="0"/>
              <a:t>Physical Evidence</a:t>
            </a:r>
          </a:p>
          <a:p>
            <a:pPr marL="463550" indent="-238125"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Platform</a:t>
            </a:r>
          </a:p>
          <a:p>
            <a:pPr marL="463550" indent="-238125"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Buyers account page</a:t>
            </a:r>
          </a:p>
          <a:p>
            <a:pPr marL="463550" indent="-238125"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Pull down menu of property details</a:t>
            </a:r>
          </a:p>
          <a:p>
            <a:pPr marL="463550" indent="-238125"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Payment page</a:t>
            </a:r>
            <a:endParaRPr lang="en-US" sz="2000" dirty="0"/>
          </a:p>
          <a:p>
            <a:pPr marL="225425" indent="-225425" algn="l">
              <a:spcBef>
                <a:spcPts val="0"/>
              </a:spcBef>
              <a:spcAft>
                <a:spcPts val="0"/>
              </a:spcAft>
            </a:pPr>
            <a:endParaRPr lang="en-US" sz="2000" b="1" dirty="0"/>
          </a:p>
          <a:p>
            <a:pPr marL="225425" indent="-225425" algn="l">
              <a:spcBef>
                <a:spcPts val="0"/>
              </a:spcBef>
              <a:spcAft>
                <a:spcPts val="0"/>
              </a:spcAft>
            </a:pPr>
            <a:r>
              <a:rPr lang="en-US" sz="2000" b="1" dirty="0"/>
              <a:t>People</a:t>
            </a:r>
          </a:p>
          <a:p>
            <a:pPr marL="463550" indent="-238125"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Administrator</a:t>
            </a:r>
          </a:p>
          <a:p>
            <a:pPr marL="463550" indent="-238125"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Marketer</a:t>
            </a:r>
          </a:p>
          <a:p>
            <a:pPr marL="463550" indent="-238125"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Tech support</a:t>
            </a:r>
          </a:p>
          <a:p>
            <a:pPr marL="225425" indent="-225425" algn="l"/>
            <a:endParaRPr lang="en-US" sz="2000" b="1" dirty="0">
              <a:solidFill>
                <a:schemeClr val="tx1">
                  <a:lumMod val="65000"/>
                  <a:lumOff val="35000"/>
                </a:schemeClr>
              </a:solidFill>
            </a:endParaRPr>
          </a:p>
          <a:p>
            <a:pPr marL="225425" indent="-225425" algn="l"/>
            <a:r>
              <a:rPr lang="en-US" sz="2000" b="1" dirty="0">
                <a:solidFill>
                  <a:schemeClr val="tx1">
                    <a:lumMod val="65000"/>
                    <a:lumOff val="35000"/>
                  </a:schemeClr>
                </a:solidFill>
              </a:rPr>
              <a:t>Promotion</a:t>
            </a:r>
          </a:p>
          <a:p>
            <a:pPr marL="463550" indent="-290513"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Market the platform</a:t>
            </a:r>
          </a:p>
          <a:p>
            <a:pPr marL="463550" indent="-290513"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Give free real estate info to draw viewers to platform</a:t>
            </a:r>
          </a:p>
          <a:p>
            <a:pPr marL="463550" indent="-290513" algn="l">
              <a:spcBef>
                <a:spcPts val="0"/>
              </a:spcBef>
              <a:spcAft>
                <a:spcPts val="0"/>
              </a:spcAft>
              <a:buFont typeface="Verdana" panose="020B0604030504040204" pitchFamily="34" charset="0"/>
              <a:buChar char="-"/>
            </a:pPr>
            <a:r>
              <a:rPr lang="en-US" sz="2000" dirty="0">
                <a:solidFill>
                  <a:schemeClr val="tx1">
                    <a:lumMod val="65000"/>
                    <a:lumOff val="35000"/>
                  </a:schemeClr>
                </a:solidFill>
              </a:rPr>
              <a:t>Mktg Channels </a:t>
            </a:r>
            <a:r>
              <a:rPr lang="en-US" sz="2000">
                <a:solidFill>
                  <a:schemeClr val="tx1">
                    <a:lumMod val="65000"/>
                    <a:lumOff val="35000"/>
                  </a:schemeClr>
                </a:solidFill>
              </a:rPr>
              <a:t>- website</a:t>
            </a:r>
            <a:r>
              <a:rPr lang="en-US" sz="2000" dirty="0">
                <a:solidFill>
                  <a:schemeClr val="tx1">
                    <a:lumMod val="65000"/>
                    <a:lumOff val="35000"/>
                  </a:schemeClr>
                </a:solidFill>
              </a:rPr>
              <a:t>, emails</a:t>
            </a:r>
            <a:r>
              <a:rPr lang="en-US" sz="2000">
                <a:solidFill>
                  <a:schemeClr val="tx1">
                    <a:lumMod val="65000"/>
                    <a:lumOff val="35000"/>
                  </a:schemeClr>
                </a:solidFill>
              </a:rPr>
              <a:t>, social </a:t>
            </a:r>
            <a:r>
              <a:rPr lang="en-US" sz="2000" dirty="0">
                <a:solidFill>
                  <a:schemeClr val="tx1">
                    <a:lumMod val="65000"/>
                    <a:lumOff val="35000"/>
                  </a:schemeClr>
                </a:solidFill>
              </a:rPr>
              <a:t>media</a:t>
            </a:r>
            <a:r>
              <a:rPr lang="en-US" sz="2000">
                <a:solidFill>
                  <a:schemeClr val="tx1">
                    <a:lumMod val="65000"/>
                    <a:lumOff val="35000"/>
                  </a:schemeClr>
                </a:solidFill>
              </a:rPr>
              <a:t>, user-referrals</a:t>
            </a:r>
            <a:endParaRPr lang="en-US" sz="2000" dirty="0">
              <a:solidFill>
                <a:schemeClr val="tx1">
                  <a:lumMod val="65000"/>
                  <a:lumOff val="35000"/>
                </a:schemeClr>
              </a:solidFill>
            </a:endParaRPr>
          </a:p>
          <a:p>
            <a:pPr algn="l">
              <a:spcBef>
                <a:spcPts val="0"/>
              </a:spcBef>
              <a:spcAft>
                <a:spcPts val="0"/>
              </a:spcAft>
            </a:pPr>
            <a:endParaRPr lang="en-US" sz="2000" dirty="0"/>
          </a:p>
        </p:txBody>
      </p:sp>
      <p:cxnSp>
        <p:nvCxnSpPr>
          <p:cNvPr id="9" name="Straight Connector 8">
            <a:extLst>
              <a:ext uri="{FF2B5EF4-FFF2-40B4-BE49-F238E27FC236}">
                <a16:creationId xmlns:a16="http://schemas.microsoft.com/office/drawing/2014/main" id="{A386F02D-B5C7-4E35-9CDE-0F24DC08BE4D}"/>
              </a:ext>
            </a:extLst>
          </p:cNvPr>
          <p:cNvCxnSpPr/>
          <p:nvPr/>
        </p:nvCxnSpPr>
        <p:spPr>
          <a:xfrm>
            <a:off x="5718314" y="2186609"/>
            <a:ext cx="0" cy="5605669"/>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6A905B4-198A-4919-9871-E0389A3616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84767" y="3380428"/>
            <a:ext cx="4300285" cy="2869303"/>
          </a:xfrm>
          <a:prstGeom prst="rect">
            <a:avLst/>
          </a:prstGeom>
        </p:spPr>
      </p:pic>
    </p:spTree>
    <p:extLst>
      <p:ext uri="{BB962C8B-B14F-4D97-AF65-F5344CB8AC3E}">
        <p14:creationId xmlns:p14="http://schemas.microsoft.com/office/powerpoint/2010/main" val="43858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1A15-146A-4C18-929F-E2DCE35572DE}"/>
              </a:ext>
            </a:extLst>
          </p:cNvPr>
          <p:cNvSpPr>
            <a:spLocks noGrp="1"/>
          </p:cNvSpPr>
          <p:nvPr>
            <p:ph type="title"/>
          </p:nvPr>
        </p:nvSpPr>
        <p:spPr/>
        <p:txBody>
          <a:bodyPr>
            <a:normAutofit fontScale="90000"/>
          </a:bodyPr>
          <a:lstStyle/>
          <a:p>
            <a:r>
              <a:rPr lang="en-US" dirty="0"/>
              <a:t>Project IME Plan</a:t>
            </a:r>
          </a:p>
        </p:txBody>
      </p:sp>
      <p:graphicFrame>
        <p:nvGraphicFramePr>
          <p:cNvPr id="7" name="Content Placeholder 6">
            <a:extLst>
              <a:ext uri="{FF2B5EF4-FFF2-40B4-BE49-F238E27FC236}">
                <a16:creationId xmlns:a16="http://schemas.microsoft.com/office/drawing/2014/main" id="{EDCCF90B-0FEF-47DB-A72B-41DCD2B8BDB1}"/>
              </a:ext>
            </a:extLst>
          </p:cNvPr>
          <p:cNvGraphicFramePr>
            <a:graphicFrameLocks noGrp="1"/>
          </p:cNvGraphicFramePr>
          <p:nvPr>
            <p:ph idx="1"/>
            <p:extLst>
              <p:ext uri="{D42A27DB-BD31-4B8C-83A1-F6EECF244321}">
                <p14:modId xmlns:p14="http://schemas.microsoft.com/office/powerpoint/2010/main" val="2440034961"/>
              </p:ext>
            </p:extLst>
          </p:nvPr>
        </p:nvGraphicFramePr>
        <p:xfrm>
          <a:off x="671513" y="1892300"/>
          <a:ext cx="12358685" cy="5303520"/>
        </p:xfrm>
        <a:graphic>
          <a:graphicData uri="http://schemas.openxmlformats.org/drawingml/2006/table">
            <a:tbl>
              <a:tblPr firstRow="1" bandRow="1">
                <a:tableStyleId>{00A15C55-8517-42AA-B614-E9B94910E393}</a:tableStyleId>
              </a:tblPr>
              <a:tblGrid>
                <a:gridCol w="265026">
                  <a:extLst>
                    <a:ext uri="{9D8B030D-6E8A-4147-A177-3AD203B41FA5}">
                      <a16:colId xmlns:a16="http://schemas.microsoft.com/office/drawing/2014/main" val="3877166488"/>
                    </a:ext>
                  </a:extLst>
                </a:gridCol>
                <a:gridCol w="2128397">
                  <a:extLst>
                    <a:ext uri="{9D8B030D-6E8A-4147-A177-3AD203B41FA5}">
                      <a16:colId xmlns:a16="http://schemas.microsoft.com/office/drawing/2014/main" val="2855064480"/>
                    </a:ext>
                  </a:extLst>
                </a:gridCol>
                <a:gridCol w="7212920">
                  <a:extLst>
                    <a:ext uri="{9D8B030D-6E8A-4147-A177-3AD203B41FA5}">
                      <a16:colId xmlns:a16="http://schemas.microsoft.com/office/drawing/2014/main" val="1405324810"/>
                    </a:ext>
                  </a:extLst>
                </a:gridCol>
                <a:gridCol w="2752342">
                  <a:extLst>
                    <a:ext uri="{9D8B030D-6E8A-4147-A177-3AD203B41FA5}">
                      <a16:colId xmlns:a16="http://schemas.microsoft.com/office/drawing/2014/main" val="4107668970"/>
                    </a:ext>
                  </a:extLst>
                </a:gridCol>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60195414"/>
                  </a:ext>
                </a:extLst>
              </a:tr>
              <a:tr h="370840">
                <a:tc>
                  <a:txBody>
                    <a:bodyPr/>
                    <a:lstStyle/>
                    <a:p>
                      <a:r>
                        <a:rPr lang="en-US" dirty="0"/>
                        <a:t>1</a:t>
                      </a:r>
                    </a:p>
                  </a:txBody>
                  <a:tcPr/>
                </a:tc>
                <a:tc>
                  <a:txBody>
                    <a:bodyPr/>
                    <a:lstStyle/>
                    <a:p>
                      <a:r>
                        <a:rPr lang="en-US" dirty="0"/>
                        <a:t>Develop platform</a:t>
                      </a:r>
                    </a:p>
                  </a:txBody>
                  <a:tcPr/>
                </a:tc>
                <a:tc>
                  <a:txBody>
                    <a:bodyPr/>
                    <a:lstStyle/>
                    <a:p>
                      <a:endParaRPr lang="en-US"/>
                    </a:p>
                  </a:txBody>
                  <a:tcPr/>
                </a:tc>
                <a:tc>
                  <a:txBody>
                    <a:bodyPr/>
                    <a:lstStyle/>
                    <a:p>
                      <a:r>
                        <a:rPr lang="en-US" dirty="0"/>
                        <a:t>Apr 2019</a:t>
                      </a:r>
                    </a:p>
                  </a:txBody>
                  <a:tcPr/>
                </a:tc>
                <a:extLst>
                  <a:ext uri="{0D108BD9-81ED-4DB2-BD59-A6C34878D82A}">
                    <a16:rowId xmlns:a16="http://schemas.microsoft.com/office/drawing/2014/main" val="3775350859"/>
                  </a:ext>
                </a:extLst>
              </a:tr>
              <a:tr h="370840">
                <a:tc>
                  <a:txBody>
                    <a:bodyPr/>
                    <a:lstStyle/>
                    <a:p>
                      <a:r>
                        <a:rPr lang="en-US" dirty="0"/>
                        <a:t>2</a:t>
                      </a:r>
                    </a:p>
                  </a:txBody>
                  <a:tcPr/>
                </a:tc>
                <a:tc>
                  <a:txBody>
                    <a:bodyPr/>
                    <a:lstStyle/>
                    <a:p>
                      <a:r>
                        <a:rPr lang="en-US" dirty="0"/>
                        <a:t>Test platform</a:t>
                      </a:r>
                    </a:p>
                  </a:txBody>
                  <a:tcPr/>
                </a:tc>
                <a:tc>
                  <a:txBody>
                    <a:bodyPr/>
                    <a:lstStyle/>
                    <a:p>
                      <a:r>
                        <a:rPr lang="en-US" dirty="0"/>
                        <a:t>Put in a few buying requests and pilot placement of offers</a:t>
                      </a:r>
                    </a:p>
                  </a:txBody>
                  <a:tcPr/>
                </a:tc>
                <a:tc>
                  <a:txBody>
                    <a:bodyPr/>
                    <a:lstStyle/>
                    <a:p>
                      <a:r>
                        <a:rPr lang="en-US" dirty="0"/>
                        <a:t>May 2019</a:t>
                      </a:r>
                    </a:p>
                  </a:txBody>
                  <a:tcPr/>
                </a:tc>
                <a:extLst>
                  <a:ext uri="{0D108BD9-81ED-4DB2-BD59-A6C34878D82A}">
                    <a16:rowId xmlns:a16="http://schemas.microsoft.com/office/drawing/2014/main" val="1955159628"/>
                  </a:ext>
                </a:extLst>
              </a:tr>
              <a:tr h="370840">
                <a:tc>
                  <a:txBody>
                    <a:bodyPr/>
                    <a:lstStyle/>
                    <a:p>
                      <a:r>
                        <a:rPr lang="en-US" dirty="0"/>
                        <a:t>3</a:t>
                      </a:r>
                    </a:p>
                  </a:txBody>
                  <a:tcPr/>
                </a:tc>
                <a:tc>
                  <a:txBody>
                    <a:bodyPr/>
                    <a:lstStyle/>
                    <a:p>
                      <a:r>
                        <a:rPr lang="en-US" dirty="0"/>
                        <a:t>Market platform to buyers</a:t>
                      </a:r>
                    </a:p>
                  </a:txBody>
                  <a:tcPr/>
                </a:tc>
                <a:tc>
                  <a:txBody>
                    <a:bodyPr/>
                    <a:lstStyle/>
                    <a:p>
                      <a:pPr marL="342900" indent="-342900">
                        <a:buFont typeface="Arial" panose="020B0604020202020204" pitchFamily="34" charset="0"/>
                        <a:buChar char="•"/>
                      </a:pPr>
                      <a:r>
                        <a:rPr lang="en-US" dirty="0"/>
                        <a:t>Are you interested in buying a home in Nairobi or its environs?</a:t>
                      </a:r>
                    </a:p>
                    <a:p>
                      <a:pPr marL="342900" indent="-342900">
                        <a:buFont typeface="Arial" panose="020B0604020202020204" pitchFamily="34" charset="0"/>
                        <a:buChar char="•"/>
                      </a:pPr>
                      <a:r>
                        <a:rPr lang="en-US" dirty="0"/>
                        <a:t>Tired of sifting through a myriad of listings?</a:t>
                      </a:r>
                    </a:p>
                    <a:p>
                      <a:pPr marL="342900" indent="-342900">
                        <a:buFont typeface="Arial" panose="020B0604020202020204" pitchFamily="34" charset="0"/>
                        <a:buChar char="•"/>
                      </a:pPr>
                      <a:r>
                        <a:rPr lang="en-US" dirty="0"/>
                        <a:t>Just place your order here and let sellers place offers</a:t>
                      </a:r>
                    </a:p>
                  </a:txBody>
                  <a:tcPr/>
                </a:tc>
                <a:tc>
                  <a:txBody>
                    <a:bodyPr/>
                    <a:lstStyle/>
                    <a:p>
                      <a:pPr marL="0" indent="0">
                        <a:buFont typeface="Arial" panose="020B0604020202020204" pitchFamily="34" charset="0"/>
                        <a:buNone/>
                      </a:pPr>
                      <a:r>
                        <a:rPr lang="en-US" dirty="0"/>
                        <a:t>Jun 2019</a:t>
                      </a:r>
                    </a:p>
                  </a:txBody>
                  <a:tcPr/>
                </a:tc>
                <a:extLst>
                  <a:ext uri="{0D108BD9-81ED-4DB2-BD59-A6C34878D82A}">
                    <a16:rowId xmlns:a16="http://schemas.microsoft.com/office/drawing/2014/main" val="4245182556"/>
                  </a:ext>
                </a:extLst>
              </a:tr>
              <a:tr h="370840">
                <a:tc>
                  <a:txBody>
                    <a:bodyPr/>
                    <a:lstStyle/>
                    <a:p>
                      <a:r>
                        <a:rPr lang="en-US" dirty="0"/>
                        <a:t>4</a:t>
                      </a:r>
                    </a:p>
                  </a:txBody>
                  <a:tcPr/>
                </a:tc>
                <a:tc>
                  <a:txBody>
                    <a:bodyPr/>
                    <a:lstStyle/>
                    <a:p>
                      <a:r>
                        <a:rPr lang="en-US" dirty="0"/>
                        <a:t>Market platform to sellers</a:t>
                      </a:r>
                    </a:p>
                  </a:txBody>
                  <a:tcPr/>
                </a:tc>
                <a:tc>
                  <a:txBody>
                    <a:bodyPr/>
                    <a:lstStyle/>
                    <a:p>
                      <a:pPr marL="342900" indent="-342900">
                        <a:buFont typeface="Arial" panose="020B0604020202020204" pitchFamily="34" charset="0"/>
                        <a:buChar char="•"/>
                      </a:pPr>
                      <a:r>
                        <a:rPr lang="en-US" dirty="0"/>
                        <a:t>Find sellers (owners) want to sell.  Direct them to the buyers market</a:t>
                      </a:r>
                    </a:p>
                  </a:txBody>
                  <a:tcPr/>
                </a:tc>
                <a:tc>
                  <a:txBody>
                    <a:body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Jun 2019</a:t>
                      </a:r>
                    </a:p>
                  </a:txBody>
                  <a:tcPr/>
                </a:tc>
                <a:extLst>
                  <a:ext uri="{0D108BD9-81ED-4DB2-BD59-A6C34878D82A}">
                    <a16:rowId xmlns:a16="http://schemas.microsoft.com/office/drawing/2014/main" val="1738292196"/>
                  </a:ext>
                </a:extLst>
              </a:tr>
              <a:tr h="370840">
                <a:tc>
                  <a:txBody>
                    <a:bodyPr/>
                    <a:lstStyle/>
                    <a:p>
                      <a:r>
                        <a:rPr lang="en-US" dirty="0"/>
                        <a:t>5</a:t>
                      </a:r>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01286341"/>
                  </a:ext>
                </a:extLst>
              </a:tr>
            </a:tbl>
          </a:graphicData>
        </a:graphic>
      </p:graphicFrame>
      <p:sp>
        <p:nvSpPr>
          <p:cNvPr id="4" name="Date Placeholder 3">
            <a:extLst>
              <a:ext uri="{FF2B5EF4-FFF2-40B4-BE49-F238E27FC236}">
                <a16:creationId xmlns:a16="http://schemas.microsoft.com/office/drawing/2014/main" id="{C8558F23-F02F-419B-B413-868E8FC2BE43}"/>
              </a:ext>
            </a:extLst>
          </p:cNvPr>
          <p:cNvSpPr>
            <a:spLocks noGrp="1"/>
          </p:cNvSpPr>
          <p:nvPr>
            <p:ph type="dt" sz="half" idx="10"/>
          </p:nvPr>
        </p:nvSpPr>
        <p:spPr/>
        <p:txBody>
          <a:bodyPr/>
          <a:lstStyle/>
          <a:p>
            <a:r>
              <a:rPr lang="en-GB"/>
              <a:t>01-Mar-19</a:t>
            </a:r>
            <a:endParaRPr lang="en-US" dirty="0"/>
          </a:p>
        </p:txBody>
      </p:sp>
      <p:sp>
        <p:nvSpPr>
          <p:cNvPr id="5" name="Footer Placeholder 4">
            <a:extLst>
              <a:ext uri="{FF2B5EF4-FFF2-40B4-BE49-F238E27FC236}">
                <a16:creationId xmlns:a16="http://schemas.microsoft.com/office/drawing/2014/main" id="{5E742A3C-BFF2-4B5F-94D4-B1107D87408E}"/>
              </a:ext>
            </a:extLst>
          </p:cNvPr>
          <p:cNvSpPr>
            <a:spLocks noGrp="1"/>
          </p:cNvSpPr>
          <p:nvPr>
            <p:ph type="ftr" sz="quarter" idx="11"/>
          </p:nvPr>
        </p:nvSpPr>
        <p:spPr/>
        <p:txBody>
          <a:bodyPr/>
          <a:lstStyle/>
          <a:p>
            <a:r>
              <a:rPr lang="en-US" dirty="0"/>
              <a:t>The Home Buyers Haven</a:t>
            </a:r>
          </a:p>
        </p:txBody>
      </p:sp>
      <p:sp>
        <p:nvSpPr>
          <p:cNvPr id="6" name="Slide Number Placeholder 5">
            <a:extLst>
              <a:ext uri="{FF2B5EF4-FFF2-40B4-BE49-F238E27FC236}">
                <a16:creationId xmlns:a16="http://schemas.microsoft.com/office/drawing/2014/main" id="{D8303DF6-B006-44B2-9E35-6C1DAE50EA2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3271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B69C-CC6B-4CFD-A895-5D2551FFC95E}"/>
              </a:ext>
            </a:extLst>
          </p:cNvPr>
          <p:cNvSpPr>
            <a:spLocks noGrp="1"/>
          </p:cNvSpPr>
          <p:nvPr>
            <p:ph type="title"/>
          </p:nvPr>
        </p:nvSpPr>
        <p:spPr>
          <a:xfrm>
            <a:off x="672138" y="3644900"/>
            <a:ext cx="12307261" cy="1498600"/>
          </a:xfrm>
          <a:solidFill>
            <a:schemeClr val="accent4"/>
          </a:solidFill>
        </p:spPr>
        <p:txBody>
          <a:bodyPr>
            <a:normAutofit/>
          </a:bodyPr>
          <a:lstStyle/>
          <a:p>
            <a:pPr algn="ctr"/>
            <a:r>
              <a:rPr lang="en-US" dirty="0"/>
              <a:t>The Platform</a:t>
            </a:r>
            <a:br>
              <a:rPr lang="en-US" dirty="0"/>
            </a:br>
            <a:endParaRPr lang="en-US" dirty="0"/>
          </a:p>
        </p:txBody>
      </p:sp>
      <p:sp>
        <p:nvSpPr>
          <p:cNvPr id="4" name="Date Placeholder 3">
            <a:extLst>
              <a:ext uri="{FF2B5EF4-FFF2-40B4-BE49-F238E27FC236}">
                <a16:creationId xmlns:a16="http://schemas.microsoft.com/office/drawing/2014/main" id="{9577DE36-9655-4571-99CA-DD2FEA6CCD7D}"/>
              </a:ext>
            </a:extLst>
          </p:cNvPr>
          <p:cNvSpPr>
            <a:spLocks noGrp="1"/>
          </p:cNvSpPr>
          <p:nvPr>
            <p:ph type="dt" sz="half" idx="10"/>
          </p:nvPr>
        </p:nvSpPr>
        <p:spPr/>
        <p:txBody>
          <a:bodyPr/>
          <a:lstStyle/>
          <a:p>
            <a:r>
              <a:rPr lang="en-GB"/>
              <a:t>01-Mar-19</a:t>
            </a:r>
            <a:endParaRPr lang="en-US" dirty="0"/>
          </a:p>
        </p:txBody>
      </p:sp>
      <p:sp>
        <p:nvSpPr>
          <p:cNvPr id="5" name="Footer Placeholder 4">
            <a:extLst>
              <a:ext uri="{FF2B5EF4-FFF2-40B4-BE49-F238E27FC236}">
                <a16:creationId xmlns:a16="http://schemas.microsoft.com/office/drawing/2014/main" id="{461B71A1-767E-4404-B54A-988119FC27C8}"/>
              </a:ext>
            </a:extLst>
          </p:cNvPr>
          <p:cNvSpPr>
            <a:spLocks noGrp="1"/>
          </p:cNvSpPr>
          <p:nvPr>
            <p:ph type="ftr" sz="quarter" idx="11"/>
          </p:nvPr>
        </p:nvSpPr>
        <p:spPr/>
        <p:txBody>
          <a:bodyPr/>
          <a:lstStyle/>
          <a:p>
            <a:r>
              <a:rPr lang="en-US" dirty="0"/>
              <a:t>The Home Buyers Haven</a:t>
            </a:r>
          </a:p>
        </p:txBody>
      </p:sp>
      <p:sp>
        <p:nvSpPr>
          <p:cNvPr id="6" name="Slide Number Placeholder 5">
            <a:extLst>
              <a:ext uri="{FF2B5EF4-FFF2-40B4-BE49-F238E27FC236}">
                <a16:creationId xmlns:a16="http://schemas.microsoft.com/office/drawing/2014/main" id="{7CCF09AF-987A-4A61-82B5-5D2D7EB216F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30457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2328-8E0C-4657-8F0B-2F2B33FB1BC6}"/>
              </a:ext>
            </a:extLst>
          </p:cNvPr>
          <p:cNvSpPr>
            <a:spLocks noGrp="1"/>
          </p:cNvSpPr>
          <p:nvPr>
            <p:ph type="title"/>
          </p:nvPr>
        </p:nvSpPr>
        <p:spPr/>
        <p:txBody>
          <a:bodyPr>
            <a:normAutofit fontScale="90000"/>
          </a:bodyPr>
          <a:lstStyle/>
          <a:p>
            <a:r>
              <a:rPr lang="en-US" dirty="0"/>
              <a:t>Web Page 1: Landing Page</a:t>
            </a:r>
          </a:p>
        </p:txBody>
      </p:sp>
      <p:sp>
        <p:nvSpPr>
          <p:cNvPr id="4" name="Date Placeholder 3">
            <a:extLst>
              <a:ext uri="{FF2B5EF4-FFF2-40B4-BE49-F238E27FC236}">
                <a16:creationId xmlns:a16="http://schemas.microsoft.com/office/drawing/2014/main" id="{ED3BED09-36D0-4F89-A690-175CDF504DEA}"/>
              </a:ext>
            </a:extLst>
          </p:cNvPr>
          <p:cNvSpPr>
            <a:spLocks noGrp="1"/>
          </p:cNvSpPr>
          <p:nvPr>
            <p:ph type="dt" sz="half" idx="10"/>
          </p:nvPr>
        </p:nvSpPr>
        <p:spPr/>
        <p:txBody>
          <a:bodyPr/>
          <a:lstStyle/>
          <a:p>
            <a:r>
              <a:rPr lang="en-GB"/>
              <a:t>01-Mar-19</a:t>
            </a:r>
            <a:endParaRPr lang="en-US" dirty="0"/>
          </a:p>
        </p:txBody>
      </p:sp>
      <p:sp>
        <p:nvSpPr>
          <p:cNvPr id="5" name="Footer Placeholder 4">
            <a:extLst>
              <a:ext uri="{FF2B5EF4-FFF2-40B4-BE49-F238E27FC236}">
                <a16:creationId xmlns:a16="http://schemas.microsoft.com/office/drawing/2014/main" id="{D22AFED3-246B-4FBB-AF99-B8A841FC50D3}"/>
              </a:ext>
            </a:extLst>
          </p:cNvPr>
          <p:cNvSpPr>
            <a:spLocks noGrp="1"/>
          </p:cNvSpPr>
          <p:nvPr>
            <p:ph type="ftr" sz="quarter" idx="11"/>
          </p:nvPr>
        </p:nvSpPr>
        <p:spPr/>
        <p:txBody>
          <a:bodyPr/>
          <a:lstStyle/>
          <a:p>
            <a:r>
              <a:rPr lang="en-US" dirty="0"/>
              <a:t>The Home Buyers Haven</a:t>
            </a:r>
          </a:p>
        </p:txBody>
      </p:sp>
      <p:sp>
        <p:nvSpPr>
          <p:cNvPr id="6" name="Slide Number Placeholder 5">
            <a:extLst>
              <a:ext uri="{FF2B5EF4-FFF2-40B4-BE49-F238E27FC236}">
                <a16:creationId xmlns:a16="http://schemas.microsoft.com/office/drawing/2014/main" id="{7E804BDA-3D1F-4295-911A-0712D6EC30A8}"/>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7" name="Picture 6">
            <a:extLst>
              <a:ext uri="{FF2B5EF4-FFF2-40B4-BE49-F238E27FC236}">
                <a16:creationId xmlns:a16="http://schemas.microsoft.com/office/drawing/2014/main" id="{5C040476-2FCC-4C6A-A148-B4BD5A2684A3}"/>
              </a:ext>
            </a:extLst>
          </p:cNvPr>
          <p:cNvPicPr>
            <a:picLocks noChangeAspect="1"/>
          </p:cNvPicPr>
          <p:nvPr/>
        </p:nvPicPr>
        <p:blipFill>
          <a:blip r:embed="rId3"/>
          <a:stretch>
            <a:fillRect/>
          </a:stretch>
        </p:blipFill>
        <p:spPr>
          <a:xfrm>
            <a:off x="2992401" y="2300631"/>
            <a:ext cx="10044629" cy="5186889"/>
          </a:xfrm>
          <a:prstGeom prst="rect">
            <a:avLst/>
          </a:prstGeom>
        </p:spPr>
      </p:pic>
      <p:sp>
        <p:nvSpPr>
          <p:cNvPr id="3" name="Content Placeholder 2">
            <a:extLst>
              <a:ext uri="{FF2B5EF4-FFF2-40B4-BE49-F238E27FC236}">
                <a16:creationId xmlns:a16="http://schemas.microsoft.com/office/drawing/2014/main" id="{C6453A49-FBA7-4104-B5CF-C971ADF56121}"/>
              </a:ext>
            </a:extLst>
          </p:cNvPr>
          <p:cNvSpPr>
            <a:spLocks noGrp="1"/>
          </p:cNvSpPr>
          <p:nvPr>
            <p:ph idx="1"/>
          </p:nvPr>
        </p:nvSpPr>
        <p:spPr>
          <a:xfrm>
            <a:off x="9345168" y="1656480"/>
            <a:ext cx="3691862" cy="6629442"/>
          </a:xfrm>
          <a:solidFill>
            <a:schemeClr val="accent4"/>
          </a:solidFill>
          <a:ln>
            <a:solidFill>
              <a:schemeClr val="bg1"/>
            </a:solidFill>
          </a:ln>
        </p:spPr>
        <p:txBody>
          <a:bodyPr>
            <a:normAutofit/>
          </a:bodyPr>
          <a:lstStyle/>
          <a:p>
            <a:pPr marL="0" indent="0" algn="l">
              <a:buNone/>
            </a:pPr>
            <a:r>
              <a:rPr lang="en-US" b="1" dirty="0">
                <a:solidFill>
                  <a:schemeClr val="bg1"/>
                </a:solidFill>
              </a:rPr>
              <a:t>As easy as </a:t>
            </a:r>
            <a:r>
              <a:rPr lang="en-US" sz="3600" b="1" dirty="0">
                <a:solidFill>
                  <a:schemeClr val="bg1"/>
                </a:solidFill>
              </a:rPr>
              <a:t>1</a:t>
            </a:r>
            <a:r>
              <a:rPr lang="en-US" b="1" dirty="0">
                <a:solidFill>
                  <a:schemeClr val="bg1"/>
                </a:solidFill>
              </a:rPr>
              <a:t> – </a:t>
            </a:r>
            <a:r>
              <a:rPr lang="en-US" sz="4400" b="1" dirty="0">
                <a:solidFill>
                  <a:schemeClr val="bg1"/>
                </a:solidFill>
              </a:rPr>
              <a:t>2</a:t>
            </a:r>
            <a:r>
              <a:rPr lang="en-US" b="1" dirty="0">
                <a:solidFill>
                  <a:schemeClr val="bg1"/>
                </a:solidFill>
              </a:rPr>
              <a:t> – </a:t>
            </a:r>
            <a:r>
              <a:rPr lang="en-US" sz="6000" b="1" dirty="0">
                <a:solidFill>
                  <a:schemeClr val="bg1"/>
                </a:solidFill>
              </a:rPr>
              <a:t>3</a:t>
            </a:r>
            <a:endParaRPr lang="en-US" b="1" dirty="0">
              <a:solidFill>
                <a:schemeClr val="bg1"/>
              </a:solidFill>
            </a:endParaRPr>
          </a:p>
          <a:p>
            <a:pPr marL="457200" indent="-457200" algn="l">
              <a:buClr>
                <a:schemeClr val="bg1"/>
              </a:buClr>
              <a:buFont typeface="+mj-lt"/>
              <a:buAutoNum type="arabicPeriod"/>
            </a:pPr>
            <a:r>
              <a:rPr lang="en-US" dirty="0">
                <a:solidFill>
                  <a:schemeClr val="bg1"/>
                </a:solidFill>
              </a:rPr>
              <a:t>State your price…</a:t>
            </a:r>
          </a:p>
          <a:p>
            <a:pPr marL="457200" indent="-457200" algn="l">
              <a:buClr>
                <a:schemeClr val="bg1"/>
              </a:buClr>
              <a:buFont typeface="+mj-lt"/>
              <a:buAutoNum type="arabicPeriod"/>
            </a:pPr>
            <a:r>
              <a:rPr lang="en-US" dirty="0">
                <a:solidFill>
                  <a:schemeClr val="bg1"/>
                </a:solidFill>
              </a:rPr>
              <a:t>State your preference…</a:t>
            </a:r>
          </a:p>
          <a:p>
            <a:pPr marL="457200" indent="-457200" algn="l">
              <a:buClr>
                <a:schemeClr val="bg1"/>
              </a:buClr>
              <a:buFont typeface="+mj-lt"/>
              <a:buAutoNum type="arabicPeriod"/>
            </a:pPr>
            <a:r>
              <a:rPr lang="en-US" dirty="0">
                <a:solidFill>
                  <a:schemeClr val="bg1"/>
                </a:solidFill>
              </a:rPr>
              <a:t>Let the sellers find you…</a:t>
            </a:r>
          </a:p>
          <a:p>
            <a:pPr marL="0" indent="0">
              <a:buNone/>
            </a:pPr>
            <a:endParaRPr lang="en-US" b="1" dirty="0">
              <a:solidFill>
                <a:schemeClr val="bg1"/>
              </a:solidFill>
            </a:endParaRPr>
          </a:p>
          <a:p>
            <a:pPr marL="0" indent="0">
              <a:buNone/>
            </a:pPr>
            <a:r>
              <a:rPr lang="en-US" b="1" dirty="0">
                <a:solidFill>
                  <a:schemeClr val="bg1"/>
                </a:solidFill>
              </a:rPr>
              <a:t>CLICK HERE </a:t>
            </a:r>
            <a:r>
              <a:rPr lang="en-US" dirty="0">
                <a:solidFill>
                  <a:schemeClr val="bg1"/>
                </a:solidFill>
              </a:rPr>
              <a:t>for a new home buying experience</a:t>
            </a:r>
          </a:p>
        </p:txBody>
      </p:sp>
      <p:sp>
        <p:nvSpPr>
          <p:cNvPr id="8" name="Rectangle 7">
            <a:extLst>
              <a:ext uri="{FF2B5EF4-FFF2-40B4-BE49-F238E27FC236}">
                <a16:creationId xmlns:a16="http://schemas.microsoft.com/office/drawing/2014/main" id="{FDF29CA1-79B2-4EB8-9A0D-4537F7152B5D}"/>
              </a:ext>
            </a:extLst>
          </p:cNvPr>
          <p:cNvSpPr/>
          <p:nvPr/>
        </p:nvSpPr>
        <p:spPr>
          <a:xfrm>
            <a:off x="672139" y="1656480"/>
            <a:ext cx="8673029" cy="662944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68120E33-F6F5-4EA5-836F-FCA25BAF462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41940" y="2498687"/>
            <a:ext cx="7015660" cy="52738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B4E5CE45-3BFC-44D9-A3A5-2DAAF08E7B45}"/>
              </a:ext>
            </a:extLst>
          </p:cNvPr>
          <p:cNvSpPr txBox="1"/>
          <p:nvPr/>
        </p:nvSpPr>
        <p:spPr>
          <a:xfrm>
            <a:off x="2509565" y="1691367"/>
            <a:ext cx="4348435" cy="769441"/>
          </a:xfrm>
          <a:prstGeom prst="rect">
            <a:avLst/>
          </a:prstGeom>
          <a:noFill/>
        </p:spPr>
        <p:txBody>
          <a:bodyPr wrap="square" rtlCol="0">
            <a:spAutoFit/>
          </a:bodyPr>
          <a:lstStyle/>
          <a:p>
            <a:pPr algn="ctr"/>
            <a:r>
              <a:rPr lang="en-US" sz="2400" b="1" dirty="0">
                <a:solidFill>
                  <a:schemeClr val="bg1"/>
                </a:solidFill>
              </a:rPr>
              <a:t>The Home Buyers Haven </a:t>
            </a:r>
          </a:p>
          <a:p>
            <a:pPr algn="ctr"/>
            <a:r>
              <a:rPr lang="en-US" sz="1600" i="1" dirty="0">
                <a:solidFill>
                  <a:schemeClr val="bg1"/>
                </a:solidFill>
              </a:rPr>
              <a:t> </a:t>
            </a:r>
            <a:r>
              <a:rPr lang="en-US" sz="2000" i="1" dirty="0">
                <a:solidFill>
                  <a:schemeClr val="bg1"/>
                </a:solidFill>
              </a:rPr>
              <a:t>My Home, My Price</a:t>
            </a:r>
          </a:p>
        </p:txBody>
      </p:sp>
    </p:spTree>
    <p:extLst>
      <p:ext uri="{BB962C8B-B14F-4D97-AF65-F5344CB8AC3E}">
        <p14:creationId xmlns:p14="http://schemas.microsoft.com/office/powerpoint/2010/main" val="123125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7EFB-9897-4C5B-9EE2-C4079BC3BB54}"/>
              </a:ext>
            </a:extLst>
          </p:cNvPr>
          <p:cNvSpPr>
            <a:spLocks noGrp="1"/>
          </p:cNvSpPr>
          <p:nvPr>
            <p:ph type="title"/>
          </p:nvPr>
        </p:nvSpPr>
        <p:spPr/>
        <p:txBody>
          <a:bodyPr>
            <a:normAutofit fontScale="90000"/>
          </a:bodyPr>
          <a:lstStyle/>
          <a:p>
            <a:r>
              <a:rPr lang="en-US" dirty="0"/>
              <a:t>Web Page 2: My Home Search</a:t>
            </a:r>
          </a:p>
        </p:txBody>
      </p:sp>
      <p:sp>
        <p:nvSpPr>
          <p:cNvPr id="4" name="Date Placeholder 3">
            <a:extLst>
              <a:ext uri="{FF2B5EF4-FFF2-40B4-BE49-F238E27FC236}">
                <a16:creationId xmlns:a16="http://schemas.microsoft.com/office/drawing/2014/main" id="{094C1387-F037-4D21-868E-4B588C793933}"/>
              </a:ext>
            </a:extLst>
          </p:cNvPr>
          <p:cNvSpPr>
            <a:spLocks noGrp="1"/>
          </p:cNvSpPr>
          <p:nvPr>
            <p:ph type="dt" sz="half" idx="10"/>
          </p:nvPr>
        </p:nvSpPr>
        <p:spPr/>
        <p:txBody>
          <a:bodyPr/>
          <a:lstStyle/>
          <a:p>
            <a:r>
              <a:rPr lang="en-GB"/>
              <a:t>01-Mar-19</a:t>
            </a:r>
            <a:endParaRPr lang="en-US" dirty="0"/>
          </a:p>
        </p:txBody>
      </p:sp>
      <p:sp>
        <p:nvSpPr>
          <p:cNvPr id="5" name="Footer Placeholder 4">
            <a:extLst>
              <a:ext uri="{FF2B5EF4-FFF2-40B4-BE49-F238E27FC236}">
                <a16:creationId xmlns:a16="http://schemas.microsoft.com/office/drawing/2014/main" id="{9F663A39-89C2-4AEC-923E-C87F007A8F09}"/>
              </a:ext>
            </a:extLst>
          </p:cNvPr>
          <p:cNvSpPr>
            <a:spLocks noGrp="1"/>
          </p:cNvSpPr>
          <p:nvPr>
            <p:ph type="ftr" sz="quarter" idx="11"/>
          </p:nvPr>
        </p:nvSpPr>
        <p:spPr/>
        <p:txBody>
          <a:bodyPr/>
          <a:lstStyle/>
          <a:p>
            <a:r>
              <a:rPr lang="en-US" dirty="0"/>
              <a:t>The Home Buyers Haven</a:t>
            </a:r>
          </a:p>
        </p:txBody>
      </p:sp>
      <p:sp>
        <p:nvSpPr>
          <p:cNvPr id="6" name="Slide Number Placeholder 5">
            <a:extLst>
              <a:ext uri="{FF2B5EF4-FFF2-40B4-BE49-F238E27FC236}">
                <a16:creationId xmlns:a16="http://schemas.microsoft.com/office/drawing/2014/main" id="{8F13D781-54A8-45DC-A106-E8BCF4B327CD}"/>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6" name="Picture 15">
            <a:extLst>
              <a:ext uri="{FF2B5EF4-FFF2-40B4-BE49-F238E27FC236}">
                <a16:creationId xmlns:a16="http://schemas.microsoft.com/office/drawing/2014/main" id="{754A486E-F9FC-4F62-B36C-AFEB49F1F264}"/>
              </a:ext>
            </a:extLst>
          </p:cNvPr>
          <p:cNvPicPr>
            <a:picLocks noChangeAspect="1"/>
          </p:cNvPicPr>
          <p:nvPr/>
        </p:nvPicPr>
        <p:blipFill rotWithShape="1">
          <a:blip r:embed="rId2"/>
          <a:srcRect l="1099" r="4183"/>
          <a:stretch/>
        </p:blipFill>
        <p:spPr>
          <a:xfrm>
            <a:off x="672139" y="1751288"/>
            <a:ext cx="12371722" cy="6494682"/>
          </a:xfrm>
          <a:prstGeom prst="rect">
            <a:avLst/>
          </a:prstGeom>
          <a:solidFill>
            <a:schemeClr val="accent6">
              <a:lumMod val="40000"/>
              <a:lumOff val="60000"/>
            </a:schemeClr>
          </a:solidFill>
          <a:ln>
            <a:solidFill>
              <a:schemeClr val="accent4"/>
            </a:solidFill>
          </a:ln>
        </p:spPr>
      </p:pic>
      <p:sp>
        <p:nvSpPr>
          <p:cNvPr id="21" name="Rectangle 20">
            <a:extLst>
              <a:ext uri="{FF2B5EF4-FFF2-40B4-BE49-F238E27FC236}">
                <a16:creationId xmlns:a16="http://schemas.microsoft.com/office/drawing/2014/main" id="{84A561BB-928D-43A9-92A1-3867B81AB332}"/>
              </a:ext>
            </a:extLst>
          </p:cNvPr>
          <p:cNvSpPr/>
          <p:nvPr/>
        </p:nvSpPr>
        <p:spPr>
          <a:xfrm>
            <a:off x="10287961" y="5987988"/>
            <a:ext cx="2755900" cy="1879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33AFE86-27F3-4B99-8541-2F43A32B5EFA}"/>
              </a:ext>
            </a:extLst>
          </p:cNvPr>
          <p:cNvSpPr txBox="1"/>
          <p:nvPr/>
        </p:nvSpPr>
        <p:spPr>
          <a:xfrm>
            <a:off x="10287961" y="6585620"/>
            <a:ext cx="2755900" cy="646331"/>
          </a:xfrm>
          <a:prstGeom prst="rect">
            <a:avLst/>
          </a:prstGeom>
          <a:solidFill>
            <a:schemeClr val="accent1"/>
          </a:solidFill>
        </p:spPr>
        <p:txBody>
          <a:bodyPr wrap="square" rtlCol="0">
            <a:spAutoFit/>
          </a:bodyPr>
          <a:lstStyle/>
          <a:p>
            <a:pPr algn="ctr"/>
            <a:r>
              <a:rPr lang="en-US" dirty="0">
                <a:solidFill>
                  <a:schemeClr val="bg1"/>
                </a:solidFill>
              </a:rPr>
              <a:t>You have an offer that matches my requirements? </a:t>
            </a:r>
          </a:p>
        </p:txBody>
      </p:sp>
      <p:sp>
        <p:nvSpPr>
          <p:cNvPr id="19" name="Rectangle 18">
            <a:extLst>
              <a:ext uri="{FF2B5EF4-FFF2-40B4-BE49-F238E27FC236}">
                <a16:creationId xmlns:a16="http://schemas.microsoft.com/office/drawing/2014/main" id="{9E26902C-5770-4A57-98C9-41F0F05CB9DE}"/>
              </a:ext>
            </a:extLst>
          </p:cNvPr>
          <p:cNvSpPr/>
          <p:nvPr/>
        </p:nvSpPr>
        <p:spPr>
          <a:xfrm>
            <a:off x="10846327" y="6203077"/>
            <a:ext cx="1639167" cy="369332"/>
          </a:xfrm>
          <a:prstGeom prst="rect">
            <a:avLst/>
          </a:prstGeom>
        </p:spPr>
        <p:txBody>
          <a:bodyPr wrap="none">
            <a:spAutoFit/>
          </a:bodyPr>
          <a:lstStyle/>
          <a:p>
            <a:pPr algn="ctr"/>
            <a:r>
              <a:rPr lang="en-US" dirty="0">
                <a:solidFill>
                  <a:schemeClr val="bg1"/>
                </a:solidFill>
              </a:rPr>
              <a:t>Are You Selling?</a:t>
            </a:r>
          </a:p>
        </p:txBody>
      </p:sp>
      <p:sp>
        <p:nvSpPr>
          <p:cNvPr id="20" name="Rectangle 19">
            <a:extLst>
              <a:ext uri="{FF2B5EF4-FFF2-40B4-BE49-F238E27FC236}">
                <a16:creationId xmlns:a16="http://schemas.microsoft.com/office/drawing/2014/main" id="{B9C20687-C144-4A58-9A9A-1B1C91C24366}"/>
              </a:ext>
            </a:extLst>
          </p:cNvPr>
          <p:cNvSpPr/>
          <p:nvPr/>
        </p:nvSpPr>
        <p:spPr>
          <a:xfrm>
            <a:off x="10540571" y="7265712"/>
            <a:ext cx="2244268" cy="369332"/>
          </a:xfrm>
          <a:prstGeom prst="rect">
            <a:avLst/>
          </a:prstGeom>
        </p:spPr>
        <p:txBody>
          <a:bodyPr wrap="none">
            <a:spAutoFit/>
          </a:bodyPr>
          <a:lstStyle/>
          <a:p>
            <a:pPr algn="ctr"/>
            <a:r>
              <a:rPr lang="en-US" dirty="0">
                <a:solidFill>
                  <a:schemeClr val="bg1"/>
                </a:solidFill>
              </a:rPr>
              <a:t>CONTACT ME HERE</a:t>
            </a:r>
          </a:p>
        </p:txBody>
      </p:sp>
    </p:spTree>
    <p:extLst>
      <p:ext uri="{BB962C8B-B14F-4D97-AF65-F5344CB8AC3E}">
        <p14:creationId xmlns:p14="http://schemas.microsoft.com/office/powerpoint/2010/main" val="32885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8FC1-9A07-45FF-928E-AB754438DCD8}"/>
              </a:ext>
            </a:extLst>
          </p:cNvPr>
          <p:cNvSpPr>
            <a:spLocks noGrp="1"/>
          </p:cNvSpPr>
          <p:nvPr>
            <p:ph type="title"/>
          </p:nvPr>
        </p:nvSpPr>
        <p:spPr>
          <a:xfrm>
            <a:off x="871788" y="961530"/>
            <a:ext cx="11984628" cy="489899"/>
          </a:xfrm>
        </p:spPr>
        <p:txBody>
          <a:bodyPr>
            <a:normAutofit fontScale="90000"/>
          </a:bodyPr>
          <a:lstStyle/>
          <a:p>
            <a:r>
              <a:rPr lang="en-US" dirty="0"/>
              <a:t>Back End: </a:t>
            </a:r>
          </a:p>
        </p:txBody>
      </p:sp>
      <p:sp>
        <p:nvSpPr>
          <p:cNvPr id="3" name="Content Placeholder 2">
            <a:extLst>
              <a:ext uri="{FF2B5EF4-FFF2-40B4-BE49-F238E27FC236}">
                <a16:creationId xmlns:a16="http://schemas.microsoft.com/office/drawing/2014/main" id="{76D187D8-246A-4B74-AB03-FEDEF5AC2096}"/>
              </a:ext>
            </a:extLst>
          </p:cNvPr>
          <p:cNvSpPr>
            <a:spLocks noGrp="1"/>
          </p:cNvSpPr>
          <p:nvPr>
            <p:ph idx="1"/>
          </p:nvPr>
        </p:nvSpPr>
        <p:spPr>
          <a:xfrm>
            <a:off x="672139" y="1892594"/>
            <a:ext cx="5538161" cy="6454571"/>
          </a:xfrm>
          <a:ln>
            <a:solidFill>
              <a:schemeClr val="accent6"/>
            </a:solidFill>
          </a:ln>
        </p:spPr>
        <p:txBody>
          <a:bodyPr anchor="t"/>
          <a:lstStyle/>
          <a:p>
            <a:pPr marL="0" indent="0">
              <a:buNone/>
            </a:pPr>
            <a:r>
              <a:rPr lang="en-US" b="1" dirty="0"/>
              <a:t>Immediate</a:t>
            </a:r>
          </a:p>
          <a:p>
            <a:r>
              <a:rPr lang="en-US" dirty="0"/>
              <a:t>See contact details of buyer</a:t>
            </a:r>
          </a:p>
          <a:p>
            <a:r>
              <a:rPr lang="en-US" dirty="0"/>
              <a:t>See number of buy orders by buyer</a:t>
            </a:r>
          </a:p>
          <a:p>
            <a:endParaRPr lang="en-US" dirty="0"/>
          </a:p>
        </p:txBody>
      </p:sp>
      <p:sp>
        <p:nvSpPr>
          <p:cNvPr id="4" name="Date Placeholder 3">
            <a:extLst>
              <a:ext uri="{FF2B5EF4-FFF2-40B4-BE49-F238E27FC236}">
                <a16:creationId xmlns:a16="http://schemas.microsoft.com/office/drawing/2014/main" id="{8318C083-447B-48A6-9E40-3400FEEA7C12}"/>
              </a:ext>
            </a:extLst>
          </p:cNvPr>
          <p:cNvSpPr>
            <a:spLocks noGrp="1"/>
          </p:cNvSpPr>
          <p:nvPr>
            <p:ph type="dt" sz="half" idx="10"/>
          </p:nvPr>
        </p:nvSpPr>
        <p:spPr/>
        <p:txBody>
          <a:bodyPr/>
          <a:lstStyle/>
          <a:p>
            <a:r>
              <a:rPr lang="en-GB"/>
              <a:t>01-Mar-19</a:t>
            </a:r>
            <a:endParaRPr lang="en-US" dirty="0"/>
          </a:p>
        </p:txBody>
      </p:sp>
      <p:sp>
        <p:nvSpPr>
          <p:cNvPr id="5" name="Footer Placeholder 4">
            <a:extLst>
              <a:ext uri="{FF2B5EF4-FFF2-40B4-BE49-F238E27FC236}">
                <a16:creationId xmlns:a16="http://schemas.microsoft.com/office/drawing/2014/main" id="{7A358073-CDED-4BEC-BB90-0FEF392F93BF}"/>
              </a:ext>
            </a:extLst>
          </p:cNvPr>
          <p:cNvSpPr>
            <a:spLocks noGrp="1"/>
          </p:cNvSpPr>
          <p:nvPr>
            <p:ph type="ftr" sz="quarter" idx="11"/>
          </p:nvPr>
        </p:nvSpPr>
        <p:spPr/>
        <p:txBody>
          <a:bodyPr/>
          <a:lstStyle/>
          <a:p>
            <a:r>
              <a:rPr lang="en-US"/>
              <a:t>Real Estate Buyers Market</a:t>
            </a:r>
            <a:endParaRPr lang="en-US" dirty="0"/>
          </a:p>
        </p:txBody>
      </p:sp>
      <p:sp>
        <p:nvSpPr>
          <p:cNvPr id="6" name="Slide Number Placeholder 5">
            <a:extLst>
              <a:ext uri="{FF2B5EF4-FFF2-40B4-BE49-F238E27FC236}">
                <a16:creationId xmlns:a16="http://schemas.microsoft.com/office/drawing/2014/main" id="{DF86EC29-8F54-441E-AF90-CE23EE8280D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Content Placeholder 2">
            <a:extLst>
              <a:ext uri="{FF2B5EF4-FFF2-40B4-BE49-F238E27FC236}">
                <a16:creationId xmlns:a16="http://schemas.microsoft.com/office/drawing/2014/main" id="{35EDED2F-09C9-431F-A9EB-E0EC99AB3C99}"/>
              </a:ext>
            </a:extLst>
          </p:cNvPr>
          <p:cNvSpPr txBox="1">
            <a:spLocks/>
          </p:cNvSpPr>
          <p:nvPr/>
        </p:nvSpPr>
        <p:spPr>
          <a:xfrm>
            <a:off x="7505700" y="1892593"/>
            <a:ext cx="5538161" cy="6454571"/>
          </a:xfrm>
          <a:prstGeom prst="rect">
            <a:avLst/>
          </a:prstGeom>
          <a:ln>
            <a:solidFill>
              <a:schemeClr val="accent6"/>
            </a:solidFill>
          </a:ln>
        </p:spPr>
        <p:txBody>
          <a:bodyPr vert="horz" lIns="91440" tIns="45720" rIns="91440" bIns="45720" rtlCol="0" anchor="t">
            <a:normAutofit/>
          </a:bodyPr>
          <a:lstStyle>
            <a:lvl1pPr marL="407990" indent="-407990"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2400" kern="1200">
                <a:solidFill>
                  <a:schemeClr val="tx2"/>
                </a:solidFill>
                <a:latin typeface="Candara" panose="020E0502030303020204" pitchFamily="34" charset="0"/>
                <a:ea typeface="+mn-ea"/>
                <a:cs typeface="+mn-cs"/>
              </a:defRPr>
            </a:lvl1pPr>
            <a:lvl2pPr marL="839979" indent="-407990" algn="just" defTabSz="609585" rtl="0" eaLnBrk="1" latinLnBrk="0" hangingPunct="1">
              <a:spcBef>
                <a:spcPct val="20000"/>
              </a:spcBef>
              <a:spcAft>
                <a:spcPts val="800"/>
              </a:spcAft>
              <a:buClr>
                <a:schemeClr val="accent2"/>
              </a:buClr>
              <a:buSzPct val="92000"/>
              <a:buFont typeface="Verdana" panose="020B0604030504040204" pitchFamily="34" charset="0"/>
              <a:buChar char="-"/>
              <a:defRPr sz="2000" kern="1200">
                <a:solidFill>
                  <a:schemeClr val="tx2"/>
                </a:solidFill>
                <a:latin typeface="Candara" panose="020E0502030303020204" pitchFamily="34" charset="0"/>
                <a:ea typeface="+mn-ea"/>
                <a:cs typeface="+mn-cs"/>
              </a:defRPr>
            </a:lvl2pPr>
            <a:lvl3pPr marL="1199970" indent="-359991"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1800" kern="1200">
                <a:solidFill>
                  <a:schemeClr val="tx2"/>
                </a:solidFill>
                <a:latin typeface="Candara" panose="020E0502030303020204" pitchFamily="34" charset="0"/>
                <a:ea typeface="+mn-ea"/>
                <a:cs typeface="+mn-cs"/>
              </a:defRPr>
            </a:lvl3pPr>
            <a:lvl4pPr marL="1655959" indent="-311992"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Candara" panose="020E0502030303020204" pitchFamily="34" charset="0"/>
                <a:ea typeface="+mn-ea"/>
                <a:cs typeface="+mn-cs"/>
              </a:defRPr>
            </a:lvl4pPr>
            <a:lvl5pPr marL="2135947" indent="-311992" algn="just"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Candara" panose="020E0502030303020204" pitchFamily="34" charset="0"/>
                <a:ea typeface="+mn-ea"/>
                <a:cs typeface="+mn-cs"/>
              </a:defRPr>
            </a:lvl5pPr>
            <a:lvl6pPr marL="253327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6pPr>
            <a:lvl7pPr marL="293326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7pPr>
            <a:lvl8pPr marL="333325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8pPr>
            <a:lvl9pPr marL="3733240" indent="-304792" algn="l" defTabSz="609585" rtl="0" eaLnBrk="1" latinLnBrk="0" hangingPunct="1">
              <a:spcBef>
                <a:spcPct val="20000"/>
              </a:spcBef>
              <a:spcAft>
                <a:spcPts val="8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9pPr>
          </a:lstStyle>
          <a:p>
            <a:pPr marL="0" indent="0">
              <a:buNone/>
            </a:pPr>
            <a:r>
              <a:rPr lang="en-US" b="1" dirty="0"/>
              <a:t>Future</a:t>
            </a:r>
          </a:p>
          <a:p>
            <a:r>
              <a:rPr lang="en-US" dirty="0"/>
              <a:t>Payment platform – visa, </a:t>
            </a:r>
            <a:r>
              <a:rPr lang="en-US" dirty="0" err="1"/>
              <a:t>mpesa</a:t>
            </a:r>
            <a:endParaRPr lang="en-US" dirty="0"/>
          </a:p>
          <a:p>
            <a:r>
              <a:rPr lang="en-US" dirty="0"/>
              <a:t>Have moderation before uploading order, to confirm payment. </a:t>
            </a:r>
            <a:r>
              <a:rPr lang="en-US" i="1" dirty="0">
                <a:solidFill>
                  <a:srgbClr val="FF0000"/>
                </a:solidFill>
              </a:rPr>
              <a:t>Ref. </a:t>
            </a:r>
            <a:r>
              <a:rPr lang="en-US" i="1" dirty="0" err="1">
                <a:solidFill>
                  <a:srgbClr val="FF0000"/>
                </a:solidFill>
              </a:rPr>
              <a:t>BuyRent</a:t>
            </a:r>
            <a:r>
              <a:rPr lang="en-US" i="1" dirty="0">
                <a:solidFill>
                  <a:srgbClr val="FF0000"/>
                </a:solidFill>
              </a:rPr>
              <a:t> Kenya</a:t>
            </a:r>
          </a:p>
          <a:p>
            <a:r>
              <a:rPr lang="en-US" dirty="0"/>
              <a:t>Have expiry dates of buy order. </a:t>
            </a:r>
            <a:r>
              <a:rPr lang="en-US" i="1" dirty="0">
                <a:solidFill>
                  <a:srgbClr val="FF0000"/>
                </a:solidFill>
              </a:rPr>
              <a:t>Ref. </a:t>
            </a:r>
            <a:r>
              <a:rPr lang="en-US" i="1" dirty="0" err="1">
                <a:solidFill>
                  <a:srgbClr val="FF0000"/>
                </a:solidFill>
              </a:rPr>
              <a:t>BuyRent</a:t>
            </a:r>
            <a:r>
              <a:rPr lang="en-US" i="1" dirty="0">
                <a:solidFill>
                  <a:srgbClr val="FF0000"/>
                </a:solidFill>
              </a:rPr>
              <a:t> Kenya</a:t>
            </a:r>
          </a:p>
          <a:p>
            <a:endParaRPr lang="en-US" dirty="0"/>
          </a:p>
        </p:txBody>
      </p:sp>
    </p:spTree>
    <p:extLst>
      <p:ext uri="{BB962C8B-B14F-4D97-AF65-F5344CB8AC3E}">
        <p14:creationId xmlns:p14="http://schemas.microsoft.com/office/powerpoint/2010/main" val="272642113"/>
      </p:ext>
    </p:extLst>
  </p:cSld>
  <p:clrMapOvr>
    <a:masterClrMapping/>
  </p:clrMapOvr>
</p:sld>
</file>

<file path=ppt/theme/theme1.xml><?xml version="1.0" encoding="utf-8"?>
<a:theme xmlns:a="http://schemas.openxmlformats.org/drawingml/2006/main" name="Dividend">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10951</TotalTime>
  <Words>778</Words>
  <Application>Microsoft Office PowerPoint</Application>
  <PresentationFormat>Custom</PresentationFormat>
  <Paragraphs>171</Paragraphs>
  <Slides>10</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Candara</vt:lpstr>
      <vt:lpstr>Gill Sans MT</vt:lpstr>
      <vt:lpstr>Verdana</vt:lpstr>
      <vt:lpstr>Wingdings 2</vt:lpstr>
      <vt:lpstr>Dividend</vt:lpstr>
      <vt:lpstr>The Home Buyers Haven</vt:lpstr>
      <vt:lpstr>Lean Canvas</vt:lpstr>
      <vt:lpstr>The Business Model: Lean Canvas</vt:lpstr>
      <vt:lpstr>The Product Design</vt:lpstr>
      <vt:lpstr>Project IME Plan</vt:lpstr>
      <vt:lpstr>The Platform </vt:lpstr>
      <vt:lpstr>Web Page 1: Landing Page</vt:lpstr>
      <vt:lpstr>Web Page 2: My Home Search</vt:lpstr>
      <vt:lpstr>Back End: </vt:lpstr>
      <vt:lpstr>About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dc:creator>
  <cp:lastModifiedBy>Angela Wambugu</cp:lastModifiedBy>
  <cp:revision>139</cp:revision>
  <dcterms:created xsi:type="dcterms:W3CDTF">2018-01-16T10:21:50Z</dcterms:created>
  <dcterms:modified xsi:type="dcterms:W3CDTF">2019-04-20T14:08:47Z</dcterms:modified>
</cp:coreProperties>
</file>