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24387175" cy="13716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20B0604020202020204" charset="-52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Заполняете</a:t>
            </a:r>
            <a:r>
              <a:rPr lang="en-US" dirty="0"/>
              <a:t> </a:t>
            </a:r>
            <a:r>
              <a:rPr lang="en-US" dirty="0" err="1"/>
              <a:t>информацию</a:t>
            </a:r>
            <a:r>
              <a:rPr lang="en-US" dirty="0"/>
              <a:t> о проекте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слайда</a:t>
            </a:r>
            <a:r>
              <a:rPr lang="en-US" dirty="0"/>
              <a:t> с </a:t>
            </a:r>
            <a:r>
              <a:rPr lang="en-US" dirty="0" err="1"/>
              <a:t>темами</a:t>
            </a:r>
            <a:endParaRPr dirty="0"/>
          </a:p>
        </p:txBody>
      </p:sp>
      <p:sp>
        <p:nvSpPr>
          <p:cNvPr id="35" name="Google Shape;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" name="Google Shape;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58" name="Google Shape;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2ff2441c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5" name="Google Shape;85;g92ff2441c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laceholder">
  <p:cSld name="Slide with Placehol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>
            <a:spLocks noGrp="1"/>
          </p:cNvSpPr>
          <p:nvPr>
            <p:ph type="pic" idx="2"/>
          </p:nvPr>
        </p:nvSpPr>
        <p:spPr>
          <a:xfrm>
            <a:off x="0" y="0"/>
            <a:ext cx="7737487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with Placeholder">
  <p:cSld name="1_Slide with Placehol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>
            <a:spLocks noGrp="1"/>
          </p:cNvSpPr>
          <p:nvPr>
            <p:ph type="pic" idx="2"/>
          </p:nvPr>
        </p:nvSpPr>
        <p:spPr>
          <a:xfrm>
            <a:off x="16649688" y="0"/>
            <a:ext cx="7737487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Portfolio Three">
  <p:cSld name="2_Portfolio Thre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>
            <a:spLocks noGrp="1"/>
          </p:cNvSpPr>
          <p:nvPr>
            <p:ph type="pic" idx="2"/>
          </p:nvPr>
        </p:nvSpPr>
        <p:spPr>
          <a:xfrm>
            <a:off x="16332202" y="0"/>
            <a:ext cx="8054974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5"/>
          <p:cNvSpPr>
            <a:spLocks noGrp="1"/>
          </p:cNvSpPr>
          <p:nvPr>
            <p:ph type="pic" idx="3"/>
          </p:nvPr>
        </p:nvSpPr>
        <p:spPr>
          <a:xfrm>
            <a:off x="0" y="0"/>
            <a:ext cx="8054974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>
            <a:spLocks noGrp="1"/>
          </p:cNvSpPr>
          <p:nvPr>
            <p:ph type="pic" idx="4"/>
          </p:nvPr>
        </p:nvSpPr>
        <p:spPr>
          <a:xfrm>
            <a:off x="8166100" y="0"/>
            <a:ext cx="8054974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Placeholder">
  <p:cSld name="3_Placehol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>
            <a:spLocks noGrp="1"/>
          </p:cNvSpPr>
          <p:nvPr>
            <p:ph type="pic" idx="2"/>
          </p:nvPr>
        </p:nvSpPr>
        <p:spPr>
          <a:xfrm>
            <a:off x="1755553" y="6068412"/>
            <a:ext cx="6308379" cy="6332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>
            <a:spLocks noGrp="1"/>
          </p:cNvSpPr>
          <p:nvPr>
            <p:ph type="pic" idx="3"/>
          </p:nvPr>
        </p:nvSpPr>
        <p:spPr>
          <a:xfrm>
            <a:off x="9080235" y="6068412"/>
            <a:ext cx="6308379" cy="6332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>
            <a:spLocks noGrp="1"/>
          </p:cNvSpPr>
          <p:nvPr>
            <p:ph type="pic" idx="4"/>
          </p:nvPr>
        </p:nvSpPr>
        <p:spPr>
          <a:xfrm>
            <a:off x="16404916" y="6068412"/>
            <a:ext cx="6308379" cy="6332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laceholder">
  <p:cSld name="1_Placehol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>
            <a:spLocks noGrp="1"/>
          </p:cNvSpPr>
          <p:nvPr>
            <p:ph type="pic" idx="2"/>
          </p:nvPr>
        </p:nvSpPr>
        <p:spPr>
          <a:xfrm>
            <a:off x="0" y="8255000"/>
            <a:ext cx="24387177" cy="5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76618" y="730250"/>
            <a:ext cx="21033937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Montserrat"/>
              <a:buNone/>
              <a:defRPr sz="6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76618" y="3651250"/>
            <a:ext cx="21033937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8"/>
          <p:cNvPicPr preferRelativeResize="0"/>
          <p:nvPr/>
        </p:nvPicPr>
        <p:blipFill rotWithShape="1">
          <a:blip r:embed="rId3">
            <a:alphaModFix/>
          </a:blip>
          <a:srcRect t="27502" b="27507"/>
          <a:stretch/>
        </p:blipFill>
        <p:spPr>
          <a:xfrm>
            <a:off x="0" y="0"/>
            <a:ext cx="24387301" cy="137160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8" name="Google Shape;28;p8"/>
          <p:cNvCxnSpPr/>
          <p:nvPr/>
        </p:nvCxnSpPr>
        <p:spPr>
          <a:xfrm>
            <a:off x="1498741" y="-1748367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Google Shape;29;p8"/>
          <p:cNvCxnSpPr/>
          <p:nvPr/>
        </p:nvCxnSpPr>
        <p:spPr>
          <a:xfrm>
            <a:off x="1498741" y="-1748367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Google Shape;30;p8"/>
          <p:cNvSpPr/>
          <p:nvPr/>
        </p:nvSpPr>
        <p:spPr>
          <a:xfrm>
            <a:off x="8360152" y="4946403"/>
            <a:ext cx="11367130" cy="3308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121900" rIns="243775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75"/>
              <a:buFont typeface="Montserrat"/>
              <a:buNone/>
            </a:pPr>
            <a:r>
              <a:rPr lang="ru-RU" sz="4000" b="1" dirty="0">
                <a:solidFill>
                  <a:srgbClr val="F3F3F3"/>
                </a:solidFill>
                <a:latin typeface="Montserrat"/>
                <a:sym typeface="Montserrat"/>
              </a:rPr>
              <a:t>Проект: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75"/>
              <a:buFont typeface="Montserrat"/>
              <a:buNone/>
            </a:pPr>
            <a:r>
              <a:rPr lang="ru-RU" sz="5400" b="1" dirty="0">
                <a:solidFill>
                  <a:srgbClr val="F3F3F3"/>
                </a:solidFill>
                <a:latin typeface="Montserrat"/>
                <a:sym typeface="Montserrat"/>
              </a:rPr>
              <a:t>Создание сайта-помощника для студентов НИЯУ МИФИ</a:t>
            </a:r>
            <a:endParaRPr lang="ru-RU" sz="5400" dirty="0">
              <a:solidFill>
                <a:srgbClr val="F3F3F3"/>
              </a:solidFill>
            </a:endParaRPr>
          </a:p>
        </p:txBody>
      </p:sp>
      <p:sp>
        <p:nvSpPr>
          <p:cNvPr id="31" name="Google Shape;31;p8"/>
          <p:cNvSpPr/>
          <p:nvPr/>
        </p:nvSpPr>
        <p:spPr>
          <a:xfrm>
            <a:off x="8360148" y="7796382"/>
            <a:ext cx="106329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121900" rIns="243775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Montserrat"/>
              <a:buNone/>
            </a:pPr>
            <a:r>
              <a:rPr lang="ru-RU" sz="33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Сухих Матвей </a:t>
            </a:r>
            <a:r>
              <a:rPr lang="en-US" sz="33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Б20-5</a:t>
            </a:r>
            <a:r>
              <a:rPr lang="ru-RU" sz="33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23</a:t>
            </a:r>
            <a:endParaRPr sz="1700" dirty="0">
              <a:solidFill>
                <a:srgbClr val="F3F3F3"/>
              </a:solidFill>
            </a:endParaRPr>
          </a:p>
        </p:txBody>
      </p:sp>
      <p:pic>
        <p:nvPicPr>
          <p:cNvPr id="32" name="Google Shape;3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2775" y="4611825"/>
            <a:ext cx="4492349" cy="44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763" y="0"/>
            <a:ext cx="7734465" cy="1371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38;p9"/>
          <p:cNvSpPr txBox="1"/>
          <p:nvPr/>
        </p:nvSpPr>
        <p:spPr>
          <a:xfrm>
            <a:off x="8896829" y="3292601"/>
            <a:ext cx="138318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lang="ru-RU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Д</a:t>
            </a:r>
            <a:r>
              <a:rPr lang="en-US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етализация</a:t>
            </a:r>
            <a:endParaRPr sz="36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Montserrat" panose="020B0604020202020204" charset="-52"/>
              </a:rPr>
              <a:t>Создание сайта для МИФИстов, где можно попросить помощи у студентов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Montserrat" panose="020B0604020202020204" charset="-52"/>
              </a:rPr>
              <a:t> </a:t>
            </a:r>
            <a:r>
              <a:rPr lang="ru-RU" sz="2400" dirty="0">
                <a:latin typeface="Montserrat" panose="020B0604020202020204" charset="-52"/>
              </a:rPr>
              <a:t>и преподавателей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Montserrat" panose="020B0604020202020204" charset="-52"/>
              </a:rPr>
              <a:t>,</a:t>
            </a:r>
            <a:r>
              <a:rPr lang="ru-RU" sz="2400" dirty="0">
                <a:latin typeface="Montserrat" panose="020B0604020202020204" charset="-52"/>
              </a:rPr>
              <a:t> а также посмотреть учебные материалы по направлениям обучения.</a:t>
            </a:r>
            <a:endParaRPr lang="ru-RU" sz="2300" dirty="0">
              <a:solidFill>
                <a:schemeClr val="dk2"/>
              </a:solidFill>
              <a:latin typeface="Montserrat" panose="020B0604020202020204" charset="-52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915625" y="5878000"/>
            <a:ext cx="13831500" cy="258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lang="ru-RU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П</a:t>
            </a:r>
            <a:r>
              <a:rPr lang="en-US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олучаемые навыки</a:t>
            </a:r>
            <a:endParaRPr dirty="0"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Python,</a:t>
            </a:r>
            <a:r>
              <a:rPr lang="ru-RU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Django,</a:t>
            </a:r>
            <a:r>
              <a:rPr lang="ru-RU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lang="ru-RU" sz="27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ru-RU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 Базами данных</a:t>
            </a:r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Char char="●"/>
            </a:pPr>
            <a:r>
              <a:rPr lang="ru-RU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Разработка дизайна</a:t>
            </a:r>
            <a:endParaRPr lang="en-US" sz="27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Char char="●"/>
            </a:pPr>
            <a:r>
              <a:rPr lang="en-US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CSS, HTML</a:t>
            </a:r>
            <a:endParaRPr lang="ru-RU" sz="27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Char char="●"/>
            </a:pPr>
            <a:endParaRPr lang="ru-RU" sz="27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Char char="●"/>
            </a:pPr>
            <a:endParaRPr lang="ru-RU" sz="27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" name="Google Shape;40;p9"/>
          <p:cNvSpPr txBox="1"/>
          <p:nvPr/>
        </p:nvSpPr>
        <p:spPr>
          <a:xfrm>
            <a:off x="8807083" y="1113877"/>
            <a:ext cx="677300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ru-RU" sz="7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О</a:t>
            </a:r>
            <a:r>
              <a:rPr lang="en-US" sz="7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проекте</a:t>
            </a:r>
            <a:endParaRPr dirty="0"/>
          </a:p>
        </p:txBody>
      </p:sp>
      <p:sp>
        <p:nvSpPr>
          <p:cNvPr id="41" name="Google Shape;41;p9"/>
          <p:cNvSpPr txBox="1"/>
          <p:nvPr/>
        </p:nvSpPr>
        <p:spPr>
          <a:xfrm>
            <a:off x="9095025" y="8463326"/>
            <a:ext cx="13831800" cy="759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lang="ru-RU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С</a:t>
            </a:r>
            <a:r>
              <a:rPr lang="en-US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ложность:</a:t>
            </a:r>
            <a:endParaRPr sz="2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" name="Google Shape;4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5043" y="9441721"/>
            <a:ext cx="1593800" cy="18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9"/>
          <p:cNvPicPr preferRelativeResize="0"/>
          <p:nvPr/>
        </p:nvPicPr>
        <p:blipFill>
          <a:blip r:embed="rId4"/>
          <a:srcRect/>
          <a:stretch/>
        </p:blipFill>
        <p:spPr>
          <a:xfrm>
            <a:off x="0" y="0"/>
            <a:ext cx="7734450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 rotWithShape="1">
          <a:blip r:embed="rId5">
            <a:alphaModFix/>
          </a:blip>
          <a:srcRect l="16242" t="15321" r="16831" b="14655"/>
          <a:stretch/>
        </p:blipFill>
        <p:spPr>
          <a:xfrm>
            <a:off x="22011310" y="205800"/>
            <a:ext cx="2188690" cy="212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2;p9">
            <a:extLst>
              <a:ext uri="{FF2B5EF4-FFF2-40B4-BE49-F238E27FC236}">
                <a16:creationId xmlns:a16="http://schemas.microsoft.com/office/drawing/2014/main" id="{68865C5A-3BEE-487D-A5A2-0F4C2897315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3400" y="9441721"/>
            <a:ext cx="1593800" cy="18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/>
        </p:nvSpPr>
        <p:spPr>
          <a:xfrm>
            <a:off x="1568553" y="2330725"/>
            <a:ext cx="21250066" cy="44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Каждому студенту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ru-RU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как правило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ru-RU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требуется поддержка в освоении пройденного материала или поиске дополнительной информации по программам обучения.</a:t>
            </a: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Создание сайта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ru-RU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который будет объединять людей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ru-RU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способных помочь обучающимся – очень важная задача на сегодняшний день. </a:t>
            </a: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Такой портал позволит студентам в короткий срок получать содействие в решении своих проблем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ru-RU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а также оперативно иметь доступ к актуальным учебным материалам по различным предметам.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" name="Google Shape;52;p10"/>
          <p:cNvSpPr txBox="1"/>
          <p:nvPr/>
        </p:nvSpPr>
        <p:spPr>
          <a:xfrm>
            <a:off x="1625700" y="787097"/>
            <a:ext cx="132507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lang="ru-RU" sz="100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А</a:t>
            </a:r>
            <a:r>
              <a:rPr lang="en-US" sz="100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ктуальность</a:t>
            </a:r>
            <a:endParaRPr sz="100" dirty="0"/>
          </a:p>
        </p:txBody>
      </p:sp>
      <p:pic>
        <p:nvPicPr>
          <p:cNvPr id="53" name="Google Shape;53;p10"/>
          <p:cNvPicPr preferRelativeResize="0"/>
          <p:nvPr/>
        </p:nvPicPr>
        <p:blipFill>
          <a:blip r:embed="rId3"/>
          <a:srcRect/>
          <a:stretch/>
        </p:blipFill>
        <p:spPr>
          <a:xfrm>
            <a:off x="-1" y="8257452"/>
            <a:ext cx="24387175" cy="5458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0"/>
          <p:cNvPicPr preferRelativeResize="0"/>
          <p:nvPr/>
        </p:nvPicPr>
        <p:blipFill rotWithShape="1">
          <a:blip r:embed="rId4">
            <a:alphaModFix/>
          </a:blip>
          <a:srcRect l="16242" t="15321" r="16831" b="14655"/>
          <a:stretch/>
        </p:blipFill>
        <p:spPr>
          <a:xfrm>
            <a:off x="22011310" y="205800"/>
            <a:ext cx="2188690" cy="21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/>
        </p:nvSpPr>
        <p:spPr>
          <a:xfrm>
            <a:off x="1726350" y="2650151"/>
            <a:ext cx="136476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lang="en-US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Цель проекта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Цель – </a:t>
            </a: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разработать удобный образовательный портал для студентов и преподавателей НИЯУ МИФИ.</a:t>
            </a:r>
            <a:endParaRPr sz="2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1"/>
          <p:cNvSpPr txBox="1"/>
          <p:nvPr/>
        </p:nvSpPr>
        <p:spPr>
          <a:xfrm>
            <a:off x="1914565" y="5106476"/>
            <a:ext cx="130038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lang="en-US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Задача</a:t>
            </a:r>
            <a:b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Разработка требований к сайту (дизайн, структура</a:t>
            </a:r>
            <a:r>
              <a:rPr lang="en-US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наполнение</a:t>
            </a:r>
            <a:r>
              <a:rPr lang="en-US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пользователи</a:t>
            </a:r>
            <a:r>
              <a:rPr lang="en-US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 роли</a:t>
            </a:r>
            <a:r>
              <a:rPr lang="en-US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lang="ru-RU" sz="2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Написание исходного кода и тестирование сайта.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endParaRPr lang="ru-RU" sz="2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1"/>
          <p:cNvSpPr txBox="1"/>
          <p:nvPr/>
        </p:nvSpPr>
        <p:spPr>
          <a:xfrm>
            <a:off x="664228" y="5106476"/>
            <a:ext cx="910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6500" b="0" i="0" u="none" strike="noStrike" cap="none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00" dirty="0"/>
          </a:p>
        </p:txBody>
      </p:sp>
      <p:sp>
        <p:nvSpPr>
          <p:cNvPr id="63" name="Google Shape;63;p11"/>
          <p:cNvSpPr txBox="1"/>
          <p:nvPr/>
        </p:nvSpPr>
        <p:spPr>
          <a:xfrm>
            <a:off x="1575028" y="1130396"/>
            <a:ext cx="833408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ru-RU" sz="7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Ц</a:t>
            </a:r>
            <a:r>
              <a:rPr lang="en-US" sz="7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ель</a:t>
            </a:r>
            <a:r>
              <a:rPr lang="ru-RU" sz="7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lang="en-US" sz="7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задачи</a:t>
            </a:r>
            <a:endParaRPr dirty="0"/>
          </a:p>
        </p:txBody>
      </p:sp>
      <p:pic>
        <p:nvPicPr>
          <p:cNvPr id="64" name="Google Shape;64;p11"/>
          <p:cNvPicPr preferRelativeResize="0"/>
          <p:nvPr/>
        </p:nvPicPr>
        <p:blipFill>
          <a:blip r:embed="rId3"/>
          <a:srcRect/>
          <a:stretch/>
        </p:blipFill>
        <p:spPr>
          <a:xfrm>
            <a:off x="16649688" y="0"/>
            <a:ext cx="7737475" cy="137159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65" name="Google Shape;65;p11"/>
          <p:cNvSpPr txBox="1"/>
          <p:nvPr/>
        </p:nvSpPr>
        <p:spPr>
          <a:xfrm>
            <a:off x="1785002" y="10868950"/>
            <a:ext cx="13003800" cy="22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lang="en-US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Задача</a:t>
            </a:r>
            <a:br>
              <a:rPr lang="en-US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Сбор актуальной базы данных лиц, готовых предоставить поддержку в учебе. Интегрирование этой базы на сайт. Запуск и поддержка сайта.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endParaRPr sz="2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538228" y="8309951"/>
            <a:ext cx="10368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6500" b="0" i="0" u="none" strike="noStrike" cap="none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65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00" dirty="0"/>
          </a:p>
        </p:txBody>
      </p:sp>
      <p:sp>
        <p:nvSpPr>
          <p:cNvPr id="67" name="Google Shape;67;p11"/>
          <p:cNvSpPr txBox="1"/>
          <p:nvPr/>
        </p:nvSpPr>
        <p:spPr>
          <a:xfrm>
            <a:off x="475225" y="10793050"/>
            <a:ext cx="1036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6500" b="0" i="0" u="none" strike="noStrike" cap="none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65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00" dirty="0"/>
          </a:p>
        </p:txBody>
      </p:sp>
      <p:sp>
        <p:nvSpPr>
          <p:cNvPr id="68" name="Google Shape;68;p11"/>
          <p:cNvSpPr txBox="1"/>
          <p:nvPr/>
        </p:nvSpPr>
        <p:spPr>
          <a:xfrm>
            <a:off x="1914565" y="8309951"/>
            <a:ext cx="13003800" cy="29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lang="en-US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Задача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Поиск оптимальной площадки для размещения</a:t>
            </a:r>
            <a:r>
              <a:rPr lang="en-US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веб-ресурса</a:t>
            </a:r>
            <a:r>
              <a:rPr lang="en-US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" name="Google Shape;69;p11"/>
          <p:cNvPicPr preferRelativeResize="0"/>
          <p:nvPr/>
        </p:nvPicPr>
        <p:blipFill rotWithShape="1">
          <a:blip r:embed="rId4">
            <a:alphaModFix/>
          </a:blip>
          <a:srcRect l="16242" t="15321" r="16831" b="14655"/>
          <a:stretch/>
        </p:blipFill>
        <p:spPr>
          <a:xfrm>
            <a:off x="22011310" y="205800"/>
            <a:ext cx="2188690" cy="21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1759630" y="766741"/>
            <a:ext cx="16830300" cy="22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lang="ru-RU" sz="125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Д</a:t>
            </a:r>
            <a:r>
              <a:rPr lang="en-US" sz="125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иаграмма </a:t>
            </a:r>
            <a:r>
              <a:rPr lang="ru-RU" sz="125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Г</a:t>
            </a:r>
            <a:r>
              <a:rPr lang="en-US" sz="125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анта</a:t>
            </a:r>
            <a:endParaRPr dirty="0"/>
          </a:p>
        </p:txBody>
      </p:sp>
      <p:grpSp>
        <p:nvGrpSpPr>
          <p:cNvPr id="89" name="Google Shape;89;p13"/>
          <p:cNvGrpSpPr/>
          <p:nvPr/>
        </p:nvGrpSpPr>
        <p:grpSpPr>
          <a:xfrm>
            <a:off x="15137185" y="5174074"/>
            <a:ext cx="8839213" cy="8184892"/>
            <a:chOff x="17092785" y="4470899"/>
            <a:chExt cx="8839213" cy="8184892"/>
          </a:xfrm>
        </p:grpSpPr>
        <p:sp>
          <p:nvSpPr>
            <p:cNvPr id="90" name="Google Shape;90;p13"/>
            <p:cNvSpPr/>
            <p:nvPr/>
          </p:nvSpPr>
          <p:spPr>
            <a:xfrm>
              <a:off x="17092785" y="11417954"/>
              <a:ext cx="1334400" cy="123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8600645" y="11417954"/>
              <a:ext cx="1334400" cy="123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0108505" y="11417954"/>
              <a:ext cx="1334400" cy="123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1616364" y="11417954"/>
              <a:ext cx="1334400" cy="123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4597599" y="10015984"/>
              <a:ext cx="1334400" cy="123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4597599" y="8629713"/>
              <a:ext cx="1334400" cy="123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24597599" y="7243441"/>
              <a:ext cx="1334400" cy="123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24597599" y="5857170"/>
              <a:ext cx="1334400" cy="123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24597599" y="11417991"/>
              <a:ext cx="1334400" cy="123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23155275" y="11417951"/>
              <a:ext cx="1237800" cy="123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24597599" y="4470899"/>
              <a:ext cx="1334400" cy="123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</p:grpSp>
      <p:pic>
        <p:nvPicPr>
          <p:cNvPr id="101" name="Google Shape;101;p13"/>
          <p:cNvPicPr preferRelativeResize="0"/>
          <p:nvPr/>
        </p:nvPicPr>
        <p:blipFill rotWithShape="1">
          <a:blip r:embed="rId3">
            <a:alphaModFix/>
          </a:blip>
          <a:srcRect l="16242" t="15321" r="16831" b="14655"/>
          <a:stretch/>
        </p:blipFill>
        <p:spPr>
          <a:xfrm>
            <a:off x="22011310" y="205800"/>
            <a:ext cx="2188690" cy="212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D723FA-26F4-4CCA-A415-3C7E7DA8A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45" y="3636108"/>
            <a:ext cx="21381185" cy="77094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/>
        </p:nvSpPr>
        <p:spPr>
          <a:xfrm>
            <a:off x="1759630" y="766741"/>
            <a:ext cx="16830246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lang="ru-RU" sz="125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Э</a:t>
            </a:r>
            <a:r>
              <a:rPr lang="en-US" sz="125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тапы реализации</a:t>
            </a:r>
            <a:endParaRPr dirty="0"/>
          </a:p>
        </p:txBody>
      </p:sp>
      <p:sp>
        <p:nvSpPr>
          <p:cNvPr id="107" name="Google Shape;107;p14"/>
          <p:cNvSpPr txBox="1"/>
          <p:nvPr/>
        </p:nvSpPr>
        <p:spPr>
          <a:xfrm>
            <a:off x="1759625" y="3105665"/>
            <a:ext cx="20475300" cy="20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Разработка</a:t>
            </a:r>
            <a:r>
              <a:rPr lang="en-US" sz="3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3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требований к проекту</a:t>
            </a:r>
          </a:p>
        </p:txBody>
      </p:sp>
      <p:sp>
        <p:nvSpPr>
          <p:cNvPr id="108" name="Google Shape;108;p14"/>
          <p:cNvSpPr txBox="1"/>
          <p:nvPr/>
        </p:nvSpPr>
        <p:spPr>
          <a:xfrm>
            <a:off x="1759625" y="8199354"/>
            <a:ext cx="20475300" cy="1953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Сбор и анализ данных</a:t>
            </a:r>
            <a:endParaRPr lang="ru-RU" sz="2800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1759625" y="5649417"/>
            <a:ext cx="20475300" cy="22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-RU" sz="3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Проектирование сайта</a:t>
            </a:r>
            <a:br>
              <a:rPr lang="ru-RU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ru-RU" sz="2800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739325" y="2841050"/>
            <a:ext cx="910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65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00"/>
          </a:p>
        </p:txBody>
      </p:sp>
      <p:sp>
        <p:nvSpPr>
          <p:cNvPr id="111" name="Google Shape;111;p14"/>
          <p:cNvSpPr txBox="1"/>
          <p:nvPr/>
        </p:nvSpPr>
        <p:spPr>
          <a:xfrm>
            <a:off x="739325" y="5414750"/>
            <a:ext cx="1129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65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6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00"/>
          </a:p>
        </p:txBody>
      </p:sp>
      <p:sp>
        <p:nvSpPr>
          <p:cNvPr id="112" name="Google Shape;112;p14"/>
          <p:cNvSpPr txBox="1"/>
          <p:nvPr/>
        </p:nvSpPr>
        <p:spPr>
          <a:xfrm>
            <a:off x="739325" y="7988450"/>
            <a:ext cx="1129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65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6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00"/>
          </a:p>
        </p:txBody>
      </p:sp>
      <p:sp>
        <p:nvSpPr>
          <p:cNvPr id="113" name="Google Shape;113;p14"/>
          <p:cNvSpPr txBox="1"/>
          <p:nvPr/>
        </p:nvSpPr>
        <p:spPr>
          <a:xfrm>
            <a:off x="739325" y="10562150"/>
            <a:ext cx="1129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65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6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00"/>
          </a:p>
        </p:txBody>
      </p:sp>
      <p:sp>
        <p:nvSpPr>
          <p:cNvPr id="114" name="Google Shape;114;p14"/>
          <p:cNvSpPr txBox="1"/>
          <p:nvPr/>
        </p:nvSpPr>
        <p:spPr>
          <a:xfrm>
            <a:off x="1759625" y="10719159"/>
            <a:ext cx="20475300" cy="99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Итоговые корректировки</a:t>
            </a:r>
          </a:p>
        </p:txBody>
      </p:sp>
      <p:grpSp>
        <p:nvGrpSpPr>
          <p:cNvPr id="115" name="Google Shape;115;p14"/>
          <p:cNvGrpSpPr/>
          <p:nvPr/>
        </p:nvGrpSpPr>
        <p:grpSpPr>
          <a:xfrm>
            <a:off x="15137185" y="5174074"/>
            <a:ext cx="8839213" cy="8184892"/>
            <a:chOff x="17092785" y="4470899"/>
            <a:chExt cx="8839213" cy="8184892"/>
          </a:xfrm>
        </p:grpSpPr>
        <p:sp>
          <p:nvSpPr>
            <p:cNvPr id="116" name="Google Shape;116;p14"/>
            <p:cNvSpPr/>
            <p:nvPr/>
          </p:nvSpPr>
          <p:spPr>
            <a:xfrm>
              <a:off x="17092785" y="11417954"/>
              <a:ext cx="1334400" cy="123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18600645" y="11417954"/>
              <a:ext cx="1334400" cy="123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20108505" y="11417954"/>
              <a:ext cx="1334400" cy="123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21616364" y="11417954"/>
              <a:ext cx="1334400" cy="123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24597599" y="10015984"/>
              <a:ext cx="1334400" cy="123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4597599" y="8629713"/>
              <a:ext cx="1334400" cy="123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24597599" y="7243441"/>
              <a:ext cx="1334400" cy="123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24597599" y="5857170"/>
              <a:ext cx="1334400" cy="123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24597599" y="11417991"/>
              <a:ext cx="1334400" cy="123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23155275" y="11417951"/>
              <a:ext cx="1237800" cy="123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24597599" y="4470899"/>
              <a:ext cx="1334400" cy="123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</p:grpSp>
      <p:pic>
        <p:nvPicPr>
          <p:cNvPr id="127" name="Google Shape;127;p14"/>
          <p:cNvPicPr preferRelativeResize="0"/>
          <p:nvPr/>
        </p:nvPicPr>
        <p:blipFill rotWithShape="1">
          <a:blip r:embed="rId3">
            <a:alphaModFix/>
          </a:blip>
          <a:srcRect l="16242" t="15321" r="16831" b="14655"/>
          <a:stretch/>
        </p:blipFill>
        <p:spPr>
          <a:xfrm>
            <a:off x="22011310" y="205800"/>
            <a:ext cx="2188690" cy="21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/>
          <p:nvPr/>
        </p:nvSpPr>
        <p:spPr>
          <a:xfrm>
            <a:off x="0" y="8255000"/>
            <a:ext cx="24387174" cy="546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1759630" y="766741"/>
            <a:ext cx="19754126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lang="ru-RU" sz="104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О</a:t>
            </a:r>
            <a:r>
              <a:rPr lang="en-US" sz="104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жидаемый результат</a:t>
            </a:r>
            <a:endParaRPr sz="1200" dirty="0"/>
          </a:p>
        </p:txBody>
      </p:sp>
      <p:sp>
        <p:nvSpPr>
          <p:cNvPr id="134" name="Google Shape;134;p15"/>
          <p:cNvSpPr txBox="1"/>
          <p:nvPr/>
        </p:nvSpPr>
        <p:spPr>
          <a:xfrm>
            <a:off x="3378575" y="5276050"/>
            <a:ext cx="188973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rPr lang="ru-RU" sz="3200" dirty="0">
                <a:solidFill>
                  <a:schemeClr val="dk2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Проделанная работа и полученный в результате веб-портал существенно облегчит  учебный процесс.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rPr lang="ru-RU" sz="3200" dirty="0">
                <a:solidFill>
                  <a:schemeClr val="dk2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Данная работа принесет навыки работы с </a:t>
            </a:r>
            <a:r>
              <a:rPr lang="en-US" sz="3200" dirty="0">
                <a:solidFill>
                  <a:schemeClr val="dk2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Python, Django,</a:t>
            </a:r>
            <a:r>
              <a:rPr lang="ru-RU" sz="3200" dirty="0">
                <a:solidFill>
                  <a:schemeClr val="dk2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 умение</a:t>
            </a:r>
            <a:r>
              <a:rPr lang="en-US" sz="3200" dirty="0">
                <a:solidFill>
                  <a:schemeClr val="dk2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 </a:t>
            </a:r>
            <a:r>
              <a:rPr lang="ru-RU" sz="3200" dirty="0">
                <a:solidFill>
                  <a:schemeClr val="dk2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собирать и систематизировать информацию</a:t>
            </a:r>
            <a:r>
              <a:rPr lang="en-US" sz="3200" dirty="0">
                <a:solidFill>
                  <a:schemeClr val="dk2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,</a:t>
            </a:r>
            <a:r>
              <a:rPr lang="ru-RU" sz="3200" dirty="0">
                <a:solidFill>
                  <a:schemeClr val="dk2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 </a:t>
            </a:r>
            <a:r>
              <a:rPr lang="ru-RU" sz="3200" dirty="0">
                <a:effectLst/>
                <a:latin typeface="Montserrat" panose="020B0604020202020204" charset="-52"/>
                <a:ea typeface="Calibri" panose="020F0502020204030204" pitchFamily="34" charset="0"/>
              </a:rPr>
              <a:t>научит работать с дизайном, умение </a:t>
            </a:r>
            <a:r>
              <a:rPr lang="ru-RU" sz="3200" dirty="0">
                <a:latin typeface="Montserrat" panose="020B0604020202020204" charset="-52"/>
                <a:ea typeface="Calibri" panose="020F0502020204030204" pitchFamily="34" charset="0"/>
              </a:rPr>
              <a:t>анализировать </a:t>
            </a:r>
            <a:r>
              <a:rPr lang="ru-RU" sz="3200" dirty="0">
                <a:effectLst/>
                <a:latin typeface="Montserrat" panose="020B0604020202020204" charset="-52"/>
                <a:ea typeface="Calibri" panose="020F0502020204030204" pitchFamily="34" charset="0"/>
              </a:rPr>
              <a:t>влияние различных инструментов на динамику посещаемости веб-порталов.</a:t>
            </a:r>
            <a:endParaRPr lang="ru-RU" sz="3200" dirty="0">
              <a:solidFill>
                <a:schemeClr val="dk2"/>
              </a:solidFill>
              <a:latin typeface="Montserrat" panose="020B0604020202020204" charset="-52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2134700" y="3110650"/>
            <a:ext cx="1129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65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6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"/>
          </a:p>
        </p:txBody>
      </p:sp>
      <p:sp>
        <p:nvSpPr>
          <p:cNvPr id="136" name="Google Shape;136;p15"/>
          <p:cNvSpPr txBox="1"/>
          <p:nvPr/>
        </p:nvSpPr>
        <p:spPr>
          <a:xfrm>
            <a:off x="2134700" y="5276050"/>
            <a:ext cx="1129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65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6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00"/>
          </a:p>
        </p:txBody>
      </p:sp>
      <p:sp>
        <p:nvSpPr>
          <p:cNvPr id="137" name="Google Shape;137;p15"/>
          <p:cNvSpPr txBox="1"/>
          <p:nvPr/>
        </p:nvSpPr>
        <p:spPr>
          <a:xfrm>
            <a:off x="3378575" y="3033103"/>
            <a:ext cx="18897300" cy="19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rPr lang="ru-RU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Мы получим удобный для пользователей сайт</a:t>
            </a: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ru-RU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на котором оперативно можно найти материалы по учебным дисциплинам</a:t>
            </a: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ru-RU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а также контакты человека</a:t>
            </a: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ru-RU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который может помочь в решении учебных вопросов.</a:t>
            </a:r>
            <a:endParaRPr sz="900" dirty="0"/>
          </a:p>
        </p:txBody>
      </p:sp>
      <p:pic>
        <p:nvPicPr>
          <p:cNvPr id="138" name="Google Shape;138;p15"/>
          <p:cNvPicPr preferRelativeResize="0"/>
          <p:nvPr/>
        </p:nvPicPr>
        <p:blipFill>
          <a:blip r:embed="rId3"/>
          <a:srcRect/>
          <a:stretch/>
        </p:blipFill>
        <p:spPr>
          <a:xfrm>
            <a:off x="1344723" y="8257452"/>
            <a:ext cx="21697728" cy="5458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/>
          <p:cNvPicPr preferRelativeResize="0"/>
          <p:nvPr/>
        </p:nvPicPr>
        <p:blipFill rotWithShape="1">
          <a:blip r:embed="rId4">
            <a:alphaModFix/>
          </a:blip>
          <a:srcRect l="16242" t="15321" r="16831" b="14655"/>
          <a:stretch/>
        </p:blipFill>
        <p:spPr>
          <a:xfrm>
            <a:off x="22011310" y="205800"/>
            <a:ext cx="2188690" cy="21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ack Minimal 1">
      <a:dk1>
        <a:srgbClr val="000000"/>
      </a:dk1>
      <a:lt1>
        <a:srgbClr val="FFFFFF"/>
      </a:lt1>
      <a:dk2>
        <a:srgbClr val="000000"/>
      </a:dk2>
      <a:lt2>
        <a:srgbClr val="F6F7FA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B0B1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319</Words>
  <Application>Microsoft Office PowerPoint</Application>
  <PresentationFormat>Произвольный</PresentationFormat>
  <Paragraphs>44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Montserrat</vt:lpstr>
      <vt:lpstr>Calibri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Андрей Сухих</cp:lastModifiedBy>
  <cp:revision>34</cp:revision>
  <dcterms:modified xsi:type="dcterms:W3CDTF">2020-09-18T17:07:56Z</dcterms:modified>
</cp:coreProperties>
</file>