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8" r:id="rId6"/>
    <p:sldId id="261" r:id="rId7"/>
    <p:sldId id="286" r:id="rId8"/>
    <p:sldId id="287" r:id="rId9"/>
    <p:sldId id="288" r:id="rId10"/>
    <p:sldId id="290" r:id="rId11"/>
    <p:sldId id="291" r:id="rId12"/>
    <p:sldId id="292" r:id="rId13"/>
    <p:sldId id="293" r:id="rId14"/>
    <p:sldId id="294" r:id="rId15"/>
    <p:sldId id="295" r:id="rId16"/>
    <p:sldId id="262" r:id="rId17"/>
    <p:sldId id="266" r:id="rId18"/>
    <p:sldId id="269" r:id="rId19"/>
    <p:sldId id="28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003" autoAdjust="0"/>
    <p:restoredTop sz="94660"/>
  </p:normalViewPr>
  <p:slideViewPr>
    <p:cSldViewPr snapToGrid="0">
      <p:cViewPr>
        <p:scale>
          <a:sx n="100" d="100"/>
          <a:sy n="100" d="100"/>
        </p:scale>
        <p:origin x="-936" y="-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pPr/>
              <a:t>01-09-19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pPr/>
              <a:t>01-09-19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=""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=""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=""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=""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=""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=""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=""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=""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=""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=""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1" name="Picture Placeholder 8">
            <a:extLst>
              <a:ext uri="{FF2B5EF4-FFF2-40B4-BE49-F238E27FC236}">
                <a16:creationId xmlns=""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2" name="Picture Placeholder 8">
            <a:extLst>
              <a:ext uri="{FF2B5EF4-FFF2-40B4-BE49-F238E27FC236}">
                <a16:creationId xmlns=""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=""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=""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=""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=""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=""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=""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/>
              <a:t>Insert image</a:t>
            </a:r>
          </a:p>
        </p:txBody>
      </p:sp>
    </p:spTree>
    <p:extLst>
      <p:ext uri="{BB962C8B-B14F-4D97-AF65-F5344CB8AC3E}">
        <p14:creationId xmlns=""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Picture Placeholder 2">
            <a:extLst>
              <a:ext uri="{FF2B5EF4-FFF2-40B4-BE49-F238E27FC236}">
                <a16:creationId xmlns=""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Freeform: Shape 9">
            <a:extLst>
              <a:ext uri="{FF2B5EF4-FFF2-40B4-BE49-F238E27FC236}">
                <a16:creationId xmlns=""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0" name="Freeform: Shape 17">
            <a:extLst>
              <a:ext uri="{FF2B5EF4-FFF2-40B4-BE49-F238E27FC236}">
                <a16:creationId xmlns=""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1" name="Freeform: Shape 11">
            <a:extLst>
              <a:ext uri="{FF2B5EF4-FFF2-40B4-BE49-F238E27FC236}">
                <a16:creationId xmlns=""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2" name="Freeform: Shape 7">
            <a:extLst>
              <a:ext uri="{FF2B5EF4-FFF2-40B4-BE49-F238E27FC236}">
                <a16:creationId xmlns=""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=""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=""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=""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1" name="Slide Number Placeholder 4">
            <a:extLst>
              <a:ext uri="{FF2B5EF4-FFF2-40B4-BE49-F238E27FC236}">
                <a16:creationId xmlns=""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=""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=""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=""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=""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=""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=""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=""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=""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CDDDB7D-9189-9548-A2B9-81DC62C3C1A3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reeform: Shape 9">
            <a:extLst>
              <a:ext uri="{FF2B5EF4-FFF2-40B4-BE49-F238E27FC236}">
                <a16:creationId xmlns="" xmlns:a16="http://schemas.microsoft.com/office/drawing/2014/main" id="{096D8877-6B4A-4540-8927-767DD7401718}"/>
              </a:ext>
            </a:extLst>
          </p:cNvPr>
          <p:cNvSpPr/>
          <p:nvPr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Freeform: Shape 17">
            <a:extLst>
              <a:ext uri="{FF2B5EF4-FFF2-40B4-BE49-F238E27FC236}">
                <a16:creationId xmlns="" xmlns:a16="http://schemas.microsoft.com/office/drawing/2014/main" id="{5AF2E123-FE0F-8541-8E36-5030C450AA7E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9" name="Freeform: Shape 11">
            <a:extLst>
              <a:ext uri="{FF2B5EF4-FFF2-40B4-BE49-F238E27FC236}">
                <a16:creationId xmlns="" xmlns:a16="http://schemas.microsoft.com/office/drawing/2014/main" id="{E5519D99-3B68-924A-9CD0-14B911711CA8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7">
            <a:extLst>
              <a:ext uri="{FF2B5EF4-FFF2-40B4-BE49-F238E27FC236}">
                <a16:creationId xmlns="" xmlns:a16="http://schemas.microsoft.com/office/drawing/2014/main" id="{A09E21A9-FBEF-144C-A152-FE484F3C55C1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70C7F2CB-A8CE-1545-A08D-93592C4BAEEA}"/>
              </a:ext>
            </a:extLst>
          </p:cNvPr>
          <p:cNvSpPr txBox="1">
            <a:spLocks/>
          </p:cNvSpPr>
          <p:nvPr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7068FCE4-1B47-3C4B-B091-013120A97D09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=""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=""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E1E08A0-195D-694F-947B-986A76FBB93E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=""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=""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="" xmlns:a16="http://schemas.microsoft.com/office/drawing/2014/main" id="{A587DEFD-D470-4142-8E0D-A71DDB147C92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7D9BF857-7910-734D-A217-5E3344220AA2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err="1" smtClean="0"/>
              <a:t>Schrodingers</a:t>
            </a:r>
            <a:r>
              <a:rPr lang="en-US" sz="4400" smtClean="0"/>
              <a:t> </a:t>
            </a:r>
            <a:r>
              <a:rPr lang="en-US" sz="4400" err="1" smtClean="0"/>
              <a:t>Shoooter</a:t>
            </a:r>
            <a:r>
              <a:rPr lang="en-US" sz="4400" smtClean="0"/>
              <a:t/>
            </a:r>
            <a:br>
              <a:rPr lang="en-US" sz="4400" smtClean="0"/>
            </a:br>
            <a:r>
              <a:rPr lang="en-US" sz="4400" smtClean="0"/>
              <a:t>Smart-</a:t>
            </a:r>
            <a:r>
              <a:rPr lang="en-US" sz="4400" err="1" smtClean="0"/>
              <a:t>Bot</a:t>
            </a:r>
            <a:endParaRPr lang="en-US" sz="440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smtClean="0"/>
              <a:t>Đaković Branko, Kristić Filip, Krčmarević Mladen</a:t>
            </a:r>
          </a:p>
          <a:p>
            <a:pPr marL="0" indent="0">
              <a:buNone/>
            </a:pPr>
            <a:endParaRPr lang="sr-Latn-RS" smtClean="0"/>
          </a:p>
        </p:txBody>
      </p:sp>
      <p:sp>
        <p:nvSpPr>
          <p:cNvPr id="5" name="TextBox 4"/>
          <p:cNvSpPr txBox="1"/>
          <p:nvPr/>
        </p:nvSpPr>
        <p:spPr>
          <a:xfrm>
            <a:off x="8696325" y="6067424"/>
            <a:ext cx="3495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spc="300" smtClean="0">
                <a:solidFill>
                  <a:schemeClr val="bg1"/>
                </a:solidFill>
              </a:rPr>
              <a:t>Matematički Fakultet</a:t>
            </a:r>
          </a:p>
          <a:p>
            <a:pPr algn="ctr"/>
            <a:r>
              <a:rPr lang="sr-Latn-RS" sz="1400" spc="300" smtClean="0">
                <a:solidFill>
                  <a:schemeClr val="bg1"/>
                </a:solidFill>
              </a:rPr>
              <a:t>Univerzitet u Beogradu</a:t>
            </a:r>
            <a:endParaRPr lang="en-US" sz="1400" spc="300">
              <a:solidFill>
                <a:schemeClr val="bg1"/>
              </a:solidFill>
            </a:endParaRPr>
          </a:p>
        </p:txBody>
      </p:sp>
      <p:pic>
        <p:nvPicPr>
          <p:cNvPr id="6" name="Picture Placeholder 32" descr="Head with Gears">
            <a:extLst>
              <a:ext uri="{FF2B5EF4-FFF2-40B4-BE49-F238E27FC236}">
                <a16:creationId xmlns="" xmlns:a16="http://schemas.microsoft.com/office/drawing/2014/main" id="{CC9DBBE5-5AD0-41E8-A719-84509E5D9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 t="63" b="63"/>
          <a:stretch>
            <a:fillRect/>
          </a:stretch>
        </p:blipFill>
        <p:spPr>
          <a:xfrm>
            <a:off x="9058933" y="2411041"/>
            <a:ext cx="1259505" cy="1259505"/>
          </a:xfrm>
          <a:prstGeom prst="ellipse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pPr marL="514350" indent="-514350"/>
            <a:r>
              <a:rPr lang="sr-Latn-RS" smtClean="0"/>
              <a:t>Trening i uporedjivanje </a:t>
            </a:r>
            <a:r>
              <a:rPr lang="sr-Latn-RS" smtClean="0"/>
              <a:t>rešenja:</a:t>
            </a:r>
            <a:endParaRPr lang="sr-Latn-RS" smtClean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8624" y="1495423"/>
            <a:ext cx="1104900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</a:t>
            </a:r>
            <a:r>
              <a:rPr lang="sr-Latn-RS" sz="2400" u="sng" smtClean="0">
                <a:solidFill>
                  <a:schemeClr val="bg1"/>
                </a:solidFill>
              </a:rPr>
              <a:t>Prvo rešenje:</a:t>
            </a:r>
          </a:p>
          <a:p>
            <a:pPr>
              <a:buFont typeface="Wingdings" pitchFamily="2" charset="2"/>
              <a:buChar char="§"/>
            </a:pPr>
            <a:endParaRPr lang="sr-Latn-RS" sz="2000" u="sng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</a:t>
            </a:r>
            <a:r>
              <a:rPr lang="sr-Latn-RS" sz="2000" smtClean="0">
                <a:solidFill>
                  <a:schemeClr val="bg1"/>
                </a:solidFill>
              </a:rPr>
              <a:t>Ulaz neuralne mreže predstavlja celokupnu okolinu igrača(polja) u matričnoj formi tako da:</a:t>
            </a:r>
          </a:p>
          <a:p>
            <a:pPr lvl="1">
              <a:buFont typeface="Arial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</a:rPr>
              <a:t> prazno polje = 0</a:t>
            </a:r>
          </a:p>
          <a:p>
            <a:pPr lvl="1">
              <a:buFont typeface="Arial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</a:rPr>
              <a:t> </a:t>
            </a:r>
            <a:r>
              <a:rPr lang="sr-Latn-RS" sz="2000" smtClean="0">
                <a:solidFill>
                  <a:schemeClr val="bg1"/>
                </a:solidFill>
              </a:rPr>
              <a:t>protivnik = -1</a:t>
            </a:r>
          </a:p>
          <a:p>
            <a:pPr lvl="1">
              <a:buFont typeface="Arial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</a:rPr>
              <a:t> </a:t>
            </a:r>
            <a:r>
              <a:rPr lang="sr-Latn-RS" sz="2000" smtClean="0">
                <a:solidFill>
                  <a:schemeClr val="bg1"/>
                </a:solidFill>
              </a:rPr>
              <a:t>zid = 1</a:t>
            </a:r>
          </a:p>
          <a:p>
            <a:pPr lvl="1">
              <a:buFont typeface="Arial" pitchFamily="34" charset="0"/>
              <a:buChar char="•"/>
            </a:pP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</a:t>
            </a:r>
            <a:r>
              <a:rPr lang="sr-Latn-RS" sz="2000" smtClean="0">
                <a:solidFill>
                  <a:schemeClr val="bg1"/>
                </a:solidFill>
              </a:rPr>
              <a:t>Zbog veličine prostora igre u ovom pristupu bilo je</a:t>
            </a:r>
          </a:p>
          <a:p>
            <a:r>
              <a:rPr lang="sr-Latn-RS" sz="2000" smtClean="0">
                <a:solidFill>
                  <a:schemeClr val="bg1"/>
                </a:solidFill>
              </a:rPr>
              <a:t>  </a:t>
            </a:r>
            <a:r>
              <a:rPr lang="en-US" sz="2000" smtClean="0">
                <a:solidFill>
                  <a:schemeClr val="bg1"/>
                </a:solidFill>
              </a:rPr>
              <a:t>čak</a:t>
            </a:r>
            <a:r>
              <a:rPr lang="sr-Latn-RS" sz="2000" smtClean="0">
                <a:solidFill>
                  <a:schemeClr val="bg1"/>
                </a:solidFill>
              </a:rPr>
              <a:t> 190 ulaznih čvorova.</a:t>
            </a:r>
          </a:p>
        </p:txBody>
      </p:sp>
      <p:pic>
        <p:nvPicPr>
          <p:cNvPr id="7" name="Picture 6" descr="Screenshot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986" y="2614399"/>
            <a:ext cx="3144515" cy="35387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pPr marL="514350" indent="-514350"/>
            <a:r>
              <a:rPr lang="sr-Latn-RS" smtClean="0"/>
              <a:t>Trening i uporedjivanje </a:t>
            </a:r>
            <a:r>
              <a:rPr lang="sr-Latn-RS" smtClean="0"/>
              <a:t>rešenja:</a:t>
            </a:r>
            <a:endParaRPr lang="sr-Latn-RS" smtClean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8624" y="1495423"/>
            <a:ext cx="11049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Trening i zaključak:</a:t>
            </a:r>
          </a:p>
        </p:txBody>
      </p:sp>
    </p:spTree>
    <p:extLst>
      <p:ext uri="{BB962C8B-B14F-4D97-AF65-F5344CB8AC3E}">
        <p14:creationId xmlns=""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pPr marL="514350" indent="-514350"/>
            <a:r>
              <a:rPr lang="sr-Latn-RS" smtClean="0"/>
              <a:t>Trening i uporedjivanje </a:t>
            </a:r>
            <a:r>
              <a:rPr lang="sr-Latn-RS" smtClean="0"/>
              <a:t>rešenja:</a:t>
            </a:r>
            <a:endParaRPr lang="sr-Latn-RS" smtClean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8624" y="1495423"/>
            <a:ext cx="11049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</a:t>
            </a:r>
            <a:r>
              <a:rPr lang="sr-Latn-RS" sz="2400" u="sng" smtClean="0">
                <a:solidFill>
                  <a:schemeClr val="bg1"/>
                </a:solidFill>
              </a:rPr>
              <a:t>Drugo rešenje:</a:t>
            </a:r>
          </a:p>
          <a:p>
            <a:pPr>
              <a:buFont typeface="Wingdings" pitchFamily="2" charset="2"/>
              <a:buChar char="§"/>
            </a:pPr>
            <a:endParaRPr lang="sr-Latn-RS" sz="2000" u="sng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 Title</a:t>
            </a:r>
          </a:p>
        </p:txBody>
      </p:sp>
      <p:pic>
        <p:nvPicPr>
          <p:cNvPr id="25" name="Picture Placeholder 24" descr="Bar chart">
            <a:extLst>
              <a:ext uri="{FF2B5EF4-FFF2-40B4-BE49-F238E27FC236}">
                <a16:creationId xmlns="" xmlns:a16="http://schemas.microsoft.com/office/drawing/2014/main" id="{C03AAFA7-022A-47F8-9DA1-7DC3897D1E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978212" y="2096716"/>
            <a:ext cx="1259505" cy="1259505"/>
          </a:xfrm>
        </p:spPr>
      </p:pic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Caption01 appears here</a:t>
            </a:r>
          </a:p>
        </p:txBody>
      </p:sp>
      <p:pic>
        <p:nvPicPr>
          <p:cNvPr id="27" name="Picture Placeholder 26" descr="Clock">
            <a:extLst>
              <a:ext uri="{FF2B5EF4-FFF2-40B4-BE49-F238E27FC236}">
                <a16:creationId xmlns="" xmlns:a16="http://schemas.microsoft.com/office/drawing/2014/main" id="{6F737161-FE67-434D-A781-59EDB9EDCB2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Caption02 appears here</a:t>
            </a:r>
          </a:p>
        </p:txBody>
      </p:sp>
      <p:pic>
        <p:nvPicPr>
          <p:cNvPr id="29" name="Picture Placeholder 28" descr="Microscope">
            <a:extLst>
              <a:ext uri="{FF2B5EF4-FFF2-40B4-BE49-F238E27FC236}">
                <a16:creationId xmlns="" xmlns:a16="http://schemas.microsoft.com/office/drawing/2014/main" id="{9E5BF01B-21D6-4D43-9CAE-0298685C1A7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t="63" b="63"/>
          <a:stretch>
            <a:fillRect/>
          </a:stretch>
        </p:blipFill>
        <p:spPr/>
      </p:pic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Caption03 appears here</a:t>
            </a:r>
          </a:p>
        </p:txBody>
      </p:sp>
      <p:pic>
        <p:nvPicPr>
          <p:cNvPr id="31" name="Picture Placeholder 30" descr="Magnifying glass">
            <a:extLst>
              <a:ext uri="{FF2B5EF4-FFF2-40B4-BE49-F238E27FC236}">
                <a16:creationId xmlns="" xmlns:a16="http://schemas.microsoft.com/office/drawing/2014/main" id="{089E8AB6-C16E-4752-810F-8F98DB929DB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8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Text Placeholder 21">
            <a:extLst>
              <a:ext uri="{FF2B5EF4-FFF2-40B4-BE49-F238E27FC236}">
                <a16:creationId xmlns=""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/>
              <a:t>Caption04 appears here</a:t>
            </a:r>
          </a:p>
        </p:txBody>
      </p:sp>
      <p:pic>
        <p:nvPicPr>
          <p:cNvPr id="33" name="Picture Placeholder 32" descr="Head with Gears">
            <a:extLst>
              <a:ext uri="{FF2B5EF4-FFF2-40B4-BE49-F238E27FC236}">
                <a16:creationId xmlns="" xmlns:a16="http://schemas.microsoft.com/office/drawing/2014/main" id="{CC9DBBE5-5AD0-41E8-A719-84509E5D9F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10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 t="63" b="63"/>
          <a:stretch>
            <a:fillRect/>
          </a:stretch>
        </p:blipFill>
        <p:spPr/>
      </p:pic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/>
              <a:t>Caption05 appears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E8EEB296-8554-4D20-B3B8-C0BBC380A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57960289"/>
              </p:ext>
            </p:extLst>
          </p:nvPr>
        </p:nvGraphicFramePr>
        <p:xfrm>
          <a:off x="1130300" y="1856740"/>
          <a:ext cx="99314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="" xmlns:a16="http://schemas.microsoft.com/office/drawing/2014/main" val="3559833401"/>
                    </a:ext>
                  </a:extLst>
                </a:gridCol>
                <a:gridCol w="2482850">
                  <a:extLst>
                    <a:ext uri="{9D8B030D-6E8A-4147-A177-3AD203B41FA5}">
                      <a16:colId xmlns="" xmlns:a16="http://schemas.microsoft.com/office/drawing/2014/main" val="82523989"/>
                    </a:ext>
                  </a:extLst>
                </a:gridCol>
                <a:gridCol w="2482850">
                  <a:extLst>
                    <a:ext uri="{9D8B030D-6E8A-4147-A177-3AD203B41FA5}">
                      <a16:colId xmlns="" xmlns:a16="http://schemas.microsoft.com/office/drawing/2014/main" val="3211310719"/>
                    </a:ext>
                  </a:extLst>
                </a:gridCol>
                <a:gridCol w="2482850">
                  <a:extLst>
                    <a:ext uri="{9D8B030D-6E8A-4147-A177-3AD203B41FA5}">
                      <a16:colId xmlns="" xmlns:a16="http://schemas.microsoft.com/office/drawing/2014/main" val="416061398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+mn-lt"/>
                          <a:cs typeface="Arial" panose="020B0604020202020204" pitchFamily="34" charset="0"/>
                        </a:rPr>
                        <a:t>Title</a:t>
                      </a:r>
                      <a:endParaRPr lang="en-GB" sz="1600" b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+mn-lt"/>
                          <a:cs typeface="Arial" panose="020B0604020202020204" pitchFamily="34" charset="0"/>
                        </a:rPr>
                        <a:t>Title</a:t>
                      </a:r>
                      <a:endParaRPr lang="en-GB" sz="1600" b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+mn-lt"/>
                          <a:cs typeface="Arial" panose="020B0604020202020204" pitchFamily="34" charset="0"/>
                        </a:rPr>
                        <a:t>Title</a:t>
                      </a:r>
                      <a:endParaRPr lang="en-GB" sz="1600" b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+mn-lt"/>
                          <a:cs typeface="Arial" panose="020B0604020202020204" pitchFamily="34" charset="0"/>
                        </a:rPr>
                        <a:t>Title</a:t>
                      </a:r>
                      <a:endParaRPr lang="en-GB" sz="1600" b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6663061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4627436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82715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3638464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9093558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4690964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7204451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2807208"/>
            <a:ext cx="5590840" cy="1243584"/>
          </a:xfrm>
        </p:spPr>
        <p:txBody>
          <a:bodyPr/>
          <a:lstStyle/>
          <a:p>
            <a:r>
              <a:rPr lang="sr-Latn-RS" smtClean="0"/>
              <a:t>Hvala na pažnji.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29771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Literatura: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289640"/>
          </a:xfrm>
        </p:spPr>
        <p:txBody>
          <a:bodyPr/>
          <a:lstStyle/>
          <a:p>
            <a:pPr marL="342900" indent="-342900"/>
            <a:r>
              <a:rPr lang="sr-Latn-RS" sz="2800" smtClean="0"/>
              <a:t>LOREM</a:t>
            </a:r>
          </a:p>
          <a:p>
            <a:pPr marL="342900" indent="-342900"/>
            <a:r>
              <a:rPr lang="sr-Latn-RS" sz="2800" smtClean="0"/>
              <a:t>IPSUM</a:t>
            </a:r>
          </a:p>
          <a:p>
            <a:pPr marL="342900" indent="-342900"/>
            <a:r>
              <a:rPr lang="sr-Latn-RS" sz="2800" smtClean="0"/>
              <a:t>ITD</a:t>
            </a:r>
          </a:p>
          <a:p>
            <a:pPr marL="342900" indent="-342900"/>
            <a:endParaRPr lang="en-US" sz="320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Pregled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28964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sr-Latn-RS" sz="2800" smtClean="0"/>
              <a:t> Uvod</a:t>
            </a:r>
          </a:p>
          <a:p>
            <a:pPr marL="800100" lvl="1" indent="-342900"/>
            <a:r>
              <a:rPr lang="sr-Latn-RS" sz="1800" smtClean="0"/>
              <a:t>Opis problema.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sz="2800" smtClean="0"/>
              <a:t>Algoritam i realizacija</a:t>
            </a:r>
          </a:p>
          <a:p>
            <a:pPr marL="914400" lvl="1" indent="-457200"/>
            <a:r>
              <a:rPr lang="sr-Latn-RS" sz="1800" smtClean="0"/>
              <a:t>Struktura igrača</a:t>
            </a:r>
          </a:p>
          <a:p>
            <a:pPr marL="914400" lvl="1" indent="-457200"/>
            <a:r>
              <a:rPr lang="sr-Latn-RS" sz="1800" smtClean="0"/>
              <a:t>Genetski algoritam</a:t>
            </a:r>
            <a:endParaRPr lang="sr-Latn-RS" sz="2800" smtClean="0"/>
          </a:p>
          <a:p>
            <a:pPr marL="514350" indent="-514350">
              <a:buFont typeface="+mj-lt"/>
              <a:buAutoNum type="arabicPeriod"/>
            </a:pPr>
            <a:r>
              <a:rPr lang="sr-Latn-RS" sz="2800" smtClean="0"/>
              <a:t>Trening i uporedjivanje rešenja</a:t>
            </a:r>
          </a:p>
          <a:p>
            <a:pPr marL="971550" lvl="1" indent="-514350"/>
            <a:r>
              <a:rPr lang="sr-Latn-RS" sz="1800" smtClean="0"/>
              <a:t>Prvo rešenje</a:t>
            </a:r>
          </a:p>
          <a:p>
            <a:pPr marL="971550" lvl="1" indent="-514350"/>
            <a:r>
              <a:rPr lang="sr-Latn-RS" sz="1800" smtClean="0"/>
              <a:t>Drugo rešenje</a:t>
            </a:r>
          </a:p>
          <a:p>
            <a:pPr marL="342900" indent="-342900">
              <a:buFont typeface="+mj-lt"/>
              <a:buAutoNum type="arabicPeriod"/>
            </a:pPr>
            <a:endParaRPr lang="sr-Latn-RS" sz="2800" smtClean="0"/>
          </a:p>
          <a:p>
            <a:pPr marL="342900" indent="-342900"/>
            <a:endParaRPr lang="en-US" sz="320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problema: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5300" y="1466848"/>
            <a:ext cx="10782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“Schrodinger</a:t>
            </a:r>
            <a:r>
              <a:rPr lang="en-US" sz="2000" smtClean="0">
                <a:solidFill>
                  <a:schemeClr val="bg1"/>
                </a:solidFill>
              </a:rPr>
              <a:t>`s shooter</a:t>
            </a:r>
            <a:r>
              <a:rPr lang="sr-Latn-RS" sz="2000" smtClean="0">
                <a:solidFill>
                  <a:schemeClr val="bg1"/>
                </a:solidFill>
              </a:rPr>
              <a:t>” je mini igra u “top-down shooter” stilu, napravljena kao projekat za kurs Razvoj Softvera.</a:t>
            </a: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Zadatak ovog projekta je implementacija programa koji će igrati igru umesto ljudskog igrača.</a:t>
            </a: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Za realizaciju korišćene su kombinovane tehnike genetskih algoritama i neuronskih mreža.</a:t>
            </a: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0" name="Picture 9" descr="69458642_2417743385214038_3909603292396650496_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3645694"/>
            <a:ext cx="4152900" cy="2336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Struktura igrača: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5300" y="2562223"/>
            <a:ext cx="107823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 Igrač je predstavljen neuronskom mrežom koja u svakom intervalu na osnovu unosa koji predstavlja okolinu igrača treba da generiše izlaz tj odgovarajuću akciju.</a:t>
            </a: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Moguće akcije su kretanje po x i y osi i njihove kombinacije, rotiranje nišana za dati ugao, pucanje i repetiranje.</a:t>
            </a: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Izbačene su kompleksne akcije poput granate, različitog oružija i pancira.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Neuronska mreža: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5300" y="2562223"/>
            <a:ext cx="10782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 Za realizaciju mreže korišćena je FANN biblioteka sa omotačem za C++.</a:t>
            </a: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Mreža se sastoji iz tri sloja:</a:t>
            </a:r>
          </a:p>
          <a:p>
            <a:pPr lvl="1">
              <a:buFont typeface="Arial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</a:rPr>
              <a:t> Ulaznog – koji se razlikuje u zavisnosti na koji način se predstavlja okolina igrača</a:t>
            </a:r>
          </a:p>
          <a:p>
            <a:pPr lvl="1">
              <a:buFont typeface="Arial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</a:rPr>
              <a:t> Skrivenog – veličine 10 u prvoj realizaciji i 15 u drugoj.</a:t>
            </a:r>
          </a:p>
          <a:p>
            <a:pPr lvl="1">
              <a:buFont typeface="Arial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</a:rPr>
              <a:t> Izlaznog – veličine 5 čiji izlazi su u intervalu </a:t>
            </a:r>
            <a:r>
              <a:rPr lang="en-US" sz="2000" smtClean="0">
                <a:solidFill>
                  <a:schemeClr val="bg1"/>
                </a:solidFill>
              </a:rPr>
              <a:t>[</a:t>
            </a:r>
            <a:r>
              <a:rPr lang="sr-Latn-RS" sz="2000" smtClean="0">
                <a:solidFill>
                  <a:schemeClr val="bg1"/>
                </a:solidFill>
              </a:rPr>
              <a:t>0-1</a:t>
            </a:r>
            <a:r>
              <a:rPr lang="en-US" sz="2000" smtClean="0">
                <a:solidFill>
                  <a:schemeClr val="bg1"/>
                </a:solidFill>
              </a:rPr>
              <a:t>] i predstavljaju odgovaraju</a:t>
            </a:r>
            <a:r>
              <a:rPr lang="sr-Latn-RS" sz="2000" smtClean="0">
                <a:solidFill>
                  <a:schemeClr val="bg1"/>
                </a:solidFill>
              </a:rPr>
              <a:t>ću akciju. 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Neuronska mreža: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2066923"/>
            <a:ext cx="1078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Za aktivacionu funkciju korišćena je linearna aproksimacija sigmoidne funkcije: </a:t>
            </a:r>
            <a:endParaRPr lang="en-US" sz="2000">
              <a:solidFill>
                <a:schemeClr val="bg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952875" y="2824163"/>
          <a:ext cx="2714625" cy="1809750"/>
        </p:xfrm>
        <a:graphic>
          <a:graphicData uri="http://schemas.openxmlformats.org/presentationml/2006/ole">
            <p:oleObj spid="_x0000_s1026" name="Equation" r:id="rId3" imgW="952200" imgH="63468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5153025"/>
            <a:ext cx="8391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Gde je x – ulaz, y – izlaz, s – nagib, d – derivacija.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Genetski algoritam: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199" y="2066923"/>
            <a:ext cx="1104900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 Učenje se vrši genetskim algoritmom.</a:t>
            </a: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 Populaciju čini skup neuronskih mreža koje igraju igru sekvencijalno i u zavisnosti od ishoda dobijaju odredjenu ocenu fitnesa.</a:t>
            </a: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 Fitness  </a:t>
            </a:r>
            <a:r>
              <a:rPr lang="en-US" sz="2000" smtClean="0">
                <a:solidFill>
                  <a:schemeClr val="bg1"/>
                </a:solidFill>
              </a:rPr>
              <a:t>= eliminacije * f_e + </a:t>
            </a:r>
            <a:r>
              <a:rPr lang="sr-Latn-RS" sz="2000" smtClean="0">
                <a:solidFill>
                  <a:schemeClr val="bg1"/>
                </a:solidFill>
              </a:rPr>
              <a:t>šteta * f</a:t>
            </a:r>
            <a:r>
              <a:rPr lang="en-US" sz="2000" smtClean="0">
                <a:solidFill>
                  <a:schemeClr val="bg1"/>
                </a:solidFill>
              </a:rPr>
              <a:t>_</a:t>
            </a:r>
            <a:r>
              <a:rPr lang="sr-Latn-RS" sz="2000" smtClean="0">
                <a:solidFill>
                  <a:schemeClr val="bg1"/>
                </a:solidFill>
              </a:rPr>
              <a:t>š</a:t>
            </a:r>
          </a:p>
          <a:p>
            <a:pPr lvl="1">
              <a:buFont typeface="Arial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</a:rPr>
              <a:t> </a:t>
            </a:r>
            <a:r>
              <a:rPr lang="en-US" sz="2000" smtClean="0">
                <a:solidFill>
                  <a:schemeClr val="bg1"/>
                </a:solidFill>
              </a:rPr>
              <a:t>f_e</a:t>
            </a:r>
            <a:r>
              <a:rPr lang="sr-Latn-RS" sz="2000" smtClean="0">
                <a:solidFill>
                  <a:schemeClr val="bg1"/>
                </a:solidFill>
              </a:rPr>
              <a:t> – faktor eliminacije postavljen na 50 da bi elminacije znatno uticale na fitnes.</a:t>
            </a:r>
          </a:p>
          <a:p>
            <a:pPr lvl="1">
              <a:buFont typeface="Arial" pitchFamily="34" charset="0"/>
              <a:buChar char="•"/>
            </a:pPr>
            <a:r>
              <a:rPr lang="sr-Latn-RS" sz="2000" smtClean="0">
                <a:solidFill>
                  <a:schemeClr val="bg1"/>
                </a:solidFill>
              </a:rPr>
              <a:t> </a:t>
            </a:r>
            <a:r>
              <a:rPr lang="en-US" sz="2000" smtClean="0">
                <a:solidFill>
                  <a:schemeClr val="bg1"/>
                </a:solidFill>
              </a:rPr>
              <a:t>f_</a:t>
            </a:r>
            <a:r>
              <a:rPr lang="sr-Latn-RS" sz="2000" smtClean="0">
                <a:solidFill>
                  <a:schemeClr val="bg1"/>
                </a:solidFill>
              </a:rPr>
              <a:t>š – faktor štete postavljen na 0.5 da bi nanesena šteta uticala ali znatno manje na fitnes.</a:t>
            </a: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Vreme preživljavanja je prvobitno uticalo na fitnes ali je izbačeno zbog prevelikih varijacija.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Genetski algoritam: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199" y="2066923"/>
            <a:ext cx="56959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Jedinku populacije čini niz realnih vrednosti koji predstavljaju tezine konekcija date neuronske mreže. </a:t>
            </a:r>
            <a:endParaRPr lang="en-U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Cilj algoritma je da kroz svaku iteraciju, promenom težina neuronskih mreža, stvori sve bolju i bolju populaciju</a:t>
            </a:r>
            <a:r>
              <a:rPr lang="sr-Latn-RS" sz="2000" smtClean="0">
                <a:solidFill>
                  <a:schemeClr val="bg1"/>
                </a:solidFill>
              </a:rPr>
              <a:t>.</a:t>
            </a:r>
            <a:endParaRPr lang="en-U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Inicialna populacija je generisana nasumičnim postavljanjem težinskih vrednosti. </a:t>
            </a: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6" name="Picture 5" descr="Screenshot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1547812"/>
            <a:ext cx="4495800" cy="44672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Selekcija, ukr</a:t>
            </a:r>
            <a:r>
              <a:rPr lang="sr-Latn-RS" smtClean="0"/>
              <a:t>štanje</a:t>
            </a:r>
            <a:r>
              <a:rPr lang="en-US" smtClean="0"/>
              <a:t>, mutacija: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9099" y="1476373"/>
            <a:ext cx="11049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 </a:t>
            </a:r>
            <a:r>
              <a:rPr lang="sr-Latn-RS" sz="2000" smtClean="0">
                <a:solidFill>
                  <a:schemeClr val="bg1"/>
                </a:solidFill>
              </a:rPr>
              <a:t>Selekcija – Ruletska selekcija</a:t>
            </a: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 </a:t>
            </a:r>
            <a:r>
              <a:rPr lang="sr-Latn-RS" sz="2000" smtClean="0">
                <a:solidFill>
                  <a:schemeClr val="bg1"/>
                </a:solidFill>
              </a:rPr>
              <a:t>Ukrštanje i mutacija su različito implementirani za 1. i 2. rešenje</a:t>
            </a: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9575" y="2362200"/>
            <a:ext cx="4981575" cy="375487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Za prvo:</a:t>
            </a: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mtClean="0">
                <a:solidFill>
                  <a:schemeClr val="bg1"/>
                </a:solidFill>
              </a:rPr>
              <a:t>  Ukrštanje – Biraju se dva roditelja iz populacije za reprodukciju, svaka 2 daju 2 deteta:</a:t>
            </a:r>
          </a:p>
          <a:p>
            <a:pPr lvl="1">
              <a:buFont typeface="Arial" pitchFamily="34" charset="0"/>
              <a:buChar char="•"/>
            </a:pPr>
            <a:r>
              <a:rPr lang="sr-Latn-RS" smtClean="0">
                <a:solidFill>
                  <a:schemeClr val="bg1"/>
                </a:solidFill>
              </a:rPr>
              <a:t> dete1 = roditelj1 do i  + roditelj2 od i</a:t>
            </a:r>
          </a:p>
          <a:p>
            <a:pPr lvl="1">
              <a:buFont typeface="Arial" pitchFamily="34" charset="0"/>
              <a:buChar char="•"/>
            </a:pPr>
            <a:r>
              <a:rPr lang="sr-Latn-RS" smtClean="0">
                <a:solidFill>
                  <a:schemeClr val="bg1"/>
                </a:solidFill>
              </a:rPr>
              <a:t> dete2 = roditelj2 do i  + roditelj1 od i</a:t>
            </a:r>
          </a:p>
          <a:p>
            <a:pPr lvl="1">
              <a:buFont typeface="Arial" pitchFamily="34" charset="0"/>
              <a:buChar char="•"/>
            </a:pPr>
            <a:r>
              <a:rPr lang="sr-Latn-RS" smtClean="0">
                <a:solidFill>
                  <a:schemeClr val="bg1"/>
                </a:solidFill>
              </a:rPr>
              <a:t> gde je i nasumično izabran </a:t>
            </a:r>
            <a:r>
              <a:rPr lang="sr-Latn-RS" smtClean="0">
                <a:solidFill>
                  <a:schemeClr val="bg1"/>
                </a:solidFill>
              </a:rPr>
              <a:t>broj</a:t>
            </a:r>
            <a:r>
              <a:rPr lang="sr-Latn-RS" smtClean="0">
                <a:solidFill>
                  <a:schemeClr val="bg1"/>
                </a:solidFill>
              </a:rPr>
              <a:t>.</a:t>
            </a:r>
            <a:endParaRPr lang="sr-Latn-RS" smtClean="0">
              <a:solidFill>
                <a:schemeClr val="bg1"/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sr-Latn-RS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mtClean="0">
                <a:solidFill>
                  <a:schemeClr val="bg1"/>
                </a:solidFill>
              </a:rPr>
              <a:t>  Mutacija – nasumično se bira gen za mutaciju i broj </a:t>
            </a:r>
            <a:r>
              <a:rPr lang="sr-Latn-RS" i="1" smtClean="0">
                <a:solidFill>
                  <a:schemeClr val="bg1"/>
                </a:solidFill>
              </a:rPr>
              <a:t>t </a:t>
            </a:r>
            <a:r>
              <a:rPr lang="sr-Latn-RS" smtClean="0">
                <a:solidFill>
                  <a:schemeClr val="bg1"/>
                </a:solidFill>
              </a:rPr>
              <a:t>iz </a:t>
            </a:r>
            <a:r>
              <a:rPr lang="en-US" smtClean="0">
                <a:solidFill>
                  <a:schemeClr val="bg1"/>
                </a:solidFill>
              </a:rPr>
              <a:t>[0-1] </a:t>
            </a:r>
            <a:r>
              <a:rPr lang="sr-Latn-RS" smtClean="0">
                <a:solidFill>
                  <a:schemeClr val="bg1"/>
                </a:solidFill>
              </a:rPr>
              <a:t>ako je t veće od stope mutacije promeni gen, u suprotnom </a:t>
            </a:r>
            <a:r>
              <a:rPr lang="sr-Latn-RS" smtClean="0">
                <a:solidFill>
                  <a:schemeClr val="bg1"/>
                </a:solidFill>
              </a:rPr>
              <a:t>ne</a:t>
            </a:r>
            <a:r>
              <a:rPr lang="sr-Latn-RS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itchFamily="2" charset="2"/>
              <a:buChar char="§"/>
            </a:pPr>
            <a:endParaRPr lang="sr-Latn-RS" i="1" smtClean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57850" y="2371725"/>
            <a:ext cx="4981575" cy="375487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sr-Latn-RS" sz="2000" smtClean="0">
                <a:solidFill>
                  <a:schemeClr val="bg1"/>
                </a:solidFill>
              </a:rPr>
              <a:t>Za </a:t>
            </a:r>
            <a:r>
              <a:rPr lang="sr-Latn-RS" sz="2000" smtClean="0">
                <a:solidFill>
                  <a:schemeClr val="bg1"/>
                </a:solidFill>
              </a:rPr>
              <a:t>drugo:</a:t>
            </a: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sr-Latn-RS" sz="200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mtClean="0">
                <a:solidFill>
                  <a:schemeClr val="bg1"/>
                </a:solidFill>
              </a:rPr>
              <a:t>  Ukrštanje – Biraju se dva roditelja iz populacije za reprodukciju, svaka 2 daju 2 deteta:</a:t>
            </a:r>
          </a:p>
          <a:p>
            <a:pPr lvl="1">
              <a:buFont typeface="Arial" pitchFamily="34" charset="0"/>
              <a:buChar char="•"/>
            </a:pPr>
            <a:r>
              <a:rPr lang="sr-Latn-RS" smtClean="0">
                <a:solidFill>
                  <a:schemeClr val="bg1"/>
                </a:solidFill>
              </a:rPr>
              <a:t> Za svaki gen bira se sa 50% sanše da li je iz prvog ili iz drugog roditelja za prvo ili drugo dete. </a:t>
            </a:r>
          </a:p>
          <a:p>
            <a:pPr lvl="1"/>
            <a:endParaRPr lang="sr-Latn-RS" smtClean="0">
              <a:solidFill>
                <a:schemeClr val="bg1"/>
              </a:solidFill>
            </a:endParaRPr>
          </a:p>
          <a:p>
            <a:pPr lvl="1"/>
            <a:endParaRPr lang="sr-Latn-RS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r-Latn-RS" smtClean="0">
                <a:solidFill>
                  <a:schemeClr val="bg1"/>
                </a:solidFill>
              </a:rPr>
              <a:t>  Mutacija </a:t>
            </a:r>
            <a:r>
              <a:rPr lang="sr-Latn-RS" smtClean="0">
                <a:solidFill>
                  <a:schemeClr val="bg1"/>
                </a:solidFill>
              </a:rPr>
              <a:t>– </a:t>
            </a:r>
            <a:r>
              <a:rPr lang="sr-Latn-RS" smtClean="0">
                <a:solidFill>
                  <a:schemeClr val="bg1"/>
                </a:solidFill>
              </a:rPr>
              <a:t>za svaki gen se vrši mutacija po prethodnom principu.</a:t>
            </a:r>
          </a:p>
          <a:p>
            <a:pPr>
              <a:buFont typeface="Wingdings" pitchFamily="2" charset="2"/>
              <a:buChar char="§"/>
            </a:pPr>
            <a:endParaRPr lang="sr-Latn-RS" i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66687569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684</Words>
  <Application>Microsoft Office PowerPoint</Application>
  <PresentationFormat>Custom</PresentationFormat>
  <Paragraphs>114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TF66687569</vt:lpstr>
      <vt:lpstr>Equation</vt:lpstr>
      <vt:lpstr>Schrodingers Shoooter Smart-Bot</vt:lpstr>
      <vt:lpstr>Pregled</vt:lpstr>
      <vt:lpstr>Opis problema:</vt:lpstr>
      <vt:lpstr>Struktura igrača:</vt:lpstr>
      <vt:lpstr>Neuronska mreža:</vt:lpstr>
      <vt:lpstr>Neuronska mreža:</vt:lpstr>
      <vt:lpstr>Genetski algoritam:</vt:lpstr>
      <vt:lpstr>Genetski algoritam:</vt:lpstr>
      <vt:lpstr>Selekcija, ukrštanje, mutacija:</vt:lpstr>
      <vt:lpstr>Trening i uporedjivanje rešenja:</vt:lpstr>
      <vt:lpstr>Trening i uporedjivanje rešenja:</vt:lpstr>
      <vt:lpstr>Trening i uporedjivanje rešenja:</vt:lpstr>
      <vt:lpstr>Content Title</vt:lpstr>
      <vt:lpstr>Table</vt:lpstr>
      <vt:lpstr>Hvala na pažnji.</vt:lpstr>
      <vt:lpstr>Literatura: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2019-09-01T11:12:09Z</dcterms:created>
  <dcterms:modified xsi:type="dcterms:W3CDTF">2019-09-01T15:13:17Z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