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6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9/3/2019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n.cs.utexas.edu/downloads/papers/stanley.ec02.pdf" TargetMode="External"/><Relationship Id="rId2" Type="http://schemas.openxmlformats.org/officeDocument/2006/relationships/hyperlink" Target="http://www.evolvingai.org/files/s42256-018-0006-z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ea typeface="Tahoma"/>
                <a:cs typeface="Tahoma"/>
              </a:rPr>
              <a:t>Schrodinger's</a:t>
            </a:r>
            <a:r>
              <a:rPr lang="en-US" sz="4400" dirty="0">
                <a:ea typeface="Tahoma"/>
                <a:cs typeface="Tahoma"/>
              </a:rPr>
              <a:t> </a:t>
            </a:r>
            <a:r>
              <a:rPr lang="en-US" sz="4400">
                <a:ea typeface="Tahoma"/>
                <a:cs typeface="Tahoma"/>
              </a:rPr>
              <a:t>Shooter</a:t>
            </a:r>
            <a:br>
              <a:rPr lang="en-US" sz="4400" dirty="0"/>
            </a:br>
            <a:r>
              <a:rPr lang="en-US" sz="4400">
                <a:ea typeface="Tahoma"/>
                <a:cs typeface="Tahoma"/>
              </a:rPr>
              <a:t>Smart-Bot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Đaković Branko, Kristić Filip, Krčmarević Mladen</a:t>
            </a:r>
          </a:p>
          <a:p>
            <a:pPr marL="0" indent="0">
              <a:buNone/>
            </a:pPr>
            <a:endParaRPr lang="sr-Latn-RS"/>
          </a:p>
        </p:txBody>
      </p:sp>
      <p:sp>
        <p:nvSpPr>
          <p:cNvPr id="5" name="TextBox 4"/>
          <p:cNvSpPr txBox="1"/>
          <p:nvPr/>
        </p:nvSpPr>
        <p:spPr>
          <a:xfrm>
            <a:off x="8696325" y="6067424"/>
            <a:ext cx="349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spc="300">
                <a:solidFill>
                  <a:schemeClr val="bg1"/>
                </a:solidFill>
              </a:rPr>
              <a:t>Matematički Fakultet</a:t>
            </a:r>
          </a:p>
          <a:p>
            <a:pPr algn="ctr"/>
            <a:r>
              <a:rPr lang="sr-Latn-RS" sz="1400" spc="300">
                <a:solidFill>
                  <a:schemeClr val="bg1"/>
                </a:solidFill>
              </a:rPr>
              <a:t>Univerzitet u Beogradu</a:t>
            </a:r>
            <a:endParaRPr lang="en-US" sz="1400" spc="300">
              <a:solidFill>
                <a:schemeClr val="bg1"/>
              </a:solidFill>
            </a:endParaRPr>
          </a:p>
        </p:txBody>
      </p:sp>
      <p:pic>
        <p:nvPicPr>
          <p:cNvPr id="6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058933" y="2411041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/>
              <a:t>Trening i upoređivanje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</a:t>
            </a:r>
            <a:r>
              <a:rPr lang="sr-Latn-RS" sz="2400" u="sng" dirty="0">
                <a:solidFill>
                  <a:schemeClr val="bg1"/>
                </a:solidFill>
              </a:rPr>
              <a:t>Prvo rešenje:</a:t>
            </a:r>
          </a:p>
          <a:p>
            <a:pPr>
              <a:buFont typeface="Wingdings" pitchFamily="2" charset="2"/>
              <a:buChar char="§"/>
            </a:pPr>
            <a:endParaRPr lang="sr-Latn-RS" sz="2000" u="sng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Ulaz neuronske mreže predstavlja celokupnu okolinu igrača (polja) u matričnoj formi tako da: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</a:rPr>
              <a:t> prazno polje = 0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</a:rPr>
              <a:t> protivnik = -1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</a:rPr>
              <a:t> zid = 1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Jedno dodatno polje za trenutnu municiju.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Zbog veličine prostora igre u ovom pristupu bilo je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r>
              <a:rPr lang="sr-Latn-RS" sz="2000" dirty="0">
                <a:solidFill>
                  <a:schemeClr val="bg1"/>
                </a:solidFill>
              </a:rPr>
              <a:t>  </a:t>
            </a:r>
            <a:r>
              <a:rPr lang="en-US" sz="2000" dirty="0" err="1">
                <a:solidFill>
                  <a:schemeClr val="bg1"/>
                </a:solidFill>
              </a:rPr>
              <a:t>čak</a:t>
            </a:r>
            <a:r>
              <a:rPr lang="sr-Latn-RS" sz="2000" dirty="0">
                <a:solidFill>
                  <a:schemeClr val="bg1"/>
                </a:solidFill>
              </a:rPr>
              <a:t> 19</a:t>
            </a:r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sr-Latn-RS" sz="2000" dirty="0">
                <a:solidFill>
                  <a:schemeClr val="bg1"/>
                </a:solidFill>
              </a:rPr>
              <a:t> ulaznih čvorova.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7" name="Picture 6" descr="Screensho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86" y="2614399"/>
            <a:ext cx="3144515" cy="35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dirty="0"/>
              <a:t>Trening i </a:t>
            </a:r>
            <a:r>
              <a:rPr lang="sr-Latn-RS"/>
              <a:t>upoređivanje</a:t>
            </a:r>
            <a:r>
              <a:rPr lang="sr-Latn-RS" dirty="0"/>
              <a:t>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5" y="1495423"/>
            <a:ext cx="469582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Trening i zaključak:</a:t>
            </a: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Veličina populacije za trening: 300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Broj iteracija: 300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Vreme trajanja oko 10h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610100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>
                <a:solidFill>
                  <a:schemeClr val="bg1"/>
                </a:solidFill>
              </a:rPr>
              <a:t> Dobijena konfiguracija nije davala smislene rezultate te je zaključeno da ovaj pristup nije adekvatan pa je pokušan drugi.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72075" y="1866900"/>
            <a:ext cx="4105275" cy="2246769"/>
          </a:xfrm>
          <a:prstGeom prst="rect">
            <a:avLst/>
          </a:prstGeom>
          <a:noFill/>
          <a:ln w="28575">
            <a:solidFill>
              <a:srgbClr val="63B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2000">
                <a:solidFill>
                  <a:schemeClr val="bg1"/>
                </a:solidFill>
              </a:rPr>
              <a:t>Karakteristike hardvera na kome je vršen trening:</a:t>
            </a:r>
          </a:p>
          <a:p>
            <a:pPr algn="ctr"/>
            <a:endParaRPr lang="sr-Latn-RS" sz="20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CPU: intel-i5 2500k</a:t>
            </a: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GPU: AMD Radeon 6850</a:t>
            </a: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RAM: 4GB DDR3</a:t>
            </a: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OS: Ubuntu 16.04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/>
              <a:t>Trening i upoređivanje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</a:t>
            </a:r>
            <a:r>
              <a:rPr lang="sr-Latn-RS" sz="2400" u="sng" dirty="0">
                <a:solidFill>
                  <a:schemeClr val="bg1"/>
                </a:solidFill>
              </a:rPr>
              <a:t>Drugo rešenje:</a:t>
            </a:r>
          </a:p>
          <a:p>
            <a:pPr>
              <a:buFont typeface="Wingdings" pitchFamily="2" charset="2"/>
              <a:buChar char="§"/>
            </a:pPr>
            <a:endParaRPr lang="sr-Latn-RS" sz="2400" u="sng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Ulaz je drastično smanjen. Sastoji se iz 10 čvorova.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input</a:t>
            </a:r>
            <a:r>
              <a:rPr lang="en-US" sz="2000" dirty="0">
                <a:solidFill>
                  <a:schemeClr val="bg1"/>
                </a:solidFill>
              </a:rPr>
              <a:t>[0] = </a:t>
            </a:r>
            <a:r>
              <a:rPr lang="sr-Latn-RS" sz="2000" dirty="0">
                <a:solidFill>
                  <a:schemeClr val="bg1"/>
                </a:solidFill>
              </a:rPr>
              <a:t>U</a:t>
            </a:r>
            <a:r>
              <a:rPr lang="en-US" sz="2000" dirty="0" err="1">
                <a:solidFill>
                  <a:schemeClr val="bg1"/>
                </a:solidFill>
              </a:rPr>
              <a:t>gao</a:t>
            </a:r>
            <a:r>
              <a:rPr lang="en-US" sz="2000" dirty="0">
                <a:solidFill>
                  <a:schemeClr val="bg1"/>
                </a:solidFill>
              </a:rPr>
              <a:t> ka </a:t>
            </a:r>
            <a:r>
              <a:rPr lang="en-US" sz="2000" dirty="0" err="1">
                <a:solidFill>
                  <a:schemeClr val="bg1"/>
                </a:solidFill>
              </a:rPr>
              <a:t>najbli</a:t>
            </a:r>
            <a:r>
              <a:rPr lang="sr-Latn-RS" sz="2000" dirty="0">
                <a:solidFill>
                  <a:schemeClr val="bg1"/>
                </a:solidFill>
              </a:rPr>
              <a:t>ž</a:t>
            </a:r>
            <a:r>
              <a:rPr lang="en-US" sz="2000" dirty="0" err="1">
                <a:solidFill>
                  <a:schemeClr val="bg1"/>
                </a:solidFill>
              </a:rPr>
              <a:t>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vidljivom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protivniku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 input[1] = </a:t>
            </a:r>
            <a:r>
              <a:rPr lang="sr-Latn-RS" sz="2000" dirty="0">
                <a:solidFill>
                  <a:schemeClr val="bg1"/>
                </a:solidFill>
              </a:rPr>
              <a:t>Broj raspoložive municije.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input[</a:t>
            </a:r>
            <a:r>
              <a:rPr lang="sr-Latn-RS" sz="2000" dirty="0">
                <a:solidFill>
                  <a:schemeClr val="bg1"/>
                </a:solidFill>
              </a:rPr>
              <a:t>2 - 9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  <a:r>
              <a:rPr lang="sr-Latn-RS" sz="2000" dirty="0">
                <a:solidFill>
                  <a:schemeClr val="bg1"/>
                </a:solidFill>
              </a:rPr>
              <a:t> = Senzori: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 Linije u 8 pravaca (gore, dole, levo, desno, dijagonale) koje detektuju da li se nešto (zid ili protivnik) nalazi od igrača do kraja ekrana.</a:t>
            </a:r>
            <a:endParaRPr lang="sr-Latn-RS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/>
              <a:t>Trening i upoređivanje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52578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Trening i zaključak: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Veli</a:t>
            </a:r>
            <a:r>
              <a:rPr lang="sr-Latn-RS" sz="2000" dirty="0">
                <a:solidFill>
                  <a:schemeClr val="bg1"/>
                </a:solidFill>
              </a:rPr>
              <a:t>čina populacije za trening: 100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Broj iteracija: </a:t>
            </a:r>
            <a:r>
              <a:rPr lang="en-US" sz="2000" dirty="0">
                <a:solidFill>
                  <a:schemeClr val="bg1"/>
                </a:solidFill>
              </a:rPr>
              <a:t>300</a:t>
            </a:r>
            <a:endParaRPr lang="sr-Latn-RS" sz="2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Napomena: u ovom treningu dodata je izmena da se za svaku jedinku odigra 5 partija, te da se konačni </a:t>
            </a:r>
            <a:r>
              <a:rPr lang="sr-Latn-RS" sz="2000" dirty="0" err="1">
                <a:solidFill>
                  <a:schemeClr val="bg1"/>
                </a:solidFill>
              </a:rPr>
              <a:t>fitnes</a:t>
            </a:r>
            <a:r>
              <a:rPr lang="sr-Latn-RS" sz="2000" dirty="0">
                <a:solidFill>
                  <a:schemeClr val="bg1"/>
                </a:solidFill>
              </a:rPr>
              <a:t> računa kao srednja vrednost svih, da bi se smanjio slučajan uticaj.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Vreme izvršavanja: oko 8h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1275" y="1914525"/>
            <a:ext cx="4105275" cy="2554545"/>
          </a:xfrm>
          <a:prstGeom prst="rect">
            <a:avLst/>
          </a:prstGeom>
          <a:noFill/>
          <a:ln w="28575">
            <a:solidFill>
              <a:srgbClr val="63B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2000">
                <a:solidFill>
                  <a:schemeClr val="bg1"/>
                </a:solidFill>
              </a:rPr>
              <a:t>Karakteristike hardvera na kome je vršen trening:</a:t>
            </a:r>
          </a:p>
          <a:p>
            <a:pPr algn="ctr"/>
            <a:endParaRPr lang="sr-Latn-RS" sz="20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CPU: intel-i5 7300hq</a:t>
            </a: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GPU: NVIDIA  GeForce 1060</a:t>
            </a: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RAM: 16GB DDR4</a:t>
            </a:r>
          </a:p>
          <a:p>
            <a:pPr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OS: Windows subsystem for Linux – Ubuntu 18.04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/>
              <a:t>Trening i upoređivanje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0810876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Zaključak: </a:t>
            </a: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Poslednji trening dao je, kao i prvi pristup, nezadovoljavajuće rezultate, te je utvrđeno da ovo nije odgovarajući pristup za dati problem.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Alternativa i moguće unapređenje: NEAT Algoritam.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2807208"/>
            <a:ext cx="5590840" cy="1243584"/>
          </a:xfrm>
        </p:spPr>
        <p:txBody>
          <a:bodyPr/>
          <a:lstStyle/>
          <a:p>
            <a:r>
              <a:rPr lang="sr-Latn-RS"/>
              <a:t>Hvala na pažnji.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Literatura: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289800" cy="42896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dirty="0">
                <a:cs typeface="Arial"/>
              </a:rPr>
              <a:t>D</a:t>
            </a:r>
            <a:r>
              <a:rPr lang="sr-Latn-RS" sz="2000" dirty="0">
                <a:cs typeface="Arial"/>
              </a:rPr>
              <a:t>r Predrag </a:t>
            </a:r>
            <a:r>
              <a:rPr lang="sr-Latn-RS" sz="2000" dirty="0" err="1">
                <a:cs typeface="Arial"/>
              </a:rPr>
              <a:t>Janičić</a:t>
            </a:r>
            <a:r>
              <a:rPr lang="sr-Latn-RS" sz="2000" dirty="0">
                <a:cs typeface="Arial"/>
              </a:rPr>
              <a:t> </a:t>
            </a:r>
            <a:r>
              <a:rPr lang="sr-Latn-RS" sz="2000" dirty="0" err="1">
                <a:cs typeface="Arial"/>
              </a:rPr>
              <a:t>and</a:t>
            </a:r>
            <a:r>
              <a:rPr lang="sr-Latn-RS" sz="2000" dirty="0">
                <a:cs typeface="Arial"/>
              </a:rPr>
              <a:t> Dr Mladen Nikolić . </a:t>
            </a:r>
            <a:r>
              <a:rPr lang="sr-Latn-RS" sz="2000" i="1" dirty="0">
                <a:cs typeface="Arial"/>
              </a:rPr>
              <a:t>Veštačka Inteligencija. </a:t>
            </a:r>
            <a:r>
              <a:rPr lang="sr-Latn-RS" sz="2000" dirty="0">
                <a:cs typeface="Arial"/>
              </a:rPr>
              <a:t>Beograd, 2019.</a:t>
            </a:r>
          </a:p>
          <a:p>
            <a:pPr marL="342900" indent="-342900"/>
            <a:r>
              <a:rPr lang="sr-Latn-RS" sz="2000" dirty="0" err="1">
                <a:cs typeface="Arial"/>
              </a:rPr>
              <a:t>Kantardzic</a:t>
            </a:r>
            <a:r>
              <a:rPr lang="sr-Latn-RS" sz="2000" dirty="0">
                <a:cs typeface="Arial"/>
              </a:rPr>
              <a:t> Mehmed.  </a:t>
            </a:r>
            <a:r>
              <a:rPr lang="sr-Latn-RS" sz="2000" i="1" dirty="0">
                <a:cs typeface="Arial"/>
              </a:rPr>
              <a:t>Data </a:t>
            </a:r>
            <a:r>
              <a:rPr lang="sr-Latn-RS" sz="2000" i="1" dirty="0" err="1">
                <a:cs typeface="Arial"/>
              </a:rPr>
              <a:t>Mining</a:t>
            </a:r>
            <a:r>
              <a:rPr lang="sr-Latn-RS" sz="2000" i="1" dirty="0">
                <a:cs typeface="Arial"/>
              </a:rPr>
              <a:t>: </a:t>
            </a:r>
            <a:r>
              <a:rPr lang="sr-Latn-RS" sz="2000" i="1" dirty="0" err="1">
                <a:cs typeface="Arial"/>
              </a:rPr>
              <a:t>Concepts</a:t>
            </a:r>
            <a:r>
              <a:rPr lang="sr-Latn-RS" sz="2000" i="1" dirty="0">
                <a:cs typeface="Arial"/>
              </a:rPr>
              <a:t>, </a:t>
            </a:r>
            <a:r>
              <a:rPr lang="sr-Latn-RS" sz="2000" i="1" dirty="0" err="1">
                <a:cs typeface="Arial"/>
              </a:rPr>
              <a:t>Models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and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Algorithms</a:t>
            </a:r>
            <a:r>
              <a:rPr lang="sr-Latn-RS" sz="2000" i="1" dirty="0">
                <a:cs typeface="Arial"/>
              </a:rPr>
              <a:t>, </a:t>
            </a:r>
            <a:r>
              <a:rPr lang="sr-Latn-RS" sz="2000" i="1" dirty="0" err="1">
                <a:cs typeface="Arial"/>
              </a:rPr>
              <a:t>Second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Edition</a:t>
            </a:r>
            <a:r>
              <a:rPr lang="sr-Latn-RS" sz="2000" i="1" dirty="0">
                <a:cs typeface="Arial"/>
              </a:rPr>
              <a:t>. 2011.</a:t>
            </a:r>
          </a:p>
          <a:p>
            <a:pPr marL="342900" indent="-342900"/>
            <a:r>
              <a:rPr lang="sr-Latn-RS" sz="2000" dirty="0" err="1">
                <a:cs typeface="Arial"/>
              </a:rPr>
              <a:t>Kenneth</a:t>
            </a:r>
            <a:r>
              <a:rPr lang="sr-Latn-RS" sz="2000" dirty="0">
                <a:cs typeface="Arial"/>
              </a:rPr>
              <a:t> </a:t>
            </a:r>
            <a:r>
              <a:rPr lang="sr-Latn-RS" sz="2000" dirty="0" err="1">
                <a:cs typeface="Arial"/>
              </a:rPr>
              <a:t>Stanley</a:t>
            </a:r>
            <a:r>
              <a:rPr lang="sr-Latn-RS" sz="2000" dirty="0">
                <a:cs typeface="Arial"/>
              </a:rPr>
              <a:t> O. </a:t>
            </a:r>
            <a:r>
              <a:rPr lang="sr-Latn-RS" sz="2000" dirty="0" err="1">
                <a:cs typeface="Arial"/>
              </a:rPr>
              <a:t>Clune</a:t>
            </a:r>
            <a:r>
              <a:rPr lang="sr-Latn-RS" sz="2000" dirty="0">
                <a:cs typeface="Arial"/>
              </a:rPr>
              <a:t> </a:t>
            </a:r>
            <a:r>
              <a:rPr lang="sr-Latn-RS" sz="2000" dirty="0" err="1">
                <a:cs typeface="Arial"/>
              </a:rPr>
              <a:t>Jeff</a:t>
            </a:r>
            <a:r>
              <a:rPr lang="sr-Latn-RS" sz="2000" dirty="0">
                <a:cs typeface="Arial"/>
              </a:rPr>
              <a:t> </a:t>
            </a:r>
            <a:r>
              <a:rPr lang="sr-Latn-RS" sz="2000" dirty="0" err="1">
                <a:cs typeface="Arial"/>
              </a:rPr>
              <a:t>Lehman</a:t>
            </a:r>
            <a:r>
              <a:rPr lang="sr-Latn-RS" sz="2000" dirty="0">
                <a:cs typeface="Arial"/>
              </a:rPr>
              <a:t> </a:t>
            </a:r>
            <a:r>
              <a:rPr lang="sr-Latn-RS" sz="2000" dirty="0" err="1">
                <a:cs typeface="Arial"/>
              </a:rPr>
              <a:t>Joel</a:t>
            </a:r>
            <a:r>
              <a:rPr lang="sr-Latn-RS" sz="2000" dirty="0">
                <a:cs typeface="Arial"/>
              </a:rPr>
              <a:t>, Risto </a:t>
            </a:r>
            <a:r>
              <a:rPr lang="sr-Latn-RS" sz="2000" dirty="0" err="1">
                <a:cs typeface="Arial"/>
              </a:rPr>
              <a:t>Miikkulainen</a:t>
            </a:r>
            <a:r>
              <a:rPr lang="sr-Latn-RS" sz="2000" dirty="0">
                <a:cs typeface="Arial"/>
              </a:rPr>
              <a:t>. </a:t>
            </a:r>
            <a:r>
              <a:rPr lang="sr-Latn-RS" sz="2000" i="1" dirty="0" err="1">
                <a:cs typeface="Arial"/>
              </a:rPr>
              <a:t>Designing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neural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networks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through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neuroevolution</a:t>
            </a:r>
            <a:r>
              <a:rPr lang="sr-Latn-RS" sz="2000" i="1" dirty="0">
                <a:cs typeface="Arial"/>
              </a:rPr>
              <a:t>. Nature </a:t>
            </a:r>
            <a:r>
              <a:rPr lang="sr-Latn-RS" sz="2000" i="1" dirty="0" err="1">
                <a:cs typeface="Arial"/>
              </a:rPr>
              <a:t>machine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Intelligence</a:t>
            </a:r>
            <a:r>
              <a:rPr lang="sr-Latn-RS" sz="2000" i="1" dirty="0">
                <a:cs typeface="Arial"/>
              </a:rPr>
              <a:t>, 2019. </a:t>
            </a:r>
            <a:r>
              <a:rPr lang="sr-Latn-RS" sz="2000" i="1" dirty="0">
                <a:cs typeface="Arial"/>
                <a:hlinkClick r:id="rId2"/>
              </a:rPr>
              <a:t>http://www.evolvingai.org/files/s42256-018-0006-z.pdf</a:t>
            </a:r>
            <a:endParaRPr lang="sr-Latn-RS" sz="2000" i="1" dirty="0">
              <a:cs typeface="Arial"/>
            </a:endParaRPr>
          </a:p>
          <a:p>
            <a:pPr marL="342900" indent="-342900"/>
            <a:r>
              <a:rPr lang="sr-Latn-RS" sz="2000" dirty="0" err="1">
                <a:cs typeface="Arial"/>
              </a:rPr>
              <a:t>Kenneth</a:t>
            </a:r>
            <a:r>
              <a:rPr lang="sr-Latn-RS" sz="2000" dirty="0">
                <a:cs typeface="Arial"/>
              </a:rPr>
              <a:t> </a:t>
            </a:r>
            <a:r>
              <a:rPr lang="sr-Latn-RS" sz="2000" dirty="0" err="1">
                <a:cs typeface="Arial"/>
              </a:rPr>
              <a:t>Stanley</a:t>
            </a:r>
            <a:r>
              <a:rPr lang="sr-Latn-RS" sz="2000" dirty="0">
                <a:cs typeface="Arial"/>
              </a:rPr>
              <a:t> O. </a:t>
            </a:r>
            <a:r>
              <a:rPr lang="en-US" sz="2000" dirty="0">
                <a:cs typeface="Arial"/>
              </a:rPr>
              <a:t>A</a:t>
            </a:r>
            <a:r>
              <a:rPr lang="sr-Latn-RS" sz="2000" dirty="0" err="1">
                <a:cs typeface="Arial"/>
              </a:rPr>
              <a:t>nd</a:t>
            </a:r>
            <a:r>
              <a:rPr lang="sr-Latn-RS" sz="2000" dirty="0">
                <a:cs typeface="Arial"/>
              </a:rPr>
              <a:t> Risto </a:t>
            </a:r>
            <a:r>
              <a:rPr lang="sr-Latn-RS" sz="2000" dirty="0" err="1">
                <a:cs typeface="Arial"/>
              </a:rPr>
              <a:t>Miikkulainen</a:t>
            </a:r>
            <a:r>
              <a:rPr lang="sr-Latn-RS" sz="2000" dirty="0">
                <a:cs typeface="Arial"/>
              </a:rPr>
              <a:t>. </a:t>
            </a:r>
            <a:r>
              <a:rPr lang="sr-Latn-RS" sz="2000" i="1" dirty="0" err="1">
                <a:cs typeface="Arial"/>
              </a:rPr>
              <a:t>Evolving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Neural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Networks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through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Augmenting</a:t>
            </a:r>
            <a:r>
              <a:rPr lang="sr-Latn-RS" sz="2000" i="1" dirty="0">
                <a:cs typeface="Arial"/>
              </a:rPr>
              <a:t> </a:t>
            </a:r>
            <a:r>
              <a:rPr lang="sr-Latn-RS" sz="2000" i="1" dirty="0" err="1">
                <a:cs typeface="Arial"/>
              </a:rPr>
              <a:t>Topolgies</a:t>
            </a:r>
            <a:r>
              <a:rPr lang="sr-Latn-RS" sz="2000" i="1" dirty="0">
                <a:cs typeface="Arial"/>
              </a:rPr>
              <a:t>. </a:t>
            </a:r>
            <a:r>
              <a:rPr lang="sr-Latn-RS" sz="2000" dirty="0" err="1">
                <a:cs typeface="Arial"/>
              </a:rPr>
              <a:t>The</a:t>
            </a:r>
            <a:r>
              <a:rPr lang="sr-Latn-RS" sz="2000" dirty="0">
                <a:cs typeface="Arial"/>
              </a:rPr>
              <a:t> MIT </a:t>
            </a:r>
            <a:r>
              <a:rPr lang="sr-Latn-RS" sz="2000" dirty="0" err="1">
                <a:cs typeface="Arial"/>
              </a:rPr>
              <a:t>Pressing</a:t>
            </a:r>
            <a:r>
              <a:rPr lang="sr-Latn-RS" sz="2000" dirty="0">
                <a:cs typeface="Arial"/>
              </a:rPr>
              <a:t> </a:t>
            </a:r>
            <a:r>
              <a:rPr lang="sr-Latn-RS" sz="2000" dirty="0" err="1">
                <a:cs typeface="Arial"/>
              </a:rPr>
              <a:t>Journals</a:t>
            </a:r>
            <a:r>
              <a:rPr lang="sr-Latn-RS" sz="2000" dirty="0">
                <a:cs typeface="Arial"/>
              </a:rPr>
              <a:t>,  2002. </a:t>
            </a:r>
            <a:r>
              <a:rPr lang="sr-Latn-RS" sz="2000" dirty="0">
                <a:ea typeface="+mn-lt"/>
                <a:cs typeface="+mn-lt"/>
              </a:rPr>
              <a:t> </a:t>
            </a:r>
            <a:r>
              <a:rPr lang="sr-Latn-RS" sz="2000" dirty="0">
                <a:ea typeface="+mn-lt"/>
                <a:cs typeface="+mn-lt"/>
                <a:hlinkClick r:id="rId3"/>
              </a:rPr>
              <a:t>http://nn.cs.utexas.edu/downloads/papers/stanley.ec02.pdf</a:t>
            </a:r>
          </a:p>
          <a:p>
            <a:pPr marL="0" indent="0">
              <a:buNone/>
            </a:pPr>
            <a:endParaRPr lang="sr-Latn-RS" sz="2000" dirty="0"/>
          </a:p>
          <a:p>
            <a:pPr marL="342900" indent="-342900"/>
            <a:endParaRPr lang="sr-Latn-R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Pregled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2896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r-Latn-RS" sz="2800" dirty="0">
                <a:cs typeface="Arial"/>
              </a:rPr>
              <a:t> Uvod</a:t>
            </a:r>
          </a:p>
          <a:p>
            <a:pPr marL="800100" lvl="1" indent="-342900"/>
            <a:r>
              <a:rPr lang="sr-Latn-RS" sz="1800" dirty="0">
                <a:cs typeface="Arial"/>
              </a:rPr>
              <a:t>Opis problema.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800" dirty="0">
                <a:cs typeface="Arial"/>
              </a:rPr>
              <a:t>Algoritam i realizacija</a:t>
            </a:r>
          </a:p>
          <a:p>
            <a:pPr marL="914400" lvl="1" indent="-457200"/>
            <a:r>
              <a:rPr lang="sr-Latn-RS" sz="1800" dirty="0">
                <a:cs typeface="Arial"/>
              </a:rPr>
              <a:t>Struktura igrača</a:t>
            </a:r>
          </a:p>
          <a:p>
            <a:pPr marL="914400" lvl="1" indent="-457200"/>
            <a:r>
              <a:rPr lang="sr-Latn-RS" sz="1800" dirty="0">
                <a:cs typeface="Arial"/>
              </a:rPr>
              <a:t>Genetski algoritam</a:t>
            </a:r>
            <a:endParaRPr lang="sr-Latn-RS" sz="2800" dirty="0"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sz="2800" dirty="0">
                <a:cs typeface="Arial"/>
              </a:rPr>
              <a:t>Trening i upoređivanje rešenja</a:t>
            </a:r>
          </a:p>
          <a:p>
            <a:pPr marL="971550" lvl="1" indent="-514350"/>
            <a:r>
              <a:rPr lang="sr-Latn-RS" sz="1800" dirty="0">
                <a:cs typeface="Arial"/>
              </a:rPr>
              <a:t>Prvo rešenje</a:t>
            </a:r>
          </a:p>
          <a:p>
            <a:pPr marL="971550" lvl="1" indent="-514350"/>
            <a:r>
              <a:rPr lang="sr-Latn-RS" sz="1800" dirty="0">
                <a:cs typeface="Arial"/>
              </a:rPr>
              <a:t>Drugo rešenje</a:t>
            </a:r>
          </a:p>
          <a:p>
            <a:pPr marL="342900" indent="-342900">
              <a:buFont typeface="+mj-lt"/>
              <a:buAutoNum type="arabicPeriod"/>
            </a:pPr>
            <a:endParaRPr lang="sr-Latn-RS" sz="2800"/>
          </a:p>
          <a:p>
            <a:pPr marL="342900" indent="-342900"/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problema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" y="1466848"/>
            <a:ext cx="107823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“</a:t>
            </a:r>
            <a:r>
              <a:rPr lang="sr-Latn-RS" sz="2000" dirty="0" err="1">
                <a:solidFill>
                  <a:schemeClr val="bg1"/>
                </a:solidFill>
              </a:rPr>
              <a:t>Schrodinger</a:t>
            </a:r>
            <a:r>
              <a:rPr lang="en-US" sz="2000" dirty="0">
                <a:solidFill>
                  <a:schemeClr val="bg1"/>
                </a:solidFill>
              </a:rPr>
              <a:t>`s shooter</a:t>
            </a:r>
            <a:r>
              <a:rPr lang="sr-Latn-RS" sz="2000" dirty="0">
                <a:solidFill>
                  <a:schemeClr val="bg1"/>
                </a:solidFill>
              </a:rPr>
              <a:t>” je mini igra u “top-</a:t>
            </a:r>
            <a:r>
              <a:rPr lang="sr-Latn-RS" sz="2000" dirty="0" err="1">
                <a:solidFill>
                  <a:schemeClr val="bg1"/>
                </a:solidFill>
              </a:rPr>
              <a:t>down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shooter</a:t>
            </a:r>
            <a:r>
              <a:rPr lang="sr-Latn-RS" sz="2000" dirty="0">
                <a:solidFill>
                  <a:schemeClr val="bg1"/>
                </a:solidFill>
              </a:rPr>
              <a:t>” stilu, napravljena kao projekat za kurs Razvoj Softvera.</a:t>
            </a: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Zadatak ovog projekta je implementacija programa koji će igrati igru umesto ljudskog igrača.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Za realizaciju korišćene su kombinovane tehnike "</a:t>
            </a:r>
            <a:r>
              <a:rPr lang="sr-Latn-RS" sz="2000" dirty="0" err="1">
                <a:solidFill>
                  <a:schemeClr val="bg1"/>
                </a:solidFill>
              </a:rPr>
              <a:t>reinforced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learninga</a:t>
            </a:r>
            <a:r>
              <a:rPr lang="sr-Latn-RS" sz="2000" dirty="0">
                <a:solidFill>
                  <a:schemeClr val="bg1"/>
                </a:solidFill>
              </a:rPr>
              <a:t>", genetskih algoritama i neuronskih mreža.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 descr="69458642_2417743385214038_390960329239665049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788569"/>
            <a:ext cx="4152900" cy="233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igrača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 Igrač je predstavljen neuronskom mrežom koja u svakom intervalu na osnovu unosa koji predstavlja okolinu igrača treba da generiše izlaz tj. odgovarajuću akciju.</a:t>
            </a: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Moguće akcije su kretanje po x i y osi i njihove kombinacije, rotiranje nišana za dati ugao, pucanje i repetiranje.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Izbačene su kompleksne akcije poput granate, različitog oružja i pancira.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Neuronska mreža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>
                <a:solidFill>
                  <a:schemeClr val="bg1"/>
                </a:solidFill>
              </a:rPr>
              <a:t>  Za realizaciju mreže korišćena je FANN biblioteka sa omotačem za C++.</a:t>
            </a: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>
                <a:solidFill>
                  <a:schemeClr val="bg1"/>
                </a:solidFill>
              </a:rPr>
              <a:t> Mreža se sastoji iz tri sloja: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Ulaznog – koji se razlikuje u zavisnosti na koji način se predstavlja okolina igrača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Skrivenog – veličine 10 u prvoj realizaciji i </a:t>
            </a:r>
            <a:r>
              <a:rPr lang="en-US" sz="2000">
                <a:solidFill>
                  <a:schemeClr val="bg1"/>
                </a:solidFill>
              </a:rPr>
              <a:t>8 </a:t>
            </a:r>
            <a:r>
              <a:rPr lang="sr-Latn-RS" sz="2000">
                <a:solidFill>
                  <a:schemeClr val="bg1"/>
                </a:solidFill>
              </a:rPr>
              <a:t>u drugoj.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>
                <a:solidFill>
                  <a:schemeClr val="bg1"/>
                </a:solidFill>
              </a:rPr>
              <a:t> Izlaznog – veličine 5 čiji izlazi su u intervalu </a:t>
            </a:r>
            <a:r>
              <a:rPr lang="en-US" sz="2000">
                <a:solidFill>
                  <a:schemeClr val="bg1"/>
                </a:solidFill>
              </a:rPr>
              <a:t>[</a:t>
            </a:r>
            <a:r>
              <a:rPr lang="sr-Latn-RS" sz="2000">
                <a:solidFill>
                  <a:schemeClr val="bg1"/>
                </a:solidFill>
              </a:rPr>
              <a:t>0-1</a:t>
            </a:r>
            <a:r>
              <a:rPr lang="en-US" sz="2000">
                <a:solidFill>
                  <a:schemeClr val="bg1"/>
                </a:solidFill>
              </a:rPr>
              <a:t>] i predstavljaju odgovaraju</a:t>
            </a:r>
            <a:r>
              <a:rPr lang="sr-Latn-RS" sz="2000">
                <a:solidFill>
                  <a:schemeClr val="bg1"/>
                </a:solidFill>
              </a:rPr>
              <a:t>ću akciju. 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Neuronska mreža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2066923"/>
            <a:ext cx="1078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>
                <a:solidFill>
                  <a:schemeClr val="bg1"/>
                </a:solidFill>
              </a:rPr>
              <a:t> Za aktivacionu funkciju korišćena je linearna aproksimacija sigmoidne funkcije: </a:t>
            </a:r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43363" y="2824163"/>
          <a:ext cx="25336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888840" imgH="634680" progId="Equation.3">
                  <p:embed/>
                </p:oleObj>
              </mc:Choice>
              <mc:Fallback>
                <p:oleObj name="Equation" r:id="rId3" imgW="88884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2824163"/>
                        <a:ext cx="2533650" cy="180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153025"/>
            <a:ext cx="839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>
                <a:solidFill>
                  <a:schemeClr val="bg1"/>
                </a:solidFill>
              </a:rPr>
              <a:t> Gde je x – ulaz, y – izlaz, s – nagib, d – derivacija.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Genetski algoritam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066923"/>
            <a:ext cx="11049001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 Učenje se vrši genetskim algoritmom.</a:t>
            </a: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 Populaciju čini skup neuronskih mreža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tj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skup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nizova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</a:t>
            </a:r>
            <a:r>
              <a:rPr lang="sr-Latn-RS" sz="2000" dirty="0" err="1">
                <a:solidFill>
                  <a:schemeClr val="bg1"/>
                </a:solidFill>
              </a:rPr>
              <a:t>žina</a:t>
            </a:r>
            <a:r>
              <a:rPr lang="sr-Latn-RS" sz="2000" dirty="0">
                <a:solidFill>
                  <a:schemeClr val="bg1"/>
                </a:solidFill>
              </a:rPr>
              <a:t> neuronskih mreža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sr-Latn-RS" sz="2000" dirty="0">
                <a:solidFill>
                  <a:schemeClr val="bg1"/>
                </a:solidFill>
              </a:rPr>
              <a:t> koje igraju igru sekvencijalno i u zavisnosti od ishoda dobijaju određenu ocenu </a:t>
            </a:r>
            <a:r>
              <a:rPr lang="sr-Latn-RS" sz="2000" dirty="0" err="1">
                <a:solidFill>
                  <a:schemeClr val="bg1"/>
                </a:solidFill>
              </a:rPr>
              <a:t>fitnesa</a:t>
            </a:r>
            <a:r>
              <a:rPr lang="sr-Latn-RS" sz="2000" dirty="0">
                <a:solidFill>
                  <a:schemeClr val="bg1"/>
                </a:solidFill>
              </a:rPr>
              <a:t>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 </a:t>
            </a:r>
            <a:r>
              <a:rPr lang="sr-Latn-RS" sz="2000" dirty="0" err="1">
                <a:solidFill>
                  <a:schemeClr val="bg1"/>
                </a:solidFill>
              </a:rPr>
              <a:t>Fitness</a:t>
            </a:r>
            <a:r>
              <a:rPr lang="sr-Latn-RS" sz="2000" dirty="0">
                <a:solidFill>
                  <a:schemeClr val="bg1"/>
                </a:solidFill>
              </a:rPr>
              <a:t> 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 err="1">
                <a:solidFill>
                  <a:schemeClr val="bg1"/>
                </a:solidFill>
              </a:rPr>
              <a:t>eliminacije</a:t>
            </a:r>
            <a:r>
              <a:rPr lang="en-US" sz="2000" dirty="0">
                <a:solidFill>
                  <a:schemeClr val="bg1"/>
                </a:solidFill>
              </a:rPr>
              <a:t> * </a:t>
            </a:r>
            <a:r>
              <a:rPr lang="en-US" sz="2000" dirty="0" err="1">
                <a:solidFill>
                  <a:schemeClr val="bg1"/>
                </a:solidFill>
              </a:rPr>
              <a:t>f_e</a:t>
            </a:r>
            <a:r>
              <a:rPr lang="en-US" sz="2000" dirty="0">
                <a:solidFill>
                  <a:schemeClr val="bg1"/>
                </a:solidFill>
              </a:rPr>
              <a:t> + </a:t>
            </a:r>
            <a:r>
              <a:rPr lang="sr-Latn-RS" sz="2000" dirty="0">
                <a:solidFill>
                  <a:schemeClr val="bg1"/>
                </a:solidFill>
              </a:rPr>
              <a:t>šteta * f</a:t>
            </a:r>
            <a:r>
              <a:rPr lang="en-US" sz="2000" dirty="0">
                <a:solidFill>
                  <a:schemeClr val="bg1"/>
                </a:solidFill>
              </a:rPr>
              <a:t>_</a:t>
            </a:r>
            <a:r>
              <a:rPr lang="sr-Latn-RS" sz="2000" dirty="0">
                <a:solidFill>
                  <a:schemeClr val="bg1"/>
                </a:solidFill>
              </a:rPr>
              <a:t>š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f_e</a:t>
            </a:r>
            <a:r>
              <a:rPr lang="sr-Latn-RS" sz="2000" dirty="0">
                <a:solidFill>
                  <a:schemeClr val="bg1"/>
                </a:solidFill>
              </a:rPr>
              <a:t> – faktor eliminacije postavljen na 50 da bi </a:t>
            </a:r>
            <a:r>
              <a:rPr lang="sr-Latn-RS" sz="2000" dirty="0" err="1">
                <a:solidFill>
                  <a:schemeClr val="bg1"/>
                </a:solidFill>
              </a:rPr>
              <a:t>elminacije</a:t>
            </a:r>
            <a:r>
              <a:rPr lang="sr-Latn-RS" sz="2000" dirty="0">
                <a:solidFill>
                  <a:schemeClr val="bg1"/>
                </a:solidFill>
              </a:rPr>
              <a:t> znatno uticale na </a:t>
            </a:r>
            <a:r>
              <a:rPr lang="sr-Latn-RS" sz="2000" dirty="0" err="1">
                <a:solidFill>
                  <a:schemeClr val="bg1"/>
                </a:solidFill>
              </a:rPr>
              <a:t>fitnes</a:t>
            </a:r>
            <a:r>
              <a:rPr lang="sr-Latn-RS" sz="2000" dirty="0">
                <a:solidFill>
                  <a:schemeClr val="bg1"/>
                </a:solidFill>
              </a:rPr>
              <a:t>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f_</a:t>
            </a:r>
            <a:r>
              <a:rPr lang="sr-Latn-RS" sz="2000" dirty="0">
                <a:solidFill>
                  <a:schemeClr val="bg1"/>
                </a:solidFill>
              </a:rPr>
              <a:t>š – faktor štete postavljen na 0.5 da bi nanesena šteta uticala, ali znatno manje, na </a:t>
            </a:r>
            <a:r>
              <a:rPr lang="sr-Latn-RS" sz="2000" dirty="0" err="1">
                <a:solidFill>
                  <a:schemeClr val="bg1"/>
                </a:solidFill>
              </a:rPr>
              <a:t>fitnes</a:t>
            </a:r>
            <a:r>
              <a:rPr lang="sr-Latn-RS" sz="2000" dirty="0">
                <a:solidFill>
                  <a:schemeClr val="bg1"/>
                </a:solidFill>
              </a:rPr>
              <a:t>.</a:t>
            </a:r>
            <a:endParaRPr lang="sr-Latn-RS" sz="2000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Vreme preživljavanja je prvobitno uticalo na </a:t>
            </a:r>
            <a:r>
              <a:rPr lang="sr-Latn-RS" sz="2000" dirty="0" err="1">
                <a:solidFill>
                  <a:schemeClr val="bg1"/>
                </a:solidFill>
              </a:rPr>
              <a:t>fitnes</a:t>
            </a:r>
            <a:r>
              <a:rPr lang="sr-Latn-RS" sz="2000" dirty="0">
                <a:solidFill>
                  <a:schemeClr val="bg1"/>
                </a:solidFill>
              </a:rPr>
              <a:t> ali je izbačeno zbog prevelikih varijacija.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Genetski algoritam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4214" y="2066923"/>
            <a:ext cx="5631336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Jedinku populacije čini niz realnih vrednosti koje predstavljaju težine konekcija date neuronske mreže. 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Cilj algoritma je da kroz svaku iteraciju, promenom težina neuronskih mreža, stvori sve bolju i bolju populaciju.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 Inicijalna populacija je generisana nasumičnim postavljanjem težinskih vrednosti iz intervala </a:t>
            </a:r>
            <a:br>
              <a:rPr lang="sr-Latn-RS" sz="2000" dirty="0">
                <a:solidFill>
                  <a:schemeClr val="bg1"/>
                </a:solidFill>
              </a:rPr>
            </a:br>
            <a:r>
              <a:rPr lang="sr-Latn-RS" sz="2000" dirty="0">
                <a:solidFill>
                  <a:schemeClr val="bg1"/>
                </a:solidFill>
              </a:rPr>
              <a:t>[-10,10].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sho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47812"/>
            <a:ext cx="4495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Selekcija</a:t>
            </a:r>
            <a:r>
              <a:rPr lang="en-US" dirty="0"/>
              <a:t>, </a:t>
            </a:r>
            <a:r>
              <a:rPr lang="en-US" dirty="0" err="1"/>
              <a:t>ukr</a:t>
            </a:r>
            <a:r>
              <a:rPr lang="sr-Latn-RS" dirty="0" err="1"/>
              <a:t>štanje</a:t>
            </a:r>
            <a:r>
              <a:rPr lang="en-US" dirty="0"/>
              <a:t>, </a:t>
            </a:r>
            <a:r>
              <a:rPr lang="en-US" dirty="0" err="1"/>
              <a:t>mutacija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099" y="1476373"/>
            <a:ext cx="11049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>
                <a:solidFill>
                  <a:schemeClr val="bg1"/>
                </a:solidFill>
              </a:rPr>
              <a:t>  Selekcija – Ruletska selekcija</a:t>
            </a:r>
          </a:p>
          <a:p>
            <a:pPr>
              <a:buFont typeface="Wingdings" pitchFamily="2" charset="2"/>
              <a:buChar char="§"/>
            </a:pPr>
            <a:r>
              <a:rPr lang="sr-Latn-RS" sz="2000">
                <a:solidFill>
                  <a:schemeClr val="bg1"/>
                </a:solidFill>
              </a:rPr>
              <a:t> Ukrštanje i mutacija su različito implementirani za 1. i 2. rešenje</a:t>
            </a: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575" y="2362200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>
                <a:solidFill>
                  <a:schemeClr val="bg1"/>
                </a:solidFill>
              </a:rPr>
              <a:t>Za prvo:</a:t>
            </a: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>
                <a:solidFill>
                  <a:schemeClr val="bg1"/>
                </a:solidFill>
              </a:rPr>
              <a:t>  Ukrštanje – Biraju se dva roditelja iz populacije za reprodukciju, svaka 2 daju 2 deteta:</a:t>
            </a:r>
          </a:p>
          <a:p>
            <a:pPr lvl="1">
              <a:buFont typeface="Arial" pitchFamily="34" charset="0"/>
              <a:buChar char="•"/>
            </a:pPr>
            <a:r>
              <a:rPr lang="sr-Latn-RS">
                <a:solidFill>
                  <a:schemeClr val="bg1"/>
                </a:solidFill>
              </a:rPr>
              <a:t> dete1 = roditelj1 do i  + roditelj2 od i</a:t>
            </a:r>
          </a:p>
          <a:p>
            <a:pPr lvl="1">
              <a:buFont typeface="Arial" pitchFamily="34" charset="0"/>
              <a:buChar char="•"/>
            </a:pPr>
            <a:r>
              <a:rPr lang="sr-Latn-RS">
                <a:solidFill>
                  <a:schemeClr val="bg1"/>
                </a:solidFill>
              </a:rPr>
              <a:t> dete2 = roditelj2 do i  + roditelj1 od i</a:t>
            </a:r>
          </a:p>
          <a:p>
            <a:pPr lvl="1">
              <a:buFont typeface="Arial" pitchFamily="34" charset="0"/>
              <a:buChar char="•"/>
            </a:pPr>
            <a:r>
              <a:rPr lang="sr-Latn-RS">
                <a:solidFill>
                  <a:schemeClr val="bg1"/>
                </a:solidFill>
              </a:rPr>
              <a:t> gde je i nasumično izabran broj.</a:t>
            </a:r>
          </a:p>
          <a:p>
            <a:pPr lvl="1">
              <a:buFont typeface="Arial" pitchFamily="34" charset="0"/>
              <a:buChar char="•"/>
            </a:pPr>
            <a:endParaRPr lang="sr-Latn-RS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>
                <a:solidFill>
                  <a:schemeClr val="bg1"/>
                </a:solidFill>
              </a:rPr>
              <a:t>  Mutacija – nasumično se bira gen za mutaciju i broj </a:t>
            </a:r>
            <a:r>
              <a:rPr lang="sr-Latn-RS" i="1">
                <a:solidFill>
                  <a:schemeClr val="bg1"/>
                </a:solidFill>
              </a:rPr>
              <a:t>t </a:t>
            </a:r>
            <a:r>
              <a:rPr lang="sr-Latn-RS">
                <a:solidFill>
                  <a:schemeClr val="bg1"/>
                </a:solidFill>
              </a:rPr>
              <a:t>iz </a:t>
            </a:r>
            <a:r>
              <a:rPr lang="en-US">
                <a:solidFill>
                  <a:schemeClr val="bg1"/>
                </a:solidFill>
              </a:rPr>
              <a:t>[0-1] </a:t>
            </a:r>
            <a:r>
              <a:rPr lang="sr-Latn-RS">
                <a:solidFill>
                  <a:schemeClr val="bg1"/>
                </a:solidFill>
              </a:rPr>
              <a:t>ako je t veće od stope mutacije promeni gen, u suprotnom ne.</a:t>
            </a:r>
          </a:p>
          <a:p>
            <a:pPr>
              <a:buFont typeface="Wingdings" pitchFamily="2" charset="2"/>
              <a:buChar char="§"/>
            </a:pPr>
            <a:endParaRPr lang="sr-Latn-RS" i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7850" y="2371725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dirty="0">
                <a:solidFill>
                  <a:schemeClr val="bg1"/>
                </a:solidFill>
              </a:rPr>
              <a:t>Za drugo:</a:t>
            </a:r>
          </a:p>
          <a:p>
            <a:pPr>
              <a:buFont typeface="Wingdings" pitchFamily="2" charset="2"/>
              <a:buChar char="§"/>
            </a:pPr>
            <a:endParaRPr lang="sr-Latn-RS" sz="20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dirty="0">
                <a:solidFill>
                  <a:schemeClr val="bg1"/>
                </a:solidFill>
              </a:rPr>
              <a:t>  Ukrštanje – Biraju se dva roditelja iz populacije za reprodukciju, svaka 2 daju 2 deteta:</a:t>
            </a:r>
            <a:endParaRPr lang="sr-Latn-RS" dirty="0">
              <a:solidFill>
                <a:schemeClr val="bg1"/>
              </a:solidFill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 Za svaki gen bira se sa 50% šanse da li je iz prvog ili iz drugog roditelja za prvo ili drugo dete. </a:t>
            </a:r>
            <a:endParaRPr lang="sr-Latn-RS" dirty="0">
              <a:solidFill>
                <a:schemeClr val="bg1"/>
              </a:solidFill>
              <a:cs typeface="Arial"/>
            </a:endParaRPr>
          </a:p>
          <a:p>
            <a:pPr lvl="1"/>
            <a:endParaRPr lang="sr-Latn-RS">
              <a:solidFill>
                <a:schemeClr val="bg1"/>
              </a:solidFill>
            </a:endParaRPr>
          </a:p>
          <a:p>
            <a:pPr lvl="1"/>
            <a:endParaRPr lang="sr-Latn-RS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dirty="0">
                <a:solidFill>
                  <a:schemeClr val="bg1"/>
                </a:solidFill>
              </a:rPr>
              <a:t>  Mutacija – za svaki gen se vrši mutacija po prethodnom principu.</a:t>
            </a:r>
            <a:endParaRPr lang="sr-Latn-RS" dirty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§"/>
            </a:pPr>
            <a:endParaRPr lang="sr-Latn-R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66687569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1036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TF66687569</vt:lpstr>
      <vt:lpstr>Schrodinger's Shooter Smart-Bot</vt:lpstr>
      <vt:lpstr>Pregled</vt:lpstr>
      <vt:lpstr>Opis problema</vt:lpstr>
      <vt:lpstr>Struktura igrača</vt:lpstr>
      <vt:lpstr>Neuronska mreža</vt:lpstr>
      <vt:lpstr>Neuronska mreža</vt:lpstr>
      <vt:lpstr>Genetski algoritam</vt:lpstr>
      <vt:lpstr>Genetski algoritam</vt:lpstr>
      <vt:lpstr>Selekcija, ukrštanje, mutacija</vt:lpstr>
      <vt:lpstr>Trening i upoređivanje rešenja</vt:lpstr>
      <vt:lpstr>Trening i upoređivanje rešenja</vt:lpstr>
      <vt:lpstr>Trening i upoređivanje rešenja</vt:lpstr>
      <vt:lpstr>Trening i upoređivanje rešenja</vt:lpstr>
      <vt:lpstr>Trening i upoređivanje rešenja</vt:lpstr>
      <vt:lpstr>Hvala na pažnji.</vt:lpstr>
      <vt:lpstr>Literatura: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Schrodingers Shoooter Smart-Bot</dc:title>
  <dc:creator/>
  <cp:lastModifiedBy/>
  <cp:revision>116</cp:revision>
  <dcterms:created xsi:type="dcterms:W3CDTF">2019-09-01T11:12:09Z</dcterms:created>
  <dcterms:modified xsi:type="dcterms:W3CDTF">2019-09-03T08:53:58Z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