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03-09-19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03-09-19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vingai.org/files/s42256-018-0006-z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err="1" smtClean="0"/>
              <a:t>Schrodingers</a:t>
            </a:r>
            <a:r>
              <a:rPr lang="en-US" sz="4400" smtClean="0"/>
              <a:t> </a:t>
            </a:r>
            <a:r>
              <a:rPr lang="en-US" sz="4400" err="1" smtClean="0"/>
              <a:t>Shoooter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Smart-</a:t>
            </a:r>
            <a:r>
              <a:rPr lang="en-US" sz="4400" err="1" smtClean="0"/>
              <a:t>Bot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mtClean="0"/>
              <a:t>Đaković Branko, Kristić Filip, Krčmarević Mladen</a:t>
            </a:r>
          </a:p>
          <a:p>
            <a:pPr marL="0" indent="0">
              <a:buNone/>
            </a:pPr>
            <a:endParaRPr lang="sr-Latn-RS" smtClean="0"/>
          </a:p>
        </p:txBody>
      </p:sp>
      <p:sp>
        <p:nvSpPr>
          <p:cNvPr id="5" name="TextBox 4"/>
          <p:cNvSpPr txBox="1"/>
          <p:nvPr/>
        </p:nvSpPr>
        <p:spPr>
          <a:xfrm>
            <a:off x="8696325" y="6067424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Matematički Fakultet</a:t>
            </a:r>
          </a:p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Univerzitet u Beogradu</a:t>
            </a:r>
            <a:endParaRPr lang="en-US" sz="1400" spc="300">
              <a:solidFill>
                <a:schemeClr val="bg1"/>
              </a:solidFill>
            </a:endParaRPr>
          </a:p>
        </p:txBody>
      </p:sp>
      <p:pic>
        <p:nvPicPr>
          <p:cNvPr id="6" name="Picture Placeholder 32" descr="Head with Gears">
            <a:extLst>
              <a:ext uri="{FF2B5EF4-FFF2-40B4-BE49-F238E27FC236}">
                <a16:creationId xmlns="" xmlns:a16="http://schemas.microsoft.com/office/drawing/2014/main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9058933" y="2411041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Prvo rešenje:</a:t>
            </a: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Ulaz neuralne mreže predstavlja celokupnu okolinu igrača(polja) u matričnoj formi tako da: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prazno polje = 0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protivnik = -1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zid = 1</a:t>
            </a:r>
          </a:p>
          <a:p>
            <a:pPr lvl="1">
              <a:buFont typeface="Arial" pitchFamily="34" charset="0"/>
              <a:buChar char="•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Zbog veličine prostora igre u ovom pristupu bilo je</a:t>
            </a:r>
          </a:p>
          <a:p>
            <a:r>
              <a:rPr lang="sr-Latn-RS" sz="2000" smtClean="0">
                <a:solidFill>
                  <a:schemeClr val="bg1"/>
                </a:solidFill>
              </a:rPr>
              <a:t>  </a:t>
            </a:r>
            <a:r>
              <a:rPr lang="en-US" sz="2000" smtClean="0">
                <a:solidFill>
                  <a:schemeClr val="bg1"/>
                </a:solidFill>
              </a:rPr>
              <a:t>čak</a:t>
            </a:r>
            <a:r>
              <a:rPr lang="sr-Latn-RS" sz="2000" smtClean="0">
                <a:solidFill>
                  <a:schemeClr val="bg1"/>
                </a:solidFill>
              </a:rPr>
              <a:t> 190 ulaznih čvorova.</a:t>
            </a:r>
          </a:p>
        </p:txBody>
      </p:sp>
      <p:pic>
        <p:nvPicPr>
          <p:cNvPr id="7" name="Picture 6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86" y="2614399"/>
            <a:ext cx="3144515" cy="3538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5" y="1495423"/>
            <a:ext cx="4695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Trening i zaključak: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Veličina populacije za trening: 300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Broj iteracija: 300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trajanja oko 6h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610100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Dobijena konfiguracija nije davala smislene rezultate te je zaključeno da ovaj pristup nije adekvatan pa je pokušan drugi.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2075" y="1866900"/>
            <a:ext cx="4105275" cy="2246769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 smtClean="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CPU: intel-i5 2500k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GPU: AMD Radeon 6850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RAM: 4GB DDR3</a:t>
            </a: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OS: Ubuntu 16.04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Drugo rešenje:</a:t>
            </a:r>
          </a:p>
          <a:p>
            <a:pPr>
              <a:buFont typeface="Wingdings" pitchFamily="2" charset="2"/>
              <a:buChar char="§"/>
            </a:pPr>
            <a:endParaRPr lang="sr-Latn-RS" sz="2400" u="sng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Ulaz je drastično smanjen. Sastoji se iz 10 čvorova.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input</a:t>
            </a:r>
            <a:r>
              <a:rPr lang="en-US" sz="2000" smtClean="0">
                <a:solidFill>
                  <a:schemeClr val="bg1"/>
                </a:solidFill>
              </a:rPr>
              <a:t>[0] = </a:t>
            </a:r>
            <a:r>
              <a:rPr lang="sr-Latn-RS" sz="2000" smtClean="0">
                <a:solidFill>
                  <a:schemeClr val="bg1"/>
                </a:solidFill>
              </a:rPr>
              <a:t>U</a:t>
            </a:r>
            <a:r>
              <a:rPr lang="en-US" sz="2000" smtClean="0">
                <a:solidFill>
                  <a:schemeClr val="bg1"/>
                </a:solidFill>
              </a:rPr>
              <a:t>gao ka najbli</a:t>
            </a:r>
            <a:r>
              <a:rPr lang="sr-Latn-RS" sz="2000" smtClean="0">
                <a:solidFill>
                  <a:schemeClr val="bg1"/>
                </a:solidFill>
              </a:rPr>
              <a:t>ž</a:t>
            </a:r>
            <a:r>
              <a:rPr lang="en-US" sz="2000" smtClean="0">
                <a:solidFill>
                  <a:schemeClr val="bg1"/>
                </a:solidFill>
              </a:rPr>
              <a:t>em vidljivom protivniku.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solidFill>
                  <a:schemeClr val="bg1"/>
                </a:solidFill>
              </a:rPr>
              <a:t> input[1] = </a:t>
            </a:r>
            <a:r>
              <a:rPr lang="sr-Latn-RS" sz="2000" smtClean="0">
                <a:solidFill>
                  <a:schemeClr val="bg1"/>
                </a:solidFill>
              </a:rPr>
              <a:t>Broj raspoložive municije.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input[</a:t>
            </a:r>
            <a:r>
              <a:rPr lang="sr-Latn-RS" sz="2000" smtClean="0">
                <a:solidFill>
                  <a:schemeClr val="bg1"/>
                </a:solidFill>
              </a:rPr>
              <a:t>2 - 9</a:t>
            </a:r>
            <a:r>
              <a:rPr lang="en-US" sz="2000" smtClean="0">
                <a:solidFill>
                  <a:schemeClr val="bg1"/>
                </a:solidFill>
              </a:rPr>
              <a:t>]</a:t>
            </a:r>
            <a:r>
              <a:rPr lang="sr-Latn-RS" sz="2000" smtClean="0">
                <a:solidFill>
                  <a:schemeClr val="bg1"/>
                </a:solidFill>
              </a:rPr>
              <a:t> = Senzori: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Linije u 8 pravaca (gore,dole,levo,desno,dijagonale) koje detektuju da li se nešto(zid ili protivnik) nalazi od igrača do kraja ekrana.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5257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Trening i zaključak</a:t>
            </a:r>
            <a:r>
              <a:rPr lang="sr-Latn-RS" sz="2000" smtClean="0">
                <a:solidFill>
                  <a:schemeClr val="bg1"/>
                </a:solidFill>
              </a:rPr>
              <a:t>: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Veli</a:t>
            </a:r>
            <a:r>
              <a:rPr lang="sr-Latn-RS" sz="2000" smtClean="0">
                <a:solidFill>
                  <a:schemeClr val="bg1"/>
                </a:solidFill>
              </a:rPr>
              <a:t>čina populacije za trening: 50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Broj iteracija: 100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Napomena: u ovom treningu dodata je izmena da se za svaku jedinku odigra 5 partija pa da se konacni fitnes racuna kao srednja vrednost svih, da bi se smanjio slucajan uticaj.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Vreme izvrsavanja: oko 9h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1275" y="1914525"/>
            <a:ext cx="4105275" cy="2554545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 smtClean="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CPU: intel-i5 </a:t>
            </a:r>
            <a:r>
              <a:rPr lang="sr-Latn-RS" sz="2000" smtClean="0">
                <a:solidFill>
                  <a:schemeClr val="bg1"/>
                </a:solidFill>
              </a:rPr>
              <a:t>7300hq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GPU: </a:t>
            </a:r>
            <a:r>
              <a:rPr lang="sr-Latn-RS" sz="2000" smtClean="0">
                <a:solidFill>
                  <a:schemeClr val="bg1"/>
                </a:solidFill>
              </a:rPr>
              <a:t>NVIDIA  GeForce 1060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RAM: </a:t>
            </a:r>
            <a:r>
              <a:rPr lang="sr-Latn-RS" sz="2000" smtClean="0">
                <a:solidFill>
                  <a:schemeClr val="bg1"/>
                </a:solidFill>
              </a:rPr>
              <a:t>16GB DDR4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OS: </a:t>
            </a:r>
            <a:r>
              <a:rPr lang="sr-Latn-RS" sz="2000" smtClean="0">
                <a:solidFill>
                  <a:schemeClr val="bg1"/>
                </a:solidFill>
              </a:rPr>
              <a:t>Windows subsystem for Linux – Ubuntu 18.04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rešenja: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0810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Zaključak</a:t>
            </a:r>
            <a:r>
              <a:rPr lang="sr-Latn-RS" sz="2000" smtClean="0">
                <a:solidFill>
                  <a:schemeClr val="bg1"/>
                </a:solidFill>
              </a:rPr>
              <a:t>: 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Poslednji trening dao je nešto bolje, odnosno smislenije ponašanje te bi se možda znatno dužim izvršavanjem došlo do prihvatljivog ponašanja.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Alternativa i moguće unapredjenje: NEAT Algoritam.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2807208"/>
            <a:ext cx="5590840" cy="1243584"/>
          </a:xfrm>
        </p:spPr>
        <p:txBody>
          <a:bodyPr/>
          <a:lstStyle/>
          <a:p>
            <a:r>
              <a:rPr lang="sr-Latn-RS" smtClean="0"/>
              <a:t>Hvala na pažnji.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Literatura: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/>
          <a:lstStyle/>
          <a:p>
            <a:pPr marL="342900" indent="-342900"/>
            <a:r>
              <a:rPr lang="en-US" sz="2000" smtClean="0"/>
              <a:t>D</a:t>
            </a:r>
            <a:r>
              <a:rPr lang="sr-Latn-RS" sz="2000" smtClean="0"/>
              <a:t>r Predrag Janičić and Dr Mladen Nikolić . </a:t>
            </a:r>
            <a:r>
              <a:rPr lang="sr-Latn-RS" sz="2000" i="1" smtClean="0"/>
              <a:t>Veštačka Inteligencija. </a:t>
            </a:r>
            <a:r>
              <a:rPr lang="sr-Latn-RS" sz="2000" smtClean="0"/>
              <a:t>Beograd, 2019.</a:t>
            </a:r>
          </a:p>
          <a:p>
            <a:pPr marL="342900" indent="-342900"/>
            <a:r>
              <a:rPr lang="sr-Latn-RS" sz="2000" smtClean="0"/>
              <a:t>Kantardzic Mehmed.  </a:t>
            </a:r>
            <a:r>
              <a:rPr lang="sr-Latn-RS" sz="2000" i="1" smtClean="0"/>
              <a:t>Data Mining: Concepts, Models and Algorithms, Second Edition. 2011.</a:t>
            </a:r>
          </a:p>
          <a:p>
            <a:pPr marL="342900" indent="-342900"/>
            <a:r>
              <a:rPr lang="sr-Latn-RS" sz="2000" smtClean="0"/>
              <a:t>Kenneth Stanley O. Clune Jeff Lehman Joel, Risto Miikkulanien. </a:t>
            </a:r>
            <a:r>
              <a:rPr lang="sr-Latn-RS" sz="2000" i="1" smtClean="0"/>
              <a:t>Designing neural networks through neuroevolution. Nature machine Intelligence, 2019. </a:t>
            </a:r>
            <a:r>
              <a:rPr lang="sr-Latn-RS" sz="2000" i="1" smtClean="0">
                <a:hlinkClick r:id="rId2"/>
              </a:rPr>
              <a:t>http://www.evolvingai.org/files/s42256-018-0006-z.pdf</a:t>
            </a:r>
            <a:endParaRPr lang="sr-Latn-RS" sz="2000" i="1" smtClean="0"/>
          </a:p>
          <a:p>
            <a:pPr marL="342900" indent="-342900"/>
            <a:endParaRPr lang="sr-Latn-RS" sz="2000" smtClean="0"/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Pregled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Latn-RS" sz="2800" smtClean="0"/>
              <a:t> Uvod</a:t>
            </a:r>
          </a:p>
          <a:p>
            <a:pPr marL="800100" lvl="1" indent="-342900"/>
            <a:r>
              <a:rPr lang="sr-Latn-RS" sz="1800" smtClean="0"/>
              <a:t>Opis problema.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800" smtClean="0"/>
              <a:t>Algoritam i realizacija</a:t>
            </a:r>
          </a:p>
          <a:p>
            <a:pPr marL="914400" lvl="1" indent="-457200"/>
            <a:r>
              <a:rPr lang="sr-Latn-RS" sz="1800" smtClean="0"/>
              <a:t>Struktura igrača</a:t>
            </a:r>
          </a:p>
          <a:p>
            <a:pPr marL="914400" lvl="1" indent="-457200"/>
            <a:r>
              <a:rPr lang="sr-Latn-RS" sz="1800" smtClean="0"/>
              <a:t>Genetski algoritam</a:t>
            </a:r>
            <a:endParaRPr lang="sr-Latn-RS" sz="2800" smtClean="0"/>
          </a:p>
          <a:p>
            <a:pPr marL="514350" indent="-514350">
              <a:buFont typeface="+mj-lt"/>
              <a:buAutoNum type="arabicPeriod"/>
            </a:pPr>
            <a:r>
              <a:rPr lang="sr-Latn-RS" sz="2800" smtClean="0"/>
              <a:t>Trening i uporedjivanje rešenja</a:t>
            </a:r>
          </a:p>
          <a:p>
            <a:pPr marL="971550" lvl="1" indent="-514350"/>
            <a:r>
              <a:rPr lang="sr-Latn-RS" sz="1800" smtClean="0"/>
              <a:t>Prvo rešenje</a:t>
            </a:r>
          </a:p>
          <a:p>
            <a:pPr marL="971550" lvl="1" indent="-514350"/>
            <a:r>
              <a:rPr lang="sr-Latn-RS" sz="1800" smtClean="0"/>
              <a:t>Drugo rešenje</a:t>
            </a:r>
          </a:p>
          <a:p>
            <a:pPr marL="342900" indent="-342900">
              <a:buFont typeface="+mj-lt"/>
              <a:buAutoNum type="arabicPeriod"/>
            </a:pPr>
            <a:endParaRPr lang="sr-Latn-RS" sz="2800" smtClean="0"/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problema: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" y="1466848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“Schrodinger</a:t>
            </a:r>
            <a:r>
              <a:rPr lang="en-US" sz="2000" smtClean="0">
                <a:solidFill>
                  <a:schemeClr val="bg1"/>
                </a:solidFill>
              </a:rPr>
              <a:t>`s shooter</a:t>
            </a:r>
            <a:r>
              <a:rPr lang="sr-Latn-RS" sz="2000" smtClean="0">
                <a:solidFill>
                  <a:schemeClr val="bg1"/>
                </a:solidFill>
              </a:rPr>
              <a:t>” je mini igra u “top-down shooter” stilu, napravljena kao projekat za kurs Razvoj Softvera.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Zadatak ovog projekta je implementacija programa koji će igrati igru umesto ljudskog igrača.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realizaciju korišćene su kombinovane tehnike genetskih algoritama i neuronskih mreža.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Picture 9" descr="69458642_2417743385214038_390960329239665049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45694"/>
            <a:ext cx="4152900" cy="233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igrača: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Igrač je predstavljen neuronskom mrežom koja u svakom intervalu na osnovu unosa koji predstavlja okolinu igrača treba da generiše izlaz tj odgovarajuću akciju.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Moguće akcije su kretanje po x i y osi i njihove kombinacije, rotiranje nišana za dati ugao, pucanje i repetiranje.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Izbačene su kompleksne akcije poput granate, različitog oružija i pancira.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Za realizaciju mreže korišćena je FANN biblioteka sa omotačem za C++.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Mreža se sastoji iz tri sloja: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Ulaznog – koji se razlikuje u zavisnosti na koji način se predstavlja okolina igrača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Skrivenog – veličine 10 u prvoj realizaciji i 15 u drugoj.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Izlaznog – veličine 5 čiji izlazi su u intervalu </a:t>
            </a:r>
            <a:r>
              <a:rPr lang="en-US" sz="2000" smtClean="0">
                <a:solidFill>
                  <a:schemeClr val="bg1"/>
                </a:solidFill>
              </a:rPr>
              <a:t>[</a:t>
            </a:r>
            <a:r>
              <a:rPr lang="sr-Latn-RS" sz="2000" smtClean="0">
                <a:solidFill>
                  <a:schemeClr val="bg1"/>
                </a:solidFill>
              </a:rPr>
              <a:t>0-1</a:t>
            </a:r>
            <a:r>
              <a:rPr lang="en-US" sz="2000" smtClean="0">
                <a:solidFill>
                  <a:schemeClr val="bg1"/>
                </a:solidFill>
              </a:rPr>
              <a:t>] i predstavljaju odgovaraju</a:t>
            </a:r>
            <a:r>
              <a:rPr lang="sr-Latn-RS" sz="2000" smtClean="0">
                <a:solidFill>
                  <a:schemeClr val="bg1"/>
                </a:solidFill>
              </a:rPr>
              <a:t>ću akciju.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066923"/>
            <a:ext cx="1078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aktivacionu funkciju korišćena je linearna aproksimacija sigmoidne funkcije: 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2875" y="2824163"/>
          <a:ext cx="2714625" cy="1809750"/>
        </p:xfrm>
        <a:graphic>
          <a:graphicData uri="http://schemas.openxmlformats.org/presentationml/2006/ole">
            <p:oleObj spid="_x0000_s1026" name="Equation" r:id="rId3" imgW="952200" imgH="6346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153025"/>
            <a:ext cx="83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Gde je x – ulaz, y – izlaz, s – nagib, d – derivacija.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110490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Učenje se vrši genetskim algoritmom.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Populaciju čini skup neuronskih mreža koje igraju igru sekvencijalno i u zavisnosti od ishoda dobijaju odredjenu ocenu fitnesa.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Fitness  </a:t>
            </a:r>
            <a:r>
              <a:rPr lang="en-US" sz="2000" smtClean="0">
                <a:solidFill>
                  <a:schemeClr val="bg1"/>
                </a:solidFill>
              </a:rPr>
              <a:t>= eliminacije * f_e + </a:t>
            </a:r>
            <a:r>
              <a:rPr lang="sr-Latn-RS" sz="2000" smtClean="0">
                <a:solidFill>
                  <a:schemeClr val="bg1"/>
                </a:solidFill>
              </a:rPr>
              <a:t>šteta * f</a:t>
            </a:r>
            <a:r>
              <a:rPr lang="en-US" sz="2000" smtClean="0">
                <a:solidFill>
                  <a:schemeClr val="bg1"/>
                </a:solidFill>
              </a:rPr>
              <a:t>_</a:t>
            </a:r>
            <a:r>
              <a:rPr lang="sr-Latn-RS" sz="2000" smtClean="0">
                <a:solidFill>
                  <a:schemeClr val="bg1"/>
                </a:solidFill>
              </a:rPr>
              <a:t>š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f_e</a:t>
            </a:r>
            <a:r>
              <a:rPr lang="sr-Latn-RS" sz="2000" smtClean="0">
                <a:solidFill>
                  <a:schemeClr val="bg1"/>
                </a:solidFill>
              </a:rPr>
              <a:t> – faktor eliminacije postavljen na 50 da bi elminacije znatno uticale na fitnes.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</a:t>
            </a:r>
            <a:r>
              <a:rPr lang="sr-Latn-RS" sz="2000" smtClean="0">
                <a:solidFill>
                  <a:schemeClr val="bg1"/>
                </a:solidFill>
              </a:rPr>
              <a:t>š – faktor štete postavljen na 0.5 da bi nanesena šteta uticala ali znatno manje na fitnes.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preživljavanja je prvobitno uticalo na fitnes ali je izbačeno zbog prevelikih varijacija.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5695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Jedinku populacije čini niz realnih vrednosti koji predstavljaju tezine konekcija date neuronske mreže. 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Cilj algoritma je da kroz svaku iteraciju, promenom težina neuronskih mreža, stvori sve bolju i bolju populaciju.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Inicialna populacija je generisana nasumičnim postavljanjem težinskih vrednosti.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47812"/>
            <a:ext cx="4495800" cy="4467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Selekcija, ukr</a:t>
            </a:r>
            <a:r>
              <a:rPr lang="sr-Latn-RS" smtClean="0"/>
              <a:t>štanje</a:t>
            </a:r>
            <a:r>
              <a:rPr lang="en-US" smtClean="0"/>
              <a:t>, mutacija: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099" y="1476373"/>
            <a:ext cx="1104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Selekcija – Ruletska selekcija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Ukrštanje i mutacija su različito implementirani za 1. i 2. rešenje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" y="2362200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prvo: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dete1 = roditelj1 do i  + roditelj2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dete2 = roditelj2 do i  + roditelj1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gde je i nasumično izabran broj.</a:t>
            </a:r>
          </a:p>
          <a:p>
            <a:pPr lvl="1">
              <a:buFont typeface="Arial" pitchFamily="34" charset="0"/>
              <a:buChar char="•"/>
            </a:pPr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– nasumično se bira gen za mutaciju i broj </a:t>
            </a:r>
            <a:r>
              <a:rPr lang="sr-Latn-RS" i="1" smtClean="0">
                <a:solidFill>
                  <a:schemeClr val="bg1"/>
                </a:solidFill>
              </a:rPr>
              <a:t>t </a:t>
            </a:r>
            <a:r>
              <a:rPr lang="sr-Latn-RS" smtClean="0">
                <a:solidFill>
                  <a:schemeClr val="bg1"/>
                </a:solidFill>
              </a:rPr>
              <a:t>iz </a:t>
            </a:r>
            <a:r>
              <a:rPr lang="en-US" smtClean="0">
                <a:solidFill>
                  <a:schemeClr val="bg1"/>
                </a:solidFill>
              </a:rPr>
              <a:t>[0-1] </a:t>
            </a:r>
            <a:r>
              <a:rPr lang="sr-Latn-RS" smtClean="0">
                <a:solidFill>
                  <a:schemeClr val="bg1"/>
                </a:solidFill>
              </a:rPr>
              <a:t>ako je t veće od stope mutacije promeni gen, u suprotnom ne.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7850" y="2371725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drugo: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Za svaki gen bira se sa 50% sanše da li je iz prvog ili iz drugog roditelja za prvo ili drugo dete. </a:t>
            </a: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– za svaki gen se vrši mutacija po prethodnom principu.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6687569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Custom</PresentationFormat>
  <Paragraphs>142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TF66687569</vt:lpstr>
      <vt:lpstr>Equation</vt:lpstr>
      <vt:lpstr>Schrodingers Shoooter Smart-Bot</vt:lpstr>
      <vt:lpstr>Pregled</vt:lpstr>
      <vt:lpstr>Opis problema:</vt:lpstr>
      <vt:lpstr>Struktura igrača:</vt:lpstr>
      <vt:lpstr>Neuronska mreža:</vt:lpstr>
      <vt:lpstr>Neuronska mreža:</vt:lpstr>
      <vt:lpstr>Genetski algoritam:</vt:lpstr>
      <vt:lpstr>Genetski algoritam:</vt:lpstr>
      <vt:lpstr>Selekcija, ukrštanje, mutacija:</vt:lpstr>
      <vt:lpstr>Trening i uporedjivanje rešenja:</vt:lpstr>
      <vt:lpstr>Trening i uporedjivanje rešenja:</vt:lpstr>
      <vt:lpstr>Trening i uporedjivanje rešenja:</vt:lpstr>
      <vt:lpstr>Trening i uporedjivanje rešenja:</vt:lpstr>
      <vt:lpstr>Trening i uporedjivanje rešenja:</vt:lpstr>
      <vt:lpstr>Hvala na pažnji.</vt:lpstr>
      <vt:lpstr>Literatura: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2019-09-01T11:12:09Z</dcterms:created>
  <dcterms:modified xsi:type="dcterms:W3CDTF">2019-09-02T22:39:21Z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