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1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47190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94250" y="1919075"/>
            <a:ext cx="3999900" cy="27101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buSzPct val="100000"/>
              <a:defRPr sz="1800"/>
            </a:lvl2pPr>
            <a:lvl3pPr lvl="2">
              <a:spcBef>
                <a:spcPts val="0"/>
              </a:spcBef>
              <a:buSzPct val="100000"/>
              <a:defRPr sz="1800"/>
            </a:lvl3pPr>
            <a:lvl4pPr lvl="3">
              <a:spcBef>
                <a:spcPts val="0"/>
              </a:spcBef>
              <a:buSzPct val="100000"/>
              <a:defRPr sz="1800"/>
            </a:lvl4pPr>
            <a:lvl5pPr lvl="4">
              <a:spcBef>
                <a:spcPts val="0"/>
              </a:spcBef>
              <a:buSzPct val="100000"/>
              <a:defRPr sz="1800"/>
            </a:lvl5pPr>
            <a:lvl6pPr lvl="5">
              <a:spcBef>
                <a:spcPts val="0"/>
              </a:spcBef>
              <a:buSzPct val="100000"/>
              <a:defRPr sz="1800"/>
            </a:lvl6pPr>
            <a:lvl7pPr lvl="6">
              <a:spcBef>
                <a:spcPts val="0"/>
              </a:spcBef>
              <a:buSzPct val="100000"/>
              <a:defRPr sz="1800"/>
            </a:lvl7pPr>
            <a:lvl8pPr lvl="7">
              <a:spcBef>
                <a:spcPts val="0"/>
              </a:spcBef>
              <a:buSzPct val="100000"/>
              <a:defRPr sz="1800"/>
            </a:lvl8pPr>
            <a:lvl9pPr lvl="8">
              <a:spcBef>
                <a:spcPts val="0"/>
              </a:spcBef>
              <a:buSzPct val="100000"/>
              <a:defRPr sz="18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226077" y="357800"/>
            <a:ext cx="2808000" cy="953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6000"/>
            </a:lvl1pPr>
            <a:lvl2pPr lvl="1">
              <a:spcBef>
                <a:spcPts val="0"/>
              </a:spcBef>
              <a:buSzPct val="100000"/>
              <a:defRPr sz="6000"/>
            </a:lvl2pPr>
            <a:lvl3pPr lvl="2">
              <a:spcBef>
                <a:spcPts val="0"/>
              </a:spcBef>
              <a:buSzPct val="100000"/>
              <a:defRPr sz="6000"/>
            </a:lvl3pPr>
            <a:lvl4pPr lvl="3">
              <a:spcBef>
                <a:spcPts val="0"/>
              </a:spcBef>
              <a:buSzPct val="100000"/>
              <a:defRPr sz="6000"/>
            </a:lvl4pPr>
            <a:lvl5pPr lvl="4">
              <a:spcBef>
                <a:spcPts val="0"/>
              </a:spcBef>
              <a:buSzPct val="100000"/>
              <a:defRPr sz="6000"/>
            </a:lvl5pPr>
            <a:lvl6pPr lvl="5">
              <a:spcBef>
                <a:spcPts val="0"/>
              </a:spcBef>
              <a:buSzPct val="100000"/>
              <a:defRPr sz="6000"/>
            </a:lvl6pPr>
            <a:lvl7pPr lvl="6">
              <a:spcBef>
                <a:spcPts val="0"/>
              </a:spcBef>
              <a:buSzPct val="100000"/>
              <a:defRPr sz="6000"/>
            </a:lvl7pPr>
            <a:lvl8pPr lvl="7">
              <a:spcBef>
                <a:spcPts val="0"/>
              </a:spcBef>
              <a:buSzPct val="100000"/>
              <a:defRPr sz="6000"/>
            </a:lvl8pPr>
            <a:lvl9pPr lvl="8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79466"/>
            <a:ext cx="4045200" cy="1235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Roboto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Roboto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apps.evozi.com/apk-downloader/" TargetMode="External"/><Relationship Id="rId4" Type="http://schemas.openxmlformats.org/officeDocument/2006/relationships/hyperlink" Target="https://play.google.com/store/apps/details?id=com.ext.ui&amp;hl=en" TargetMode="External"/><Relationship Id="rId5" Type="http://schemas.openxmlformats.org/officeDocument/2006/relationships/hyperlink" Target="http://www.decompileandroid.com/" TargetMode="External"/><Relationship Id="rId6" Type="http://schemas.openxmlformats.org/officeDocument/2006/relationships/hyperlink" Target="https://www.guardsquare.com/dexguard" TargetMode="External"/><Relationship Id="rId7" Type="http://schemas.openxmlformats.org/officeDocument/2006/relationships/hyperlink" Target="http://developer.android.com/tools/help/proguard.html 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ctrTitle"/>
          </p:nvPr>
        </p:nvSpPr>
        <p:spPr>
          <a:xfrm>
            <a:off x="576675" y="441075"/>
            <a:ext cx="8222100" cy="933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Hacking Android Apps</a:t>
            </a:r>
          </a:p>
        </p:txBody>
      </p:sp>
      <p:sp>
        <p:nvSpPr>
          <p:cNvPr id="68" name="Shape 68"/>
          <p:cNvSpPr txBox="1"/>
          <p:nvPr>
            <p:ph idx="1" type="subTitle"/>
          </p:nvPr>
        </p:nvSpPr>
        <p:spPr>
          <a:xfrm>
            <a:off x="576675" y="1374680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 Thomas Colligan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977" y="2070250"/>
            <a:ext cx="2998050" cy="279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 Vectors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Attacking the Android Device / OS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Attacking the mobile application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Attacking the mobile application’s backend/web api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Hack Demo Android Application</a:t>
            </a:r>
          </a:p>
        </p:txBody>
      </p:sp>
      <p:sp>
        <p:nvSpPr>
          <p:cNvPr id="81" name="Shape 81"/>
          <p:cNvSpPr txBox="1"/>
          <p:nvPr>
            <p:ph idx="4294967295" type="subTitle"/>
          </p:nvPr>
        </p:nvSpPr>
        <p:spPr>
          <a:xfrm>
            <a:off x="460950" y="2994855"/>
            <a:ext cx="8222100" cy="432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3F3F3"/>
                </a:solidFill>
              </a:rPr>
              <a:t>https://github.com/tcolligan/HackExample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Attacking the Android Device/OS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adb?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a rooted android device?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shell@t0ltevzw:/ $ vs root@vbox86p:/ #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460950" y="381400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Into Terminal!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37" y="1846300"/>
            <a:ext cx="4875324" cy="310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Attacking the Mobile Application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Retrieve the app’s apk file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Download from website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is an app for </a:t>
            </a:r>
            <a:r>
              <a:rPr lang="en" u="sng">
                <a:solidFill>
                  <a:schemeClr val="hlink"/>
                </a:solidFill>
                <a:hlinkClick r:id="rId4"/>
              </a:rPr>
              <a:t>that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Pull off of rooted android device with adb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Decompile the apk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There is a website for </a:t>
            </a:r>
            <a:r>
              <a:rPr lang="en" u="sng">
                <a:solidFill>
                  <a:schemeClr val="hlink"/>
                </a:solidFill>
                <a:hlinkClick r:id="rId5"/>
              </a:rPr>
              <a:t>that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 open source command line tools,  apktool, dex2jar, JAD java descompiler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Android code is compiled: .java -&gt; .class -&gt; .dex</a:t>
            </a:r>
          </a:p>
          <a:p>
            <a:pPr indent="-228600" lvl="0" marL="45720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6"/>
              </a:rPr>
              <a:t>Dexguard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7"/>
              </a:rPr>
              <a:t>Proguard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60950" y="369925"/>
            <a:ext cx="8222100" cy="1012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Into the Source Code!</a:t>
            </a: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374" y="1274600"/>
            <a:ext cx="3493924" cy="36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194750" y="801875"/>
            <a:ext cx="87300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1. Applications running on rooted devices are much easier to hack into. Extremely difficult to secure applications on rooted devices.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2. Make sure you save all of your application data in the private application sandbox.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3. Be careful with how you structure your DevOptions screens, can be automatically launched on rooted devices.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4. Easy to download an apk and de-compile it, use proguard to obfuscate the code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5. Avoid putting api tokens in your source code, have them on your server behind a login process if possible, base64 can slow hackers down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194750" y="801875"/>
            <a:ext cx="8730000" cy="4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6. Always use HTTPS to avoid mitma, be careful with code that accepts self signed SSL certs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7. Do your password hashing on the server, do not use md5 or sha1, sha256 or BCrypt, the slower the hashing algorithm is the better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8. Make sure your api endpoints are tamperproof and sanitize their inputs properly, prevent SQL Injection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9. Never set the price of items in the app's source code, client should be dumb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