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7" autoAdjust="0"/>
  </p:normalViewPr>
  <p:slideViewPr>
    <p:cSldViewPr snapToGrid="0">
      <p:cViewPr varScale="1">
        <p:scale>
          <a:sx n="131" d="100"/>
          <a:sy n="131" d="100"/>
        </p:scale>
        <p:origin x="104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9a3abe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9a3abe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može sadržati beskonačno mnogo svojstava.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Relacija može da sadrži svojstva takođe i ona su uglavnom kvantitativna (težine, cene, vremenski intervali itd.) da bi se koristili u obilascima grafa.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2144b66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2144b66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od 2007, pisana u Javi i Scali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verzija nudi funkcionalnosti čuvanja rezervnih kopija, oporavka od grešaka, podršku za klasterizaciju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se u bazi pamti gotovo isto kao što i model izgleda.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 se koristi i kod drugih baza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Vreme obilaska grafa se ne povećava drastično sa drastičnim povećanjem čvorova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Šema je adaptivna i nove relacije je moguće dodavati kasnije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Drajveri za Javu, Python, .NET, JS, itd.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144b668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2144b668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Svaki čvor je neka vrsta indeksa za čvorove pored njega, jer se mogu lako naći ukoliko znamo id čvora. Više o ovome kasnije.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144b668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2144b668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2144b668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2144b668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2144b668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2144b668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Kernel API </a:t>
            </a:r>
            <a:r>
              <a:rPr lang="en-US" dirty="0" err="1"/>
              <a:t>nudi</a:t>
            </a:r>
            <a:r>
              <a:rPr lang="en-US" dirty="0"/>
              <a:t> </a:t>
            </a:r>
            <a:r>
              <a:rPr lang="en-US" dirty="0" err="1"/>
              <a:t>mehanizam</a:t>
            </a:r>
            <a:r>
              <a:rPr lang="en-US" dirty="0"/>
              <a:t> za </a:t>
            </a:r>
            <a:r>
              <a:rPr lang="en-US" dirty="0" err="1"/>
              <a:t>obradu</a:t>
            </a:r>
            <a:r>
              <a:rPr lang="en-US" dirty="0"/>
              <a:t> </a:t>
            </a:r>
            <a:r>
              <a:rPr lang="en-US" dirty="0" err="1"/>
              <a:t>dogadjaja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. (</a:t>
            </a:r>
            <a:r>
              <a:rPr lang="en-US" dirty="0" err="1"/>
              <a:t>npr</a:t>
            </a:r>
            <a:r>
              <a:rPr lang="en-US" dirty="0"/>
              <a:t>. Handler koji se </a:t>
            </a:r>
            <a:r>
              <a:rPr lang="en-US" dirty="0" err="1"/>
              <a:t>izvr</a:t>
            </a:r>
            <a:r>
              <a:rPr lang="sr-Latn-RS" dirty="0"/>
              <a:t>šava pri brisanju čvora)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2144b668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2144b668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c40d9f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c40d9f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databases - baze dokumenata čuvaju podatke u dokumenta slična JSON objektima. Svaki dokument sadrži parove polja i njihovih vrednosti. MongoDB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Key-Value store databases - slično rečnicima, koristi par ključa i vrednosti. Redis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store databases - Ne zahteva da svaki red ima iste kolone, dobar za čuvanje podataka u IoT, Cassandra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databases -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144b66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144b66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databases - baze dokumenata čuvaju podatke u dokumenta slična JSON objektima. Svaki dokument sadrži parove polja i njihovih vrednosti. MongoDB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144b66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144b66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Key-Value store databases - slično rečnicima, koristi par ključa i vrednosti. Redis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144b668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144b668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store databases - Ne zahteva da svaki red ima iste kolone, dobar za čuvanje podataka u IoT, Cassandra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144b668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144b668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databases - čuvaju podatke kao čvorove i relacije. Čvorovi uglavnom čuvaju informacije o entitetima (ljudi, mesta i druge stvari) dok relacije čuvaju informacije o odnosu između čvorova odnosno entiteta.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2e3e7c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2e3e7c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144b668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2144b668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Primetimo da model iz realnog sveta izgleda isto kao i u graf bazi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4400e7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4400e7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10450" y="419875"/>
            <a:ext cx="8123100" cy="18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Interna struktura Neo4j baze podataka</a:t>
            </a:r>
            <a:endParaRPr sz="6000"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10450" y="3182333"/>
            <a:ext cx="8123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Prof. dr Aleksaksandar Stanimirović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Student: Danilo Vulović 1065</a:t>
            </a: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April, 2021</a:t>
            </a:r>
            <a:endParaRPr sz="180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302513" y="362625"/>
            <a:ext cx="4045200" cy="7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baze</a:t>
            </a:r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2"/>
          </p:nvPr>
        </p:nvSpPr>
        <p:spPr>
          <a:xfrm>
            <a:off x="4954300" y="450375"/>
            <a:ext cx="3837000" cy="1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NoSQL baze dizajnirane da relacijama između entiteta pridaju jednak značaj kao i samim entitetima. </a:t>
            </a:r>
            <a:endParaRPr sz="1200"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525" y="1471575"/>
            <a:ext cx="3613299" cy="14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4954300" y="3195875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Čvor (node ili vertex)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7053075" y="3195875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Relacija (relationship)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34"/>
          <p:cNvCxnSpPr/>
          <p:nvPr/>
        </p:nvCxnSpPr>
        <p:spPr>
          <a:xfrm>
            <a:off x="5457550" y="2352175"/>
            <a:ext cx="14700" cy="880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4"/>
          <p:cNvCxnSpPr/>
          <p:nvPr/>
        </p:nvCxnSpPr>
        <p:spPr>
          <a:xfrm flipH="1">
            <a:off x="5753475" y="2255975"/>
            <a:ext cx="947400" cy="9471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34"/>
          <p:cNvCxnSpPr/>
          <p:nvPr/>
        </p:nvCxnSpPr>
        <p:spPr>
          <a:xfrm flipH="1">
            <a:off x="6153100" y="2263375"/>
            <a:ext cx="1931700" cy="102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34"/>
          <p:cNvCxnSpPr/>
          <p:nvPr/>
        </p:nvCxnSpPr>
        <p:spPr>
          <a:xfrm rot="10800000">
            <a:off x="7803625" y="2122775"/>
            <a:ext cx="377400" cy="10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34"/>
          <p:cNvCxnSpPr>
            <a:stCxn id="171" idx="0"/>
          </p:cNvCxnSpPr>
          <p:nvPr/>
        </p:nvCxnSpPr>
        <p:spPr>
          <a:xfrm rot="10800000">
            <a:off x="6353175" y="2122775"/>
            <a:ext cx="1662000" cy="10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34"/>
          <p:cNvSpPr txBox="1">
            <a:spLocks noGrp="1"/>
          </p:cNvSpPr>
          <p:nvPr>
            <p:ph type="body" idx="2"/>
          </p:nvPr>
        </p:nvSpPr>
        <p:spPr>
          <a:xfrm>
            <a:off x="4939675" y="3584950"/>
            <a:ext cx="3837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Graf je satavljen iz čvorova, relacija kao i njima pridrzuženim svojstvima.</a:t>
            </a:r>
            <a:endParaRPr sz="1200"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38" y="1454188"/>
            <a:ext cx="3724325" cy="255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433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Open-source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Community &amp; Enterprise verzija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Native graf podrška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Glavne karakteristike: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Cypher (SQL-like jezik za kreiranje upita ka graf bazama)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Konstantno vreme obilaska grafa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Fleksibilnost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Drajveri</a:t>
            </a:r>
            <a:endParaRPr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175" y="1514125"/>
            <a:ext cx="4597101" cy="25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Graf procesiranje</a:t>
            </a:r>
            <a:endParaRPr sz="2400"/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5" y="1756488"/>
            <a:ext cx="5459075" cy="20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6"/>
          <p:cNvSpPr txBox="1">
            <a:spLocks noGrp="1"/>
          </p:cNvSpPr>
          <p:nvPr>
            <p:ph type="body" idx="2"/>
          </p:nvPr>
        </p:nvSpPr>
        <p:spPr>
          <a:xfrm>
            <a:off x="5876175" y="1152475"/>
            <a:ext cx="2956200" cy="3416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392250" y="1095300"/>
            <a:ext cx="445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Index-free adjacency - Svaki čvor glumi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mikroindeks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za svoje susede.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Graf procesiranje</a:t>
            </a:r>
            <a:endParaRPr sz="2400"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5" y="1756488"/>
            <a:ext cx="5459075" cy="20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>
            <a:spLocks noGrp="1"/>
          </p:cNvSpPr>
          <p:nvPr>
            <p:ph type="body" idx="2"/>
          </p:nvPr>
        </p:nvSpPr>
        <p:spPr>
          <a:xfrm>
            <a:off x="5876175" y="1152475"/>
            <a:ext cx="2956200" cy="3416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Ako želimo naći prijatelje osobe sa imenom “Charlie”, trebamo naći izlazne </a:t>
            </a:r>
            <a:r>
              <a:rPr lang="en" i="1"/>
              <a:t>FRIEND </a:t>
            </a:r>
            <a:r>
              <a:rPr lang="en"/>
              <a:t>relacije.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392250" y="1095300"/>
            <a:ext cx="445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Index-free adjacency - Svaki čvor glumi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mikroindeks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za svoje susede.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2" name="Google Shape;202;p37"/>
          <p:cNvCxnSpPr/>
          <p:nvPr/>
        </p:nvCxnSpPr>
        <p:spPr>
          <a:xfrm flipH="1">
            <a:off x="2745825" y="3071300"/>
            <a:ext cx="591900" cy="7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7"/>
          <p:cNvCxnSpPr/>
          <p:nvPr/>
        </p:nvCxnSpPr>
        <p:spPr>
          <a:xfrm rot="10800000">
            <a:off x="3530050" y="2508750"/>
            <a:ext cx="7500" cy="1851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7"/>
          <p:cNvCxnSpPr/>
          <p:nvPr/>
        </p:nvCxnSpPr>
        <p:spPr>
          <a:xfrm rot="10800000">
            <a:off x="1050950" y="2486650"/>
            <a:ext cx="2501400" cy="22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37"/>
          <p:cNvCxnSpPr/>
          <p:nvPr/>
        </p:nvCxnSpPr>
        <p:spPr>
          <a:xfrm>
            <a:off x="1050900" y="2486650"/>
            <a:ext cx="0" cy="88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7"/>
          <p:cNvCxnSpPr/>
          <p:nvPr/>
        </p:nvCxnSpPr>
        <p:spPr>
          <a:xfrm>
            <a:off x="4018600" y="2908475"/>
            <a:ext cx="592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Graf procesiranje</a:t>
            </a:r>
            <a:endParaRPr sz="2400"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5" y="1756488"/>
            <a:ext cx="5459075" cy="20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 txBox="1">
            <a:spLocks noGrp="1"/>
          </p:cNvSpPr>
          <p:nvPr>
            <p:ph type="body" idx="2"/>
          </p:nvPr>
        </p:nvSpPr>
        <p:spPr>
          <a:xfrm>
            <a:off x="5876175" y="1152475"/>
            <a:ext cx="295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Ako želimo naći prijatelje osobe sa imenom “Charlie”, trebamo naći izlazne </a:t>
            </a:r>
            <a:r>
              <a:rPr lang="en" i="1"/>
              <a:t>FRIEND </a:t>
            </a:r>
            <a:r>
              <a:rPr lang="en"/>
              <a:t>relacije.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Isto tako, nalaženje ljudi kojima je Čarli prijatelj se svodi na nalaženje ulaznih </a:t>
            </a:r>
            <a:r>
              <a:rPr lang="en" i="1"/>
              <a:t>FRIEND </a:t>
            </a:r>
            <a:r>
              <a:rPr lang="en"/>
              <a:t>relacija. Na drugom kraju se nalaze ljudi kojima je Čarli prijatelj.</a:t>
            </a: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392250" y="1095300"/>
            <a:ext cx="445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Index-free adjacency - Svaki čvor glumi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mikroindeks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za svoje susede.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5" name="Google Shape;215;p38"/>
          <p:cNvCxnSpPr/>
          <p:nvPr/>
        </p:nvCxnSpPr>
        <p:spPr>
          <a:xfrm rot="10800000" flipH="1">
            <a:off x="2693850" y="2908375"/>
            <a:ext cx="629100" cy="7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8"/>
          <p:cNvCxnSpPr/>
          <p:nvPr/>
        </p:nvCxnSpPr>
        <p:spPr>
          <a:xfrm rot="10800000">
            <a:off x="4018450" y="3071400"/>
            <a:ext cx="658800" cy="147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8"/>
          <p:cNvCxnSpPr/>
          <p:nvPr/>
        </p:nvCxnSpPr>
        <p:spPr>
          <a:xfrm rot="10800000" flipH="1">
            <a:off x="969500" y="2434750"/>
            <a:ext cx="7500" cy="207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8"/>
          <p:cNvCxnSpPr/>
          <p:nvPr/>
        </p:nvCxnSpPr>
        <p:spPr>
          <a:xfrm>
            <a:off x="991700" y="2434825"/>
            <a:ext cx="26124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38"/>
          <p:cNvCxnSpPr/>
          <p:nvPr/>
        </p:nvCxnSpPr>
        <p:spPr>
          <a:xfrm>
            <a:off x="3589350" y="2434825"/>
            <a:ext cx="7500" cy="244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Fiksne veličine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InUse bajt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Referenca na relacije (Lančana lista)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Referenca na property (Lančana lista)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Referenca na labele (Lančana lista)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Flags</a:t>
            </a:r>
            <a:endParaRPr/>
          </a:p>
        </p:txBody>
      </p:sp>
      <p:sp>
        <p:nvSpPr>
          <p:cNvPr id="225" name="Google Shape;225;p39"/>
          <p:cNvSpPr txBox="1"/>
          <p:nvPr/>
        </p:nvSpPr>
        <p:spPr>
          <a:xfrm>
            <a:off x="5304850" y="202950"/>
            <a:ext cx="35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Struktura čvorova</a:t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3">
            <a:alphaModFix/>
          </a:blip>
          <a:srcRect l="955" t="2165" r="4446" b="54519"/>
          <a:stretch/>
        </p:blipFill>
        <p:spPr>
          <a:xfrm>
            <a:off x="1332125" y="3174925"/>
            <a:ext cx="6290625" cy="12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311700" y="967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Fiksne veličine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 na startni i krajnji čvor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Tip relacije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 prethodne i naredne relacije startnog čvora (Duplo lančana lista)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 prethodne i naredne relacije krajnjeg čvora (Duplo lančana lista)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Referenca na svojstva (Lančana lista)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Flag za prvu relaciju u nizu relacija</a:t>
            </a:r>
            <a:endParaRPr/>
          </a:p>
        </p:txBody>
      </p:sp>
      <p:sp>
        <p:nvSpPr>
          <p:cNvPr id="233" name="Google Shape;233;p40"/>
          <p:cNvSpPr txBox="1"/>
          <p:nvPr/>
        </p:nvSpPr>
        <p:spPr>
          <a:xfrm>
            <a:off x="5304850" y="202950"/>
            <a:ext cx="35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Struktura relacija</a:t>
            </a:r>
            <a:endParaRPr/>
          </a:p>
        </p:txBody>
      </p:sp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 l="1084" t="45330" r="1250" b="15062"/>
          <a:stretch/>
        </p:blipFill>
        <p:spPr>
          <a:xfrm>
            <a:off x="2300000" y="3406950"/>
            <a:ext cx="6409025" cy="1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Core API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Traversal API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Cypher</a:t>
            </a:r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title"/>
          </p:nvPr>
        </p:nvSpPr>
        <p:spPr>
          <a:xfrm>
            <a:off x="265500" y="554550"/>
            <a:ext cx="40452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Neo4j API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71" y="1992821"/>
            <a:ext cx="3550250" cy="15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Šta su NoSQL baze?</a:t>
            </a:r>
            <a:endParaRPr sz="3600"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NoSQL (not only sql) baze čuvaju podatke u store-ovima koji se strukturno razlikuju od relacionih baza podataka.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Najpoznatiji tipovi NoSQL baza:</a:t>
            </a:r>
            <a:endParaRPr sz="1600" dirty="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 dirty="0"/>
              <a:t>Dokument baze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dirty="0"/>
              <a:t>Key-value baze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dirty="0"/>
              <a:t>Column store baze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dirty="0"/>
              <a:t>Graf baze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Šta su NoSQL baze?</a:t>
            </a:r>
            <a:endParaRPr sz="3600"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NoSQL (not only sql) baze čuvaju podatke u store-ovima koji se strukturno razlikuju od relacionih baza podataka.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Najpoznatiji tipovi NoSQL baza:</a:t>
            </a:r>
            <a:endParaRPr sz="16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  <a:highlight>
                  <a:srgbClr val="000000"/>
                </a:highlight>
              </a:rPr>
              <a:t>Dokument baze</a:t>
            </a:r>
            <a:endParaRPr sz="1000">
              <a:solidFill>
                <a:schemeClr val="lt1"/>
              </a:solidFill>
              <a:highlight>
                <a:srgbClr val="000000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Key-value baze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Column store baze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Graf baze</a:t>
            </a:r>
            <a:endParaRPr sz="1000"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625" y="1977522"/>
            <a:ext cx="5409075" cy="23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Šta su NoSQL baze?</a:t>
            </a:r>
            <a:endParaRPr sz="3600"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NoSQL (not only sql) baze čuvaju podatke u store-ovima koji se strukturno razlikuju od relacionih baza podataka.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Najpoznatiji tipovi NoSQL baza:</a:t>
            </a:r>
            <a:endParaRPr sz="16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Dokument baze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</a:rPr>
              <a:t>Key-value baze</a:t>
            </a:r>
            <a:endParaRPr sz="1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Column store baze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Graf baze</a:t>
            </a:r>
            <a:endParaRPr sz="1000"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725" y="2368696"/>
            <a:ext cx="5404649" cy="16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311700" y="4523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Šta su NoSQL baze?</a:t>
            </a:r>
            <a:endParaRPr sz="3600"/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NoSQL (not only sql) baze čuvaju podatke u store-ovima koji se strukturno razlikuju od relacionih baza podataka.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Najpoznatiji tipovi NoSQL baza:</a:t>
            </a:r>
            <a:endParaRPr sz="16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Dokument baze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Key-value baze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</a:rPr>
              <a:t>Column store baze</a:t>
            </a:r>
            <a:endParaRPr sz="1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Graf baze</a:t>
            </a:r>
            <a:endParaRPr sz="1000"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48" y="1967073"/>
            <a:ext cx="4084900" cy="24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Šta su NoSQL baze?</a:t>
            </a:r>
            <a:endParaRPr sz="3600"/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NoSQL (not only sql) baze čuvaju podatke u store-ovima koji se strukturno razlikuju od relacionih baza podataka.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Najpoznatiji tipovi NoSQL baza:</a:t>
            </a:r>
            <a:endParaRPr sz="16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Dokument baze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Key-value baze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Column store baze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</a:rPr>
              <a:t>Graf baze</a:t>
            </a:r>
            <a:endParaRPr sz="10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026" y="1998200"/>
            <a:ext cx="4537876" cy="26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body" idx="2"/>
          </p:nvPr>
        </p:nvSpPr>
        <p:spPr>
          <a:xfrm>
            <a:off x="4946450" y="757050"/>
            <a:ext cx="3837000" cy="3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Nerelaciona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Dinamička šema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Dokument, graf, Key-value…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Nezgodne za kompleksne upite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Horizontalno skalabilne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 teorema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Podrška zajednice</a:t>
            </a:r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2"/>
          </p:nvPr>
        </p:nvSpPr>
        <p:spPr>
          <a:xfrm>
            <a:off x="403275" y="757050"/>
            <a:ext cx="3837000" cy="3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Relaciona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Predefinisana šema (statička)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Baziraju se na tabelama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Pogodne za kompleksne upite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Vertikalno skalabilne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ACID svojstva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Odlična podrška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475850" y="202950"/>
            <a:ext cx="3351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SQL baze podataka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5304850" y="202950"/>
            <a:ext cx="35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NoSQL baze podataka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4310750" y="218400"/>
            <a:ext cx="635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Kako se model razlikuje?</a:t>
            </a:r>
            <a:endParaRPr sz="3600"/>
          </a:p>
        </p:txBody>
      </p:sp>
      <p:pic>
        <p:nvPicPr>
          <p:cNvPr id="157" name="Google Shape;157;p32"/>
          <p:cNvPicPr preferRelativeResize="0"/>
          <p:nvPr/>
        </p:nvPicPr>
        <p:blipFill rotWithShape="1">
          <a:blip r:embed="rId3">
            <a:alphaModFix/>
          </a:blip>
          <a:srcRect t="14081"/>
          <a:stretch/>
        </p:blipFill>
        <p:spPr>
          <a:xfrm>
            <a:off x="1366100" y="1361725"/>
            <a:ext cx="6096000" cy="2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/>
              <a:t>Graf baze</a:t>
            </a:r>
            <a:endParaRPr sz="4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Neo4j baza podataka</a:t>
            </a:r>
            <a:endParaRPr sz="3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862</Words>
  <Application>Microsoft Office PowerPoint</Application>
  <PresentationFormat>On-screen Show (16:9)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Proxima Nova</vt:lpstr>
      <vt:lpstr>Arial</vt:lpstr>
      <vt:lpstr>Simple Light</vt:lpstr>
      <vt:lpstr>Spearmint</vt:lpstr>
      <vt:lpstr>Interna struktura Neo4j baze podataka</vt:lpstr>
      <vt:lpstr>Šta su NoSQL baze?</vt:lpstr>
      <vt:lpstr>Šta su NoSQL baze?</vt:lpstr>
      <vt:lpstr>Šta su NoSQL baze?</vt:lpstr>
      <vt:lpstr>Šta su NoSQL baze?</vt:lpstr>
      <vt:lpstr>Šta su NoSQL baze?</vt:lpstr>
      <vt:lpstr>PowerPoint Presentation</vt:lpstr>
      <vt:lpstr>Kako se model razlikuje?</vt:lpstr>
      <vt:lpstr>Graf baze Neo4j baza podataka</vt:lpstr>
      <vt:lpstr>Graf baze</vt:lpstr>
      <vt:lpstr>Neo4J</vt:lpstr>
      <vt:lpstr>Graf procesiranje</vt:lpstr>
      <vt:lpstr>Graf procesiranje</vt:lpstr>
      <vt:lpstr>Graf procesiranje</vt:lpstr>
      <vt:lpstr>Struktura čvorova</vt:lpstr>
      <vt:lpstr>Struktura relacija</vt:lpstr>
      <vt:lpstr>Neo4j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Neo4j baze podataka</dc:title>
  <cp:lastModifiedBy>Danilo Vulovic</cp:lastModifiedBy>
  <cp:revision>2</cp:revision>
  <dcterms:modified xsi:type="dcterms:W3CDTF">2021-09-07T08:55:54Z</dcterms:modified>
</cp:coreProperties>
</file>