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4" r:id="rId5"/>
    <p:sldId id="267" r:id="rId6"/>
    <p:sldId id="268" r:id="rId7"/>
    <p:sldId id="269" r:id="rId8"/>
    <p:sldId id="270" r:id="rId9"/>
    <p:sldId id="280" r:id="rId10"/>
    <p:sldId id="278" r:id="rId11"/>
    <p:sldId id="279" r:id="rId12"/>
    <p:sldId id="276" r:id="rId13"/>
    <p:sldId id="282" r:id="rId14"/>
    <p:sldId id="281" r:id="rId15"/>
    <p:sldId id="28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0849F-178D-4DEA-B07D-92E2D42D9965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67BB-0833-49FB-82B0-6297EA16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65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77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Neo4j-admin dump – 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Community </a:t>
            </a:r>
            <a:r>
              <a:rPr lang="en-US" dirty="0" err="1"/>
              <a:t>verziji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offline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94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Neo4j-admin dump – 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Community </a:t>
            </a:r>
            <a:r>
              <a:rPr lang="en-US" dirty="0" err="1"/>
              <a:t>verziji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offline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17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Neo4j-admin load – 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Community </a:t>
            </a:r>
            <a:r>
              <a:rPr lang="en-US" dirty="0" err="1"/>
              <a:t>verziji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offline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582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Neo4j-admin load – 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Community </a:t>
            </a:r>
            <a:r>
              <a:rPr lang="en-US" dirty="0" err="1"/>
              <a:t>verziji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offline</a:t>
            </a:r>
            <a:br>
              <a:rPr lang="en-US" dirty="0"/>
            </a:br>
            <a:r>
              <a:rPr lang="en-US" dirty="0"/>
              <a:t>Enterprise </a:t>
            </a:r>
            <a:r>
              <a:rPr lang="en-US" dirty="0" err="1"/>
              <a:t>verzija</a:t>
            </a:r>
            <a:r>
              <a:rPr lang="en-US" dirty="0"/>
              <a:t> = </a:t>
            </a:r>
            <a:r>
              <a:rPr lang="en-US" dirty="0" err="1"/>
              <a:t>pljacka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40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2144b668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2144b668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3abe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3abe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može sadržati beskonačno mnogo svojstava.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Relacija može da sadrži svojstva takođe i ona su uglavnom kvantitativna (težine, cene, vremenski intervali itd.) da bi se koristili u obilascima grafa.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144b66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2144b66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od 2007, pisana u Javi i Scali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verzija nudi funkcionalnosti čuvanja rezervnih kopija, oporavka od grešaka, podršku za klasterizaciju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se u bazi pamti gotovo isto kao što i model izgleda.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 se koristi i kod drugih baza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Vreme obilaska grafa se ne povećava drastično sa drastičnim povećanjem čvorova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Šema je adaptivna i nove relacije je moguće dodavati kasnije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Drajveri za Javu, Python, .NET, JS, itd.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144b66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2144b66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od 2007, pisana u Javi i Scali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verzija nudi funkcionalnosti čuvanja rezervnih kopija, oporavka od grešaka, podršku za klasterizaciju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se u bazi pamti gotovo isto kao što i model izgleda.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 se koristi i kod drugih baza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Vreme obilaska grafa se ne povećava drastično sa drastičnim povećanjem čvorova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Šema je adaptivna i nove relacije je moguće dodavati kasnije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Drajveri za Javu, Python, .NET, JS, itd.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661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144b668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2144b668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Otkaz može biti hardverska greška, prirodna katastrofa ili ljudska greška.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Administrativna operacija moze npr. biti pomeranje podataka na neku drugu instancu.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pl-PL" dirty="0"/>
              <a:t>Jos neki faktor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Tolerancija na gubitak podataka u slučaju otkaza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Tolerancija na zastoj u slučaju otkaza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144b668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2144b668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Bitno je pomenuti da se dostupnost komandi razlikuje u verzijama Neo4j</a:t>
            </a:r>
            <a:r>
              <a:rPr lang="en-US" dirty="0"/>
              <a:t>-a.</a:t>
            </a:r>
            <a:endParaRPr lang="sr-Latn-R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Online vs offline baze.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2144b668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2144b668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77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A32C-A025-4110-93F3-42D745625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541B-DD6C-4818-8358-CC951781F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C761-063E-40FC-A34B-AFF4579E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0AB8-E963-4CE9-BA3B-8B0BCFC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F528-EAA9-4EF5-8E35-92B78A36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EC5D-0D19-4DD9-BA48-1B1F64C9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B512-5AB0-4187-912E-C7BDC0A7D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50DE-CF1A-49F6-BC04-71528F83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77FD-CD1C-43C0-B3E5-BBEEAC8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8BC3-2FF9-415E-A9DE-7D75A632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ECC5D-B25C-497E-95B9-7B39BDD0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AC05E-84DA-41B4-85DF-4A9DADEC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D9E1-DD25-4E41-B94F-7DA707B9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B4A9-128E-4A8A-839B-D4BB8D08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5C8B-DB90-4625-9F57-6AB3116B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667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85" name="Google Shape;85;p21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318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377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689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18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CD15-59A0-4F79-BC40-4DFB59CE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D75B-727B-46F7-9BFF-B3357605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A639-9088-4A38-A79B-168F7F03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BA48-1648-499C-AC08-DD773C44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9F7D-BF91-4FC0-B385-AB1CF46D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BE8-431B-4C2D-A592-4A5E808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97DE8-5CB8-4E46-9789-F7ADBC9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4AE9-B6CA-4E69-89D6-2936E3CA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63D3-FB01-4132-9FF4-66DF7B35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5529-863F-4AE8-AD11-DF36E221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93D3-31C3-432E-B92E-369C8F9D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17BA-098B-4EE9-87E1-AC3043DAF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32DE-1DEB-41CA-AFA0-8CF3E5C9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CF1B-596A-4C6E-9210-1B781744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305D-3E18-4089-BE6E-126B357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2A313-105E-4B1D-A824-C91FB1AA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DC3F-460C-4D5C-8EA0-FE6A1592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5D13-B42C-407D-B17E-4CCA0283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658B-0637-4BFD-A1B3-549A97E84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6B714-9481-4128-B452-799BEFCD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E4E2B-83B7-4E11-B3CF-0D7D5015F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EE11-D479-43E5-9159-8A8102F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4F0E-374E-4596-BC9A-15127947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A18EB-4A32-4B2D-B74B-6EF8359D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9092-E6EA-43CF-8C20-0024C57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F8114-F8F9-4A1E-93F9-09D78C8D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85F6E-3268-49CE-BF0D-2C0B1F86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EE584-153F-4CAC-80AD-8E98438F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6438F-4B43-425D-83BC-9AC0B924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79F9-53CE-4534-B6EB-B753D712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44B60-BC4A-48D2-A889-0A8DA534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600-F118-4FA7-9794-5C144041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9D15-B8EA-4C8F-8F1C-0BFE1151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1EA48-0AD3-4BC8-9857-19E3D8E8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57D3-5973-44E9-83DB-47968F8E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67ACC-BABA-4BA8-9F7F-2F72232D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BD82-AEC6-4B8B-8714-25F784C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ED4D-002C-4B98-8AE3-01C52F2B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707F2-B5D0-47E3-8799-F5A400CE8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6054-B0C3-4571-A7E0-7FB09D46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D1F6D-1EB7-417E-8964-55722DA7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2DDD-7AC2-45B0-BA7F-7CC31DB1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9C2FA-61EE-4C8C-A6FA-1A14D12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33DD0-8CCA-464C-B375-472A8467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A066E-D5A1-4DD9-BED7-AC76AD71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A76F-01F2-46E6-A8DC-7A2621E9B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B6EA-203A-401F-BFA3-B01B1C032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F13D-EC7C-4DA2-A16D-847A1430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680600" y="559833"/>
            <a:ext cx="10830800" cy="24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000" dirty="0">
                <a:solidFill>
                  <a:schemeClr val="bg1"/>
                </a:solidFill>
              </a:rPr>
              <a:t>Backup </a:t>
            </a:r>
            <a:r>
              <a:rPr lang="en-US" sz="8000" dirty="0" err="1">
                <a:solidFill>
                  <a:schemeClr val="bg1"/>
                </a:solidFill>
              </a:rPr>
              <a:t>i</a:t>
            </a:r>
            <a:r>
              <a:rPr lang="en-US" sz="8000" dirty="0">
                <a:solidFill>
                  <a:schemeClr val="bg1"/>
                </a:solidFill>
              </a:rPr>
              <a:t> Restore </a:t>
            </a:r>
            <a:r>
              <a:rPr lang="en-US" sz="8000" dirty="0" err="1">
                <a:solidFill>
                  <a:schemeClr val="bg1"/>
                </a:solidFill>
              </a:rPr>
              <a:t>kod</a:t>
            </a:r>
            <a:r>
              <a:rPr lang="en-US" sz="8000" dirty="0">
                <a:solidFill>
                  <a:schemeClr val="bg1"/>
                </a:solidFill>
              </a:rPr>
              <a:t> Neo4j </a:t>
            </a:r>
            <a:r>
              <a:rPr lang="en-US" sz="8000" dirty="0" err="1">
                <a:solidFill>
                  <a:schemeClr val="bg1"/>
                </a:solidFill>
              </a:rPr>
              <a:t>baze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 err="1">
                <a:solidFill>
                  <a:schemeClr val="bg1"/>
                </a:solidFill>
              </a:rPr>
              <a:t>podataka</a:t>
            </a:r>
            <a:endParaRPr sz="8000" dirty="0">
              <a:solidFill>
                <a:schemeClr val="bg1"/>
              </a:solidFill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680600" y="4243111"/>
            <a:ext cx="10830800" cy="13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Mentor: Prof. dr Aleksaksandar Stanimirović</a:t>
            </a:r>
            <a:endParaRPr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Student: Danilo Vulović 1065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680600" y="5827697"/>
            <a:ext cx="10830800" cy="6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Maj, 2021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08" name="Google Shape;108;p25"/>
          <p:cNvCxnSpPr/>
          <p:nvPr/>
        </p:nvCxnSpPr>
        <p:spPr>
          <a:xfrm>
            <a:off x="820200" y="3997367"/>
            <a:ext cx="66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415600" y="12899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600" i="1" dirty="0"/>
              <a:t>neo4j-admin backup  --backup-</a:t>
            </a:r>
            <a:r>
              <a:rPr lang="en-US" sz="1600" i="1" dirty="0" err="1"/>
              <a:t>dir</a:t>
            </a:r>
            <a:r>
              <a:rPr lang="en-US" sz="1600" i="1" dirty="0"/>
              <a:t>=&lt;path&gt;</a:t>
            </a:r>
          </a:p>
          <a:p>
            <a:pPr marL="152396" indent="0">
              <a:buNone/>
            </a:pPr>
            <a:r>
              <a:rPr lang="en-US" sz="1600" i="1" dirty="0"/>
              <a:t>                   [--verbose]</a:t>
            </a:r>
          </a:p>
          <a:p>
            <a:pPr marL="152396" indent="0">
              <a:buNone/>
            </a:pPr>
            <a:r>
              <a:rPr lang="en-US" sz="1600" i="1" dirty="0"/>
              <a:t>                   [--from=&lt;</a:t>
            </a:r>
            <a:r>
              <a:rPr lang="en-US" sz="1600" i="1" dirty="0" err="1"/>
              <a:t>host:port</a:t>
            </a:r>
            <a:r>
              <a:rPr lang="en-US" sz="1600" i="1" dirty="0"/>
              <a:t>&gt;]</a:t>
            </a:r>
          </a:p>
          <a:p>
            <a:pPr marL="152396" indent="0">
              <a:buNone/>
            </a:pPr>
            <a:r>
              <a:rPr lang="en-US" sz="1600" i="1" dirty="0"/>
              <a:t>                   [--database=&lt;database&gt;]</a:t>
            </a:r>
          </a:p>
          <a:p>
            <a:pPr marL="152396" indent="0">
              <a:buNone/>
            </a:pPr>
            <a:r>
              <a:rPr lang="en-US" sz="1600" i="1" dirty="0"/>
              <a:t>                   [--fallback-to-full=&lt;true/false&gt;]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</a:t>
            </a:r>
            <a:r>
              <a:rPr lang="en-US" sz="1600" i="1" dirty="0" err="1"/>
              <a:t>pagecache</a:t>
            </a:r>
            <a:r>
              <a:rPr lang="en-US" sz="1600" i="1" dirty="0"/>
              <a:t>=&lt;size&gt;]</a:t>
            </a:r>
          </a:p>
          <a:p>
            <a:pPr marL="152396" indent="0">
              <a:buNone/>
            </a:pPr>
            <a:r>
              <a:rPr lang="en-US" sz="1600" i="1" dirty="0"/>
              <a:t>                   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[--check-consistency=&lt;true/false&gt;]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[--report-</a:t>
            </a:r>
            <a:r>
              <a:rPr lang="en-US" sz="1600" i="1" dirty="0" err="1"/>
              <a:t>dir</a:t>
            </a:r>
            <a:r>
              <a:rPr lang="en-US" sz="1600" i="1" dirty="0"/>
              <a:t>=&lt;path&gt;]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[--check-index-structure=&lt;true/false&gt;]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[--check-graph=&lt;true/false&gt;]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[--check-indexes=&lt;true/false&gt;]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[--check-label-scan-store=&lt;true/false&gt;]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[--check-property-owners=&lt;true/false&gt;]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[--additional-config=&lt;path&gt;]</a:t>
            </a:r>
          </a:p>
          <a:p>
            <a:pPr marL="152396" indent="0">
              <a:buNone/>
            </a:pPr>
            <a:r>
              <a:rPr lang="en-US" sz="1600" i="1" dirty="0"/>
              <a:t>                   [--include-metadata=&lt;all/users/roles&gt;]</a:t>
            </a:r>
          </a:p>
          <a:p>
            <a:pPr marL="152396" indent="0">
              <a:buNone/>
            </a:pPr>
            <a:endParaRPr lang="sr-Latn-RS" sz="1600" dirty="0"/>
          </a:p>
          <a:p>
            <a:pPr marL="152396" indent="0">
              <a:buNone/>
            </a:pPr>
            <a:r>
              <a:rPr lang="sr-Latn-RS" sz="1600" dirty="0"/>
              <a:t>Primeri</a:t>
            </a:r>
            <a:r>
              <a:rPr lang="en-US" sz="1600" dirty="0"/>
              <a:t>:</a:t>
            </a:r>
          </a:p>
          <a:p>
            <a:pPr marL="152396" indent="0">
              <a:buNone/>
            </a:pPr>
            <a:r>
              <a:rPr lang="en-US" sz="1600" dirty="0"/>
              <a:t>&gt;	</a:t>
            </a:r>
            <a:r>
              <a:rPr lang="en-US" sz="1600" i="1" dirty="0"/>
              <a:t>bin/neo4j-admin backup --backup-</a:t>
            </a:r>
            <a:r>
              <a:rPr lang="en-US" sz="1600" i="1" dirty="0" err="1"/>
              <a:t>dir</a:t>
            </a:r>
            <a:r>
              <a:rPr lang="en-US" sz="1600" i="1" dirty="0"/>
              <a:t>=/</a:t>
            </a:r>
            <a:r>
              <a:rPr lang="en-US" sz="1600" i="1" dirty="0" err="1"/>
              <a:t>mnt</a:t>
            </a:r>
            <a:r>
              <a:rPr lang="en-US" sz="1600" i="1" dirty="0"/>
              <a:t>/backups/neo4j --database=neo4j</a:t>
            </a:r>
          </a:p>
          <a:p>
            <a:pPr marL="152396" indent="0">
              <a:buNone/>
            </a:pPr>
            <a:r>
              <a:rPr lang="en-US" sz="1600" i="1" dirty="0"/>
              <a:t>&gt;	neo4j-admin backup --from=192.168.1.34 --backup-</a:t>
            </a:r>
            <a:r>
              <a:rPr lang="en-US" sz="1600" i="1" dirty="0" err="1"/>
              <a:t>dir</a:t>
            </a:r>
            <a:r>
              <a:rPr lang="en-US" sz="1600" i="1" dirty="0"/>
              <a:t>=/</a:t>
            </a:r>
            <a:r>
              <a:rPr lang="en-US" sz="1600" i="1" dirty="0" err="1"/>
              <a:t>mnt</a:t>
            </a:r>
            <a:r>
              <a:rPr lang="en-US" sz="1600" i="1" dirty="0"/>
              <a:t>/backups/neo4j --database=n*</a:t>
            </a:r>
          </a:p>
          <a:p>
            <a:pPr marL="152396" indent="0">
              <a:buNone/>
            </a:pPr>
            <a:endParaRPr lang="en-US" sz="1600" i="1" dirty="0"/>
          </a:p>
          <a:p>
            <a:pPr marL="152396" indent="0">
              <a:buNone/>
            </a:pPr>
            <a:r>
              <a:rPr lang="en-US" sz="1600" i="1" dirty="0"/>
              <a:t>*ENTERPRISE ONLY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i="1" dirty="0"/>
          </a:p>
          <a:p>
            <a:pPr marL="152396" indent="0">
              <a:buNone/>
            </a:pPr>
            <a:endParaRPr sz="1600" i="1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Backup online </a:t>
            </a:r>
            <a:r>
              <a:rPr lang="en-US" dirty="0" err="1"/>
              <a:t>baze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335E8A-9670-4643-B11D-1251879D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2688"/>
              </p:ext>
            </p:extLst>
          </p:nvPr>
        </p:nvGraphicFramePr>
        <p:xfrm>
          <a:off x="6266649" y="2095500"/>
          <a:ext cx="567381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909">
                  <a:extLst>
                    <a:ext uri="{9D8B030D-6E8A-4147-A177-3AD203B41FA5}">
                      <a16:colId xmlns:a16="http://schemas.microsoft.com/office/drawing/2014/main" val="1806746302"/>
                    </a:ext>
                  </a:extLst>
                </a:gridCol>
                <a:gridCol w="2836909">
                  <a:extLst>
                    <a:ext uri="{9D8B030D-6E8A-4147-A177-3AD203B41FA5}">
                      <a16:colId xmlns:a16="http://schemas.microsoft.com/office/drawing/2014/main" val="286043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1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Success.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Backup failed.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Backup succeeded but consistency check failed.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8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Backup succeeded but consistency check found inconsistencies.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79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8155EC-E514-425D-8963-7714B067CF09}"/>
              </a:ext>
            </a:extLst>
          </p:cNvPr>
          <p:cNvSpPr txBox="1"/>
          <p:nvPr/>
        </p:nvSpPr>
        <p:spPr>
          <a:xfrm>
            <a:off x="6977849" y="1509204"/>
            <a:ext cx="40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Povratne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backup </a:t>
            </a:r>
            <a:r>
              <a:rPr lang="en-US" dirty="0" err="1"/>
              <a:t>operacije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7636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415600" y="12899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600" i="1" dirty="0"/>
              <a:t>neo4j-admin restore  --from=&lt;path&gt;[,&lt;path&gt;...]</a:t>
            </a:r>
          </a:p>
          <a:p>
            <a:pPr marL="152396" indent="0">
              <a:buNone/>
            </a:pPr>
            <a:r>
              <a:rPr lang="en-US" sz="1600" i="1" dirty="0"/>
              <a:t>                    [--verbose]</a:t>
            </a:r>
          </a:p>
          <a:p>
            <a:pPr marL="152396" indent="0">
              <a:buNone/>
            </a:pPr>
            <a:r>
              <a:rPr lang="en-US" sz="1600" i="1" dirty="0"/>
              <a:t>                    [--database=&lt;database&gt;]</a:t>
            </a:r>
          </a:p>
          <a:p>
            <a:pPr marL="152396" indent="0">
              <a:buNone/>
            </a:pPr>
            <a:r>
              <a:rPr lang="en-US" sz="1600" i="1" dirty="0"/>
              <a:t>                    [--force]</a:t>
            </a:r>
          </a:p>
          <a:p>
            <a:pPr marL="152396" indent="0">
              <a:buNone/>
            </a:pPr>
            <a:r>
              <a:rPr lang="en-US" sz="1600" i="1" dirty="0"/>
              <a:t>                    [--move]</a:t>
            </a:r>
          </a:p>
          <a:p>
            <a:pPr marL="152396" indent="0">
              <a:buNone/>
            </a:pPr>
            <a:r>
              <a:rPr lang="en-US" sz="1600" i="1" dirty="0"/>
              <a:t>                    [--to-data-directory=&lt;path&gt;]</a:t>
            </a:r>
          </a:p>
          <a:p>
            <a:pPr marL="152396" indent="0">
              <a:buNone/>
            </a:pPr>
            <a:r>
              <a:rPr lang="en-US" sz="1600" i="1" dirty="0"/>
              <a:t>                    [--to-data-</a:t>
            </a:r>
            <a:r>
              <a:rPr lang="en-US" sz="1600" i="1" dirty="0" err="1"/>
              <a:t>tx</a:t>
            </a:r>
            <a:r>
              <a:rPr lang="en-US" sz="1600" i="1" dirty="0"/>
              <a:t>-directory=&lt;path&gt;]</a:t>
            </a:r>
          </a:p>
          <a:p>
            <a:pPr marL="152396" indent="0">
              <a:buNone/>
            </a:pPr>
            <a:endParaRPr lang="sr-Latn-RS" sz="1600" dirty="0"/>
          </a:p>
          <a:p>
            <a:pPr marL="152396" indent="0">
              <a:buNone/>
            </a:pPr>
            <a:r>
              <a:rPr lang="sr-Latn-RS" sz="1600" dirty="0"/>
              <a:t>Primer</a:t>
            </a:r>
            <a:r>
              <a:rPr lang="en-US" sz="1600" dirty="0"/>
              <a:t>:</a:t>
            </a:r>
          </a:p>
          <a:p>
            <a:pPr marL="152396" indent="0">
              <a:buNone/>
            </a:pPr>
            <a:r>
              <a:rPr lang="en-US" sz="1600" dirty="0"/>
              <a:t>&gt;	</a:t>
            </a:r>
            <a:r>
              <a:rPr lang="en-US" sz="1600" i="1" dirty="0"/>
              <a:t>bin/neo4j-admin restore --from=/</a:t>
            </a:r>
            <a:r>
              <a:rPr lang="en-US" sz="1600" i="1" dirty="0" err="1"/>
              <a:t>mnt</a:t>
            </a:r>
            <a:r>
              <a:rPr lang="en-US" sz="1600" i="1" dirty="0"/>
              <a:t>/backups/neo4j --database=neo4j –force</a:t>
            </a:r>
          </a:p>
          <a:p>
            <a:pPr marL="152396" indent="0">
              <a:buNone/>
            </a:pPr>
            <a:endParaRPr lang="en-US" sz="1600" i="1" dirty="0"/>
          </a:p>
          <a:p>
            <a:pPr marL="152396" indent="0">
              <a:buNone/>
            </a:pPr>
            <a:r>
              <a:rPr lang="en-US" sz="1600" i="1" dirty="0"/>
              <a:t>*ENTERPRISE ONLY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i="1" dirty="0"/>
          </a:p>
          <a:p>
            <a:pPr marL="152396" indent="0">
              <a:buNone/>
            </a:pPr>
            <a:endParaRPr sz="1600" i="1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Restore online </a:t>
            </a:r>
            <a:r>
              <a:rPr lang="en-US" dirty="0" err="1"/>
              <a:t>baze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5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Backup offline </a:t>
            </a:r>
            <a:r>
              <a:rPr lang="en-US" dirty="0" err="1"/>
              <a:t>baze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neo4j-admin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AFA-FB43-4276-AB54-964BA64B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1294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&gt;	bin/neo4j-admin dump --database=neo4j --to=/dumps/neo4j/neo4j-&lt;timestamp&gt;.dump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60E3-858C-45F0-8914-BBD852FF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ru</a:t>
            </a:r>
            <a:r>
              <a:rPr lang="sr-Latn-RS" dirty="0"/>
              <a:t>čni“ backup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E7CD1-1A3F-4354-8E0C-D20FA8D2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&gt;	service neo4j stop &amp;&amp; </a:t>
            </a:r>
          </a:p>
          <a:p>
            <a:pPr marL="0" indent="0">
              <a:buNone/>
            </a:pPr>
            <a:r>
              <a:rPr lang="en-US" sz="1600" i="1" dirty="0"/>
              <a:t>now=$(date +"%</a:t>
            </a:r>
            <a:r>
              <a:rPr lang="en-US" sz="1600" i="1" dirty="0" err="1"/>
              <a:t>m_%d_%Y</a:t>
            </a:r>
            <a:r>
              <a:rPr lang="en-US" sz="1600" i="1" dirty="0"/>
              <a:t>") &amp;&amp; </a:t>
            </a:r>
          </a:p>
          <a:p>
            <a:pPr marL="0" indent="0">
              <a:buNone/>
            </a:pPr>
            <a:r>
              <a:rPr lang="en-US" sz="1600" i="1" dirty="0"/>
              <a:t>cd /var/lib/neo4j/data/databases/ &amp;&amp; </a:t>
            </a:r>
          </a:p>
          <a:p>
            <a:pPr marL="0" indent="0">
              <a:buNone/>
            </a:pPr>
            <a:r>
              <a:rPr lang="en-US" sz="1600" i="1" dirty="0"/>
              <a:t>tar -</a:t>
            </a:r>
            <a:r>
              <a:rPr lang="en-US" sz="1600" i="1" dirty="0" err="1"/>
              <a:t>cvzf</a:t>
            </a:r>
            <a:r>
              <a:rPr lang="en-US" sz="1600" i="1" dirty="0"/>
              <a:t> /var/backups/neo4j/$now.gb.tar.gz </a:t>
            </a:r>
            <a:r>
              <a:rPr lang="en-US" sz="1600" i="1" dirty="0" err="1"/>
              <a:t>graph.db</a:t>
            </a:r>
            <a:r>
              <a:rPr lang="en-US" sz="1600" i="1" dirty="0"/>
              <a:t> &amp;&amp;</a:t>
            </a:r>
          </a:p>
          <a:p>
            <a:pPr marL="0" indent="0">
              <a:buNone/>
            </a:pPr>
            <a:r>
              <a:rPr lang="en-US" sz="1600" i="1" dirty="0"/>
              <a:t>service neo4j start</a:t>
            </a:r>
          </a:p>
          <a:p>
            <a:endParaRPr lang="en-US" sz="1600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3979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Backup offline </a:t>
            </a:r>
            <a:r>
              <a:rPr lang="en-US" dirty="0" err="1"/>
              <a:t>baze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neo4j-admin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AFA-FB43-4276-AB54-964BA64B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1294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&gt;	</a:t>
            </a:r>
            <a:r>
              <a:rPr lang="en-US" sz="1800" i="1" dirty="0">
                <a:solidFill>
                  <a:schemeClr val="bg1"/>
                </a:solidFill>
                <a:highlight>
                  <a:srgbClr val="000000"/>
                </a:highlight>
              </a:rPr>
              <a:t>bin/neo4j-admin dump --database=neo4j --to=/dumps/neo4j/neo4j-&lt;timestamp&gt;.dump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60E3-858C-45F0-8914-BBD852FF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ru</a:t>
            </a:r>
            <a:r>
              <a:rPr lang="sr-Latn-RS" dirty="0"/>
              <a:t>čni“ backup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E7CD1-1A3F-4354-8E0C-D20FA8D2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&gt;	service neo4j stop &amp;&amp; </a:t>
            </a:r>
          </a:p>
          <a:p>
            <a:pPr marL="0" indent="0">
              <a:buNone/>
            </a:pPr>
            <a:r>
              <a:rPr lang="en-US" sz="1600" i="1" dirty="0"/>
              <a:t>now=$(date +"%</a:t>
            </a:r>
            <a:r>
              <a:rPr lang="en-US" sz="1600" i="1" dirty="0" err="1"/>
              <a:t>m_%d_%Y</a:t>
            </a:r>
            <a:r>
              <a:rPr lang="en-US" sz="1600" i="1" dirty="0"/>
              <a:t>") &amp;&amp; </a:t>
            </a:r>
          </a:p>
          <a:p>
            <a:pPr marL="0" indent="0">
              <a:buNone/>
            </a:pPr>
            <a:r>
              <a:rPr lang="en-US" sz="1600" i="1" dirty="0"/>
              <a:t>cd /var/lib/neo4j/data/databases/ &amp;&amp; 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tar -</a:t>
            </a:r>
            <a:r>
              <a:rPr lang="en-US" sz="1600" i="1" dirty="0" err="1">
                <a:solidFill>
                  <a:schemeClr val="bg1"/>
                </a:solidFill>
                <a:highlight>
                  <a:srgbClr val="000000"/>
                </a:highlight>
              </a:rPr>
              <a:t>cvzf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 /var/backups/neo4j/$now.gb.tar.gz </a:t>
            </a:r>
            <a:r>
              <a:rPr lang="en-US" sz="1600" i="1" dirty="0" err="1">
                <a:solidFill>
                  <a:schemeClr val="bg1"/>
                </a:solidFill>
                <a:highlight>
                  <a:srgbClr val="000000"/>
                </a:highlight>
              </a:rPr>
              <a:t>graph.db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1600" i="1" dirty="0"/>
              <a:t>&amp;&amp;</a:t>
            </a:r>
          </a:p>
          <a:p>
            <a:pPr marL="0" indent="0">
              <a:buNone/>
            </a:pPr>
            <a:r>
              <a:rPr lang="en-US" sz="1600" i="1" dirty="0"/>
              <a:t>service neo4j start</a:t>
            </a:r>
          </a:p>
          <a:p>
            <a:endParaRPr lang="en-US" sz="1600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640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Restore offline </a:t>
            </a:r>
            <a:r>
              <a:rPr lang="en-US" dirty="0" err="1"/>
              <a:t>baze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neo4j-admin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AFA-FB43-4276-AB54-964BA64B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1294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&gt;	bin/neo4j-admin load --from=/dumps/neo4j/neo4j-&lt;timestamp&gt;.dump --database=neo4j --force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60E3-858C-45F0-8914-BBD852FF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73862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ru</a:t>
            </a:r>
            <a:r>
              <a:rPr lang="sr-Latn-RS" dirty="0"/>
              <a:t>čni“ </a:t>
            </a:r>
            <a:r>
              <a:rPr lang="en-US" dirty="0"/>
              <a:t>restore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E7CD1-1A3F-4354-8E0C-D20FA8D2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&gt;	service neo4j stop &amp;&amp;</a:t>
            </a:r>
          </a:p>
          <a:p>
            <a:pPr marL="0" indent="0">
              <a:buNone/>
            </a:pPr>
            <a:r>
              <a:rPr lang="en-US" sz="1600" i="1" dirty="0"/>
              <a:t>cd /var/lib/neo4j/data/databases/ &amp;&amp;</a:t>
            </a:r>
          </a:p>
          <a:p>
            <a:pPr marL="0" indent="0">
              <a:buNone/>
            </a:pPr>
            <a:r>
              <a:rPr lang="en-US" sz="1600" i="1" dirty="0"/>
              <a:t>rm -r </a:t>
            </a:r>
            <a:r>
              <a:rPr lang="en-US" sz="1600" i="1" dirty="0" err="1"/>
              <a:t>graph.db</a:t>
            </a:r>
            <a:r>
              <a:rPr lang="en-US" sz="1600" i="1" dirty="0"/>
              <a:t> &amp;&amp;</a:t>
            </a:r>
          </a:p>
          <a:p>
            <a:pPr marL="0" indent="0">
              <a:buNone/>
            </a:pPr>
            <a:r>
              <a:rPr lang="en-US" sz="1600" i="1" dirty="0"/>
              <a:t>tar </a:t>
            </a:r>
            <a:r>
              <a:rPr lang="en-US" sz="1600" i="1" dirty="0" err="1"/>
              <a:t>xf</a:t>
            </a:r>
            <a:r>
              <a:rPr lang="en-US" sz="1600" i="1" dirty="0"/>
              <a:t> /var/backups/neo4j/05_16_2021.gb.tar.gz -C /var/lib/neo4j/data/databases/ &amp;&amp; </a:t>
            </a:r>
          </a:p>
          <a:p>
            <a:pPr marL="0" indent="0">
              <a:buNone/>
            </a:pPr>
            <a:r>
              <a:rPr lang="en-US" sz="1600" i="1" dirty="0"/>
              <a:t>service neo4j start</a:t>
            </a:r>
            <a:endParaRPr lang="en-US" sz="1600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6071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Restore offline </a:t>
            </a:r>
            <a:r>
              <a:rPr lang="en-US" dirty="0" err="1"/>
              <a:t>baze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neo4j-admin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AFA-FB43-4276-AB54-964BA64B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1294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&gt;	</a:t>
            </a:r>
            <a:r>
              <a:rPr lang="en-US" sz="1800" i="1" dirty="0">
                <a:solidFill>
                  <a:schemeClr val="bg1"/>
                </a:solidFill>
                <a:highlight>
                  <a:srgbClr val="000000"/>
                </a:highlight>
              </a:rPr>
              <a:t>bin/neo4j-admin load --from=/dumps/neo4j/neo4j-&lt;timestamp&gt;.dump --database=neo4j --force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60E3-858C-45F0-8914-BBD852FF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73862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ru</a:t>
            </a:r>
            <a:r>
              <a:rPr lang="sr-Latn-RS" dirty="0"/>
              <a:t>čni“ </a:t>
            </a:r>
            <a:r>
              <a:rPr lang="en-US" dirty="0"/>
              <a:t>restore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E7CD1-1A3F-4354-8E0C-D20FA8D2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&gt;	service neo4j stop &amp;&amp;</a:t>
            </a:r>
          </a:p>
          <a:p>
            <a:pPr marL="0" indent="0">
              <a:buNone/>
            </a:pPr>
            <a:r>
              <a:rPr lang="en-US" sz="1600" i="1" dirty="0"/>
              <a:t>cd /var/lib/neo4j/data/databases/ &amp;&amp;</a:t>
            </a:r>
          </a:p>
          <a:p>
            <a:pPr marL="0" indent="0">
              <a:buNone/>
            </a:pPr>
            <a:r>
              <a:rPr lang="en-US" sz="1600" i="1" dirty="0"/>
              <a:t>rm -r </a:t>
            </a:r>
            <a:r>
              <a:rPr lang="en-US" sz="1600" i="1" dirty="0" err="1"/>
              <a:t>graph.db</a:t>
            </a:r>
            <a:r>
              <a:rPr lang="en-US" sz="1600" i="1" dirty="0"/>
              <a:t> &amp;&amp;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tar </a:t>
            </a:r>
            <a:r>
              <a:rPr lang="en-US" sz="1600" i="1" dirty="0" err="1">
                <a:solidFill>
                  <a:schemeClr val="bg1"/>
                </a:solidFill>
                <a:highlight>
                  <a:srgbClr val="000000"/>
                </a:highlight>
              </a:rPr>
              <a:t>xf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 /var/backups/neo4j/05_16_2021.gb.tar.gz -C /var/lib/neo4j/data/databases/ </a:t>
            </a:r>
            <a:r>
              <a:rPr lang="en-US" sz="1600" i="1" dirty="0"/>
              <a:t>&amp;&amp; </a:t>
            </a:r>
          </a:p>
          <a:p>
            <a:pPr marL="0" indent="0">
              <a:buNone/>
            </a:pPr>
            <a:r>
              <a:rPr lang="en-US" sz="1600" i="1" dirty="0"/>
              <a:t>service neo4j start</a:t>
            </a:r>
            <a:endParaRPr lang="en-US" sz="1600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7022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403351" y="483500"/>
            <a:ext cx="5393600" cy="10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Graf baze</a:t>
            </a:r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2"/>
          </p:nvPr>
        </p:nvSpPr>
        <p:spPr>
          <a:xfrm>
            <a:off x="6605733" y="600500"/>
            <a:ext cx="5116000" cy="13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sz="1600"/>
              <a:t>NoSQL baze dizajnirane da relacijama između entiteta pridaju jednak značaj kao i samim entitetima. </a:t>
            </a:r>
            <a:endParaRPr sz="1600"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367" y="1962101"/>
            <a:ext cx="4817732" cy="1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6605733" y="4261168"/>
            <a:ext cx="2565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Čvor (node ili vertex)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9404100" y="4261167"/>
            <a:ext cx="2565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Relacija (relationship)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34"/>
          <p:cNvCxnSpPr/>
          <p:nvPr/>
        </p:nvCxnSpPr>
        <p:spPr>
          <a:xfrm>
            <a:off x="7276733" y="3136233"/>
            <a:ext cx="19600" cy="11744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4"/>
          <p:cNvCxnSpPr/>
          <p:nvPr/>
        </p:nvCxnSpPr>
        <p:spPr>
          <a:xfrm flipH="1">
            <a:off x="7671300" y="3007967"/>
            <a:ext cx="1263200" cy="126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34"/>
          <p:cNvCxnSpPr/>
          <p:nvPr/>
        </p:nvCxnSpPr>
        <p:spPr>
          <a:xfrm flipH="1">
            <a:off x="8204133" y="3017833"/>
            <a:ext cx="2575600" cy="1361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34"/>
          <p:cNvCxnSpPr/>
          <p:nvPr/>
        </p:nvCxnSpPr>
        <p:spPr>
          <a:xfrm rot="10800000">
            <a:off x="10404833" y="2830367"/>
            <a:ext cx="503200" cy="14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34"/>
          <p:cNvCxnSpPr>
            <a:stCxn id="171" idx="0"/>
          </p:cNvCxnSpPr>
          <p:nvPr/>
        </p:nvCxnSpPr>
        <p:spPr>
          <a:xfrm flipH="1" flipV="1">
            <a:off x="8470900" y="2830367"/>
            <a:ext cx="2216000" cy="14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34"/>
          <p:cNvSpPr txBox="1">
            <a:spLocks noGrp="1"/>
          </p:cNvSpPr>
          <p:nvPr>
            <p:ph type="body" idx="2"/>
          </p:nvPr>
        </p:nvSpPr>
        <p:spPr>
          <a:xfrm>
            <a:off x="6586233" y="5070068"/>
            <a:ext cx="5116000" cy="117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sz="1600" dirty="0"/>
              <a:t>Graf je satavljen iz čvorova, relacija kao i njima pridrzuženim svojstvima.</a:t>
            </a:r>
            <a:endParaRPr sz="1600" dirty="0"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51" y="1938918"/>
            <a:ext cx="4965767" cy="340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Neo4J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45776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Open-source</a:t>
            </a:r>
            <a:endParaRPr dirty="0"/>
          </a:p>
          <a:p>
            <a:r>
              <a:rPr lang="en" dirty="0"/>
              <a:t> Community &amp; Enterprise verzija</a:t>
            </a:r>
            <a:endParaRPr dirty="0"/>
          </a:p>
          <a:p>
            <a:r>
              <a:rPr lang="en" dirty="0"/>
              <a:t>Native graf podrška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Glavne karakteristike: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Cypher (SQL-like jezik za kreiranje upita ka graf bazama)</a:t>
            </a:r>
            <a:endParaRPr dirty="0"/>
          </a:p>
          <a:p>
            <a:r>
              <a:rPr lang="en" dirty="0"/>
              <a:t>Konstantno vreme obilaska grafa</a:t>
            </a:r>
            <a:endParaRPr dirty="0"/>
          </a:p>
          <a:p>
            <a:r>
              <a:rPr lang="en" dirty="0"/>
              <a:t>Fleksibilnost</a:t>
            </a:r>
            <a:endParaRPr dirty="0"/>
          </a:p>
          <a:p>
            <a:r>
              <a:rPr lang="en" dirty="0"/>
              <a:t>Drajveri</a:t>
            </a:r>
            <a:endParaRPr dirty="0"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901" y="2018833"/>
            <a:ext cx="6129468" cy="344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Neo4J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45776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Open-source</a:t>
            </a:r>
          </a:p>
          <a:p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Community</a:t>
            </a:r>
            <a:r>
              <a:rPr lang="en" dirty="0"/>
              <a:t> &amp; </a:t>
            </a: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Enterprise</a:t>
            </a:r>
            <a:r>
              <a:rPr lang="en" dirty="0"/>
              <a:t> verzija</a:t>
            </a:r>
            <a:endParaRPr dirty="0"/>
          </a:p>
          <a:p>
            <a:r>
              <a:rPr lang="en" dirty="0"/>
              <a:t>Native graf podrška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Glavne karakteristike: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Cypher (SQL-like jezik za kreiranje upita ka graf bazama)</a:t>
            </a:r>
            <a:endParaRPr dirty="0"/>
          </a:p>
          <a:p>
            <a:r>
              <a:rPr lang="en" dirty="0"/>
              <a:t>Konstantno vreme obilaska grafa</a:t>
            </a:r>
            <a:endParaRPr dirty="0"/>
          </a:p>
          <a:p>
            <a:r>
              <a:rPr lang="en" dirty="0"/>
              <a:t>Fleksibilnost</a:t>
            </a:r>
            <a:endParaRPr dirty="0"/>
          </a:p>
          <a:p>
            <a:r>
              <a:rPr lang="en" dirty="0"/>
              <a:t>Drajveri</a:t>
            </a:r>
            <a:endParaRPr dirty="0"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901" y="2018833"/>
            <a:ext cx="6129468" cy="344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82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Backup &amp; Restore planiranje</a:t>
            </a:r>
            <a:endParaRPr sz="3200" dirty="0"/>
          </a:p>
        </p:txBody>
      </p:sp>
      <p:sp>
        <p:nvSpPr>
          <p:cNvPr id="193" name="Google Shape;193;p36"/>
          <p:cNvSpPr txBox="1"/>
          <p:nvPr/>
        </p:nvSpPr>
        <p:spPr>
          <a:xfrm>
            <a:off x="415600" y="1408684"/>
            <a:ext cx="10796029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Dva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glavna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razloga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za 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čuvanje rezervnih kopija baze podataka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ednostavan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oporavak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podataka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u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slu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čaju otkaza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lakšavanje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izv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šenja administrativnih operacija</a:t>
            </a:r>
            <a:endParaRPr lang="en-US"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193;p36">
            <a:extLst>
              <a:ext uri="{FF2B5EF4-FFF2-40B4-BE49-F238E27FC236}">
                <a16:creationId xmlns:a16="http://schemas.microsoft.com/office/drawing/2014/main" id="{7A4C98B3-426D-4BA6-81A5-A259C98D0117}"/>
              </a:ext>
            </a:extLst>
          </p:cNvPr>
          <p:cNvSpPr txBox="1"/>
          <p:nvPr/>
        </p:nvSpPr>
        <p:spPr>
          <a:xfrm>
            <a:off x="415600" y="3448975"/>
            <a:ext cx="10796029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U zavisnosti od okruženja i konkretne primene, potrebno je osmisliti prikladnu </a:t>
            </a:r>
            <a:r>
              <a:rPr lang="sr-Latn-RS" sz="2400" u="sng" dirty="0">
                <a:latin typeface="Proxima Nova"/>
                <a:ea typeface="Proxima Nova"/>
                <a:cs typeface="Proxima Nova"/>
                <a:sym typeface="Proxima Nova"/>
              </a:rPr>
              <a:t>strategiju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 za čuvanje podataka iz baze.</a:t>
            </a:r>
            <a:endParaRPr lang="en-US"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Backup &amp; Restore strategija</a:t>
            </a:r>
            <a:endParaRPr sz="3200" dirty="0"/>
          </a:p>
        </p:txBody>
      </p:sp>
      <p:sp>
        <p:nvSpPr>
          <p:cNvPr id="13" name="Google Shape;193;p36">
            <a:extLst>
              <a:ext uri="{FF2B5EF4-FFF2-40B4-BE49-F238E27FC236}">
                <a16:creationId xmlns:a16="http://schemas.microsoft.com/office/drawing/2014/main" id="{1B555446-EB99-40D6-9C5E-D66562D7892E}"/>
              </a:ext>
            </a:extLst>
          </p:cNvPr>
          <p:cNvSpPr txBox="1"/>
          <p:nvPr/>
        </p:nvSpPr>
        <p:spPr>
          <a:xfrm>
            <a:off x="522999" y="1460401"/>
            <a:ext cx="1079602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Strategija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planiranja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zavisi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od 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mnoštva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faktora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</p:txBody>
      </p:sp>
      <p:sp>
        <p:nvSpPr>
          <p:cNvPr id="14" name="Google Shape;193;p36">
            <a:extLst>
              <a:ext uri="{FF2B5EF4-FFF2-40B4-BE49-F238E27FC236}">
                <a16:creationId xmlns:a16="http://schemas.microsoft.com/office/drawing/2014/main" id="{03FB09FC-54F8-4EBC-AF26-76D1E6CF0498}"/>
              </a:ext>
            </a:extLst>
          </p:cNvPr>
          <p:cNvSpPr txBox="1"/>
          <p:nvPr/>
        </p:nvSpPr>
        <p:spPr>
          <a:xfrm>
            <a:off x="522999" y="2075914"/>
            <a:ext cx="10796029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Tip </a:t>
            </a:r>
            <a:r>
              <a:rPr lang="en-US" sz="2000" dirty="0" err="1"/>
              <a:t>okru</a:t>
            </a:r>
            <a:r>
              <a:rPr lang="sr-Latn-RS" sz="2000" dirty="0"/>
              <a:t>ženja (proizvodnja, testiranje, razvoj...)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Količnina podataka sa kojom se radi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Broj baza podataka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Dostupni sist</a:t>
            </a:r>
            <a:r>
              <a:rPr lang="en-US" sz="2000" dirty="0"/>
              <a:t>e</a:t>
            </a:r>
            <a:r>
              <a:rPr lang="sr-Latn-RS" sz="2000" dirty="0"/>
              <a:t>mski resursi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Vreme zastoja prilikom backup i restore operacija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Redukovana performansa Neo4j baze tokom backup i restore operacija (bolje je odraditi backup i restore u intervalu kada obično nema puno korisnika baze)</a:t>
            </a:r>
            <a:r>
              <a:rPr lang="en-US" sz="2000" dirty="0"/>
              <a:t> </a:t>
            </a:r>
            <a:r>
              <a:rPr lang="sr-Latn-RS" sz="2000" dirty="0"/>
              <a:t>Učestalost ažuriranje podataka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Broj rezervnih kopija koji želimo da čuvamo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Lokacija backup</a:t>
            </a:r>
            <a:r>
              <a:rPr lang="en-US" sz="2000" dirty="0"/>
              <a:t>-</a:t>
            </a:r>
            <a:r>
              <a:rPr lang="sr-Latn-RS" sz="2000" dirty="0"/>
              <a:t>ova</a:t>
            </a:r>
            <a:r>
              <a:rPr lang="en-US" sz="2000" dirty="0"/>
              <a:t> (</a:t>
            </a:r>
            <a:r>
              <a:rPr lang="en-US" sz="2000" dirty="0" err="1"/>
              <a:t>lokalno</a:t>
            </a:r>
            <a:r>
              <a:rPr lang="en-US" sz="2000" dirty="0"/>
              <a:t> </a:t>
            </a:r>
            <a:r>
              <a:rPr lang="en-US" sz="2000" dirty="0" err="1"/>
              <a:t>skladi</a:t>
            </a:r>
            <a:r>
              <a:rPr lang="sr-Latn-RS" sz="2000" dirty="0"/>
              <a:t>šte</a:t>
            </a:r>
            <a:r>
              <a:rPr lang="en-US" sz="2000" dirty="0"/>
              <a:t>, </a:t>
            </a:r>
            <a:r>
              <a:rPr lang="en-US" sz="2000" dirty="0" err="1"/>
              <a:t>skladište</a:t>
            </a:r>
            <a:r>
              <a:rPr lang="en-US" sz="2000" dirty="0"/>
              <a:t> u </a:t>
            </a:r>
            <a:r>
              <a:rPr lang="en-US" sz="2000" dirty="0" err="1"/>
              <a:t>oblaku</a:t>
            </a:r>
            <a:r>
              <a:rPr lang="en-US" sz="2000" dirty="0"/>
              <a:t>, data </a:t>
            </a:r>
            <a:r>
              <a:rPr lang="en-US" sz="2000" dirty="0" err="1"/>
              <a:t>centri</a:t>
            </a:r>
            <a:r>
              <a:rPr lang="en-US" sz="2000" dirty="0"/>
              <a:t>…)</a:t>
            </a:r>
            <a:endParaRPr lang="sr-Latn-R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lang="en-US"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Backup &amp; Restore opcije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5F1904-5386-4556-9D86-1962F223B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74410"/>
              </p:ext>
            </p:extLst>
          </p:nvPr>
        </p:nvGraphicFramePr>
        <p:xfrm>
          <a:off x="4502428" y="681456"/>
          <a:ext cx="7225751" cy="5495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1396">
                  <a:extLst>
                    <a:ext uri="{9D8B030D-6E8A-4147-A177-3AD203B41FA5}">
                      <a16:colId xmlns:a16="http://schemas.microsoft.com/office/drawing/2014/main" val="3025567135"/>
                    </a:ext>
                  </a:extLst>
                </a:gridCol>
                <a:gridCol w="1034731">
                  <a:extLst>
                    <a:ext uri="{9D8B030D-6E8A-4147-A177-3AD203B41FA5}">
                      <a16:colId xmlns:a16="http://schemas.microsoft.com/office/drawing/2014/main" val="3693552234"/>
                    </a:ext>
                  </a:extLst>
                </a:gridCol>
                <a:gridCol w="1079138">
                  <a:extLst>
                    <a:ext uri="{9D8B030D-6E8A-4147-A177-3AD203B41FA5}">
                      <a16:colId xmlns:a16="http://schemas.microsoft.com/office/drawing/2014/main" val="2426241740"/>
                    </a:ext>
                  </a:extLst>
                </a:gridCol>
                <a:gridCol w="1190162">
                  <a:extLst>
                    <a:ext uri="{9D8B030D-6E8A-4147-A177-3AD203B41FA5}">
                      <a16:colId xmlns:a16="http://schemas.microsoft.com/office/drawing/2014/main" val="2009460072"/>
                    </a:ext>
                  </a:extLst>
                </a:gridCol>
                <a:gridCol w="1190162">
                  <a:extLst>
                    <a:ext uri="{9D8B030D-6E8A-4147-A177-3AD203B41FA5}">
                      <a16:colId xmlns:a16="http://schemas.microsoft.com/office/drawing/2014/main" val="586029673"/>
                    </a:ext>
                  </a:extLst>
                </a:gridCol>
                <a:gridCol w="1190162">
                  <a:extLst>
                    <a:ext uri="{9D8B030D-6E8A-4147-A177-3AD203B41FA5}">
                      <a16:colId xmlns:a16="http://schemas.microsoft.com/office/drawing/2014/main" val="2561002743"/>
                    </a:ext>
                  </a:extLst>
                </a:gridCol>
              </a:tblGrid>
              <a:tr h="69698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Kori</a:t>
                      </a:r>
                      <a:r>
                        <a:rPr lang="sr-Latn-RS" sz="1300">
                          <a:effectLst/>
                        </a:rPr>
                        <a:t>šćenje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</a:t>
                      </a:r>
                      <a:r>
                        <a:rPr lang="sr-Latn-RS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sr-Latn-RS" sz="1300">
                          <a:effectLst/>
                        </a:rPr>
                        <a:t>admin backup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</a:t>
                      </a:r>
                      <a:r>
                        <a:rPr lang="sr-Latn-RS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sr-Latn-RS" sz="1300">
                          <a:effectLst/>
                        </a:rPr>
                        <a:t>admin dump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</a:t>
                      </a:r>
                      <a:r>
                        <a:rPr lang="sr-Latn-RS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sr-Latn-RS" sz="1300">
                          <a:effectLst/>
                        </a:rPr>
                        <a:t>admin restore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</a:t>
                      </a:r>
                      <a:r>
                        <a:rPr lang="sr-Latn-RS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sr-Latn-RS" sz="1300">
                          <a:effectLst/>
                        </a:rPr>
                        <a:t>admin load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</a:t>
                      </a:r>
                      <a:r>
                        <a:rPr lang="sr-Latn-RS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sr-Latn-RS" sz="1300">
                          <a:effectLst/>
                        </a:rPr>
                        <a:t>admin copy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1107717640"/>
                  </a:ext>
                </a:extLst>
              </a:tr>
              <a:tr h="2512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Neo4j edicija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 dirty="0" err="1">
                          <a:effectLst/>
                        </a:rPr>
                        <a:t>Enterprise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Sve edicije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Enterprise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Sve edicije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Sve edicije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626387052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Online Neo4j DBMS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 dirty="0">
                          <a:effectLst/>
                        </a:rPr>
                        <a:t>Da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886191483"/>
                  </a:ext>
                </a:extLst>
              </a:tr>
              <a:tr h="2512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Potpuni backup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767161607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Inkrementalni backup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 dirty="0">
                          <a:effectLst/>
                        </a:rPr>
                        <a:t>Da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 dirty="0">
                          <a:effectLst/>
                        </a:rPr>
                        <a:t>Ne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580526486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Primenljiva na online bazi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260461287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Primenljiva na offline bazi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1286605318"/>
                  </a:ext>
                </a:extLst>
              </a:tr>
              <a:tr h="2512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SSL podrška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1208640818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Ulaz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Backup baze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Arhiva baze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 ili backup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4092614023"/>
                  </a:ext>
                </a:extLst>
              </a:tr>
              <a:tr h="2512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Izlaz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Arhiva baze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509451234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Provera konzistentnosti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083926107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Rešavanje nekonzistentnosti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2433396215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Kompaktno memorisanje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 dirty="0">
                          <a:effectLst/>
                        </a:rPr>
                        <a:t>Da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2466410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Full backup (</a:t>
            </a:r>
            <a:r>
              <a:rPr lang="en-US" dirty="0" err="1"/>
              <a:t>Potpuni</a:t>
            </a:r>
            <a:r>
              <a:rPr lang="en-US" dirty="0"/>
              <a:t> backup)</a:t>
            </a:r>
          </a:p>
          <a:p>
            <a:pPr lvl="1"/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uraditi</a:t>
            </a:r>
            <a:r>
              <a:rPr lang="en-US" dirty="0"/>
              <a:t> full backup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đenu lokaciju prvi put generišemo kopiju</a:t>
            </a:r>
          </a:p>
          <a:p>
            <a:pPr lvl="1"/>
            <a:r>
              <a:rPr lang="sr-Latn-RS" dirty="0"/>
              <a:t>Moguće je odraditi i nad offline i nad online bazom.</a:t>
            </a:r>
          </a:p>
          <a:p>
            <a:r>
              <a:rPr lang="sr-Latn-RS" dirty="0"/>
              <a:t>Incremental backup (Inkrementalni backup)</a:t>
            </a:r>
          </a:p>
          <a:p>
            <a:pPr lvl="1"/>
            <a:r>
              <a:rPr lang="sr-Latn-RS" dirty="0"/>
              <a:t>Korišćenje inkrementalnog pristupa podrazumeva da se na datoj lokaciji već nalazi kopija baze podataka od ranije. Ukoliko postoji, čuvaće se samo razlika između trenutnog stanja i stanja prethodnog backup</a:t>
            </a:r>
            <a:r>
              <a:rPr lang="en-US" dirty="0"/>
              <a:t>-a.</a:t>
            </a:r>
            <a:endParaRPr lang="sr-Cyrl-RS" dirty="0"/>
          </a:p>
          <a:p>
            <a:pPr lvl="1"/>
            <a:r>
              <a:rPr lang="sr-Latn-RS" dirty="0"/>
              <a:t>Moguće je odraditi samo nad online bazom</a:t>
            </a:r>
          </a:p>
        </p:txBody>
      </p:sp>
      <p:sp>
        <p:nvSpPr>
          <p:cNvPr id="225" name="Google Shape;225;p39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000000"/>
                </a:solidFill>
              </a:rPr>
              <a:t>Backup modovi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415600" y="12899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600" i="1" dirty="0"/>
              <a:t>neo4j-admin backup  --backup-</a:t>
            </a:r>
            <a:r>
              <a:rPr lang="en-US" sz="1600" i="1" dirty="0" err="1"/>
              <a:t>dir</a:t>
            </a:r>
            <a:r>
              <a:rPr lang="en-US" sz="1600" i="1" dirty="0"/>
              <a:t>=&lt;path&gt;</a:t>
            </a:r>
          </a:p>
          <a:p>
            <a:pPr marL="152396" indent="0">
              <a:buNone/>
            </a:pPr>
            <a:r>
              <a:rPr lang="en-US" sz="1600" i="1" dirty="0"/>
              <a:t>                   [--verbose]</a:t>
            </a:r>
          </a:p>
          <a:p>
            <a:pPr marL="152396" indent="0">
              <a:buNone/>
            </a:pPr>
            <a:r>
              <a:rPr lang="en-US" sz="1600" i="1" dirty="0"/>
              <a:t>                   [--from=&lt;</a:t>
            </a:r>
            <a:r>
              <a:rPr lang="en-US" sz="1600" i="1" dirty="0" err="1"/>
              <a:t>host:port</a:t>
            </a:r>
            <a:r>
              <a:rPr lang="en-US" sz="1600" i="1" dirty="0"/>
              <a:t>&gt;]</a:t>
            </a:r>
          </a:p>
          <a:p>
            <a:pPr marL="152396" indent="0">
              <a:buNone/>
            </a:pPr>
            <a:r>
              <a:rPr lang="en-US" sz="1600" i="1" dirty="0"/>
              <a:t>                   [--database=&lt;database&gt;]</a:t>
            </a:r>
          </a:p>
          <a:p>
            <a:pPr marL="152396" indent="0">
              <a:buNone/>
            </a:pPr>
            <a:r>
              <a:rPr lang="en-US" sz="1600" i="1" dirty="0"/>
              <a:t>                   [--fallback-to-full=&lt;true/false&gt;]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</a:t>
            </a:r>
            <a:r>
              <a:rPr lang="en-US" sz="1600" i="1" dirty="0" err="1"/>
              <a:t>pagecache</a:t>
            </a:r>
            <a:r>
              <a:rPr lang="en-US" sz="1600" i="1" dirty="0"/>
              <a:t>=&lt;size&gt;]</a:t>
            </a:r>
          </a:p>
          <a:p>
            <a:pPr marL="152396" indent="0">
              <a:buNone/>
            </a:pPr>
            <a:r>
              <a:rPr lang="en-US" sz="1600" i="1" dirty="0"/>
              <a:t>                   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[--check-consistency=&lt;true/false&gt;]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[--report-</a:t>
            </a:r>
            <a:r>
              <a:rPr lang="en-US" sz="1600" i="1" dirty="0" err="1"/>
              <a:t>dir</a:t>
            </a:r>
            <a:r>
              <a:rPr lang="en-US" sz="1600" i="1" dirty="0"/>
              <a:t>=&lt;path&gt;]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[--check-index-structure=&lt;true/false&gt;]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[--check-graph=&lt;true/false&gt;]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[--check-indexes=&lt;true/false&gt;]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[--check-label-scan-store=&lt;true/false&gt;]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[--check-property-owners=&lt;true/false&gt;]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[--additional-config=&lt;path&gt;]</a:t>
            </a:r>
          </a:p>
          <a:p>
            <a:pPr marL="152396" indent="0">
              <a:buNone/>
            </a:pPr>
            <a:r>
              <a:rPr lang="en-US" sz="1600" i="1" dirty="0"/>
              <a:t>                   [--include-metadata=&lt;all/users/roles&gt;]</a:t>
            </a:r>
          </a:p>
          <a:p>
            <a:pPr marL="152396" indent="0">
              <a:buNone/>
            </a:pPr>
            <a:endParaRPr lang="sr-Latn-RS" sz="1600" dirty="0"/>
          </a:p>
          <a:p>
            <a:pPr marL="152396" indent="0">
              <a:buNone/>
            </a:pPr>
            <a:endParaRPr lang="en-US" sz="1600" i="1" dirty="0"/>
          </a:p>
          <a:p>
            <a:pPr marL="152396" indent="0">
              <a:buNone/>
            </a:pPr>
            <a:endParaRPr sz="1600" i="1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Backup online </a:t>
            </a:r>
            <a:r>
              <a:rPr lang="en-US" dirty="0" err="1"/>
              <a:t>baze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335E8A-9670-4643-B11D-1251879D0CF5}"/>
              </a:ext>
            </a:extLst>
          </p:cNvPr>
          <p:cNvGraphicFramePr>
            <a:graphicFrameLocks noGrp="1"/>
          </p:cNvGraphicFramePr>
          <p:nvPr/>
        </p:nvGraphicFramePr>
        <p:xfrm>
          <a:off x="6266649" y="2095500"/>
          <a:ext cx="567381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909">
                  <a:extLst>
                    <a:ext uri="{9D8B030D-6E8A-4147-A177-3AD203B41FA5}">
                      <a16:colId xmlns:a16="http://schemas.microsoft.com/office/drawing/2014/main" val="1806746302"/>
                    </a:ext>
                  </a:extLst>
                </a:gridCol>
                <a:gridCol w="2836909">
                  <a:extLst>
                    <a:ext uri="{9D8B030D-6E8A-4147-A177-3AD203B41FA5}">
                      <a16:colId xmlns:a16="http://schemas.microsoft.com/office/drawing/2014/main" val="286043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1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Success.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Backup failed.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Backup succeeded but consistency check failed.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8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Backup succeeded but consistency check found inconsistencies.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79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8155EC-E514-425D-8963-7714B067CF09}"/>
              </a:ext>
            </a:extLst>
          </p:cNvPr>
          <p:cNvSpPr txBox="1"/>
          <p:nvPr/>
        </p:nvSpPr>
        <p:spPr>
          <a:xfrm>
            <a:off x="6977849" y="1509204"/>
            <a:ext cx="40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Povratne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backup </a:t>
            </a:r>
            <a:r>
              <a:rPr lang="en-US" dirty="0" err="1"/>
              <a:t>operacije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254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1549</Words>
  <Application>Microsoft Office PowerPoint</Application>
  <PresentationFormat>Widescreen</PresentationFormat>
  <Paragraphs>279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Proxima Nova</vt:lpstr>
      <vt:lpstr>Times New Roman</vt:lpstr>
      <vt:lpstr>Wingdings</vt:lpstr>
      <vt:lpstr>Office Theme</vt:lpstr>
      <vt:lpstr>Backup i Restore kod Neo4j baze podataka</vt:lpstr>
      <vt:lpstr>Graf baze</vt:lpstr>
      <vt:lpstr>Neo4J</vt:lpstr>
      <vt:lpstr>Neo4J</vt:lpstr>
      <vt:lpstr>Backup &amp; Restore planiranje</vt:lpstr>
      <vt:lpstr>Backup &amp; Restore strategija</vt:lpstr>
      <vt:lpstr>Backup &amp; Restore opcije</vt:lpstr>
      <vt:lpstr>Backup modovi</vt:lpstr>
      <vt:lpstr>Backup online baze</vt:lpstr>
      <vt:lpstr>Backup online baze</vt:lpstr>
      <vt:lpstr>Restore online baze</vt:lpstr>
      <vt:lpstr>Backup offline baze</vt:lpstr>
      <vt:lpstr>Backup offline baze</vt:lpstr>
      <vt:lpstr>Restore offline baze</vt:lpstr>
      <vt:lpstr>Restore offline baze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i Restore kod Neo4j baze podataka</dc:title>
  <dc:creator>Danilo Vulovic</dc:creator>
  <cp:lastModifiedBy>Danilo Vulovic</cp:lastModifiedBy>
  <cp:revision>7</cp:revision>
  <dcterms:created xsi:type="dcterms:W3CDTF">2021-05-23T18:56:41Z</dcterms:created>
  <dcterms:modified xsi:type="dcterms:W3CDTF">2021-09-07T08:55:57Z</dcterms:modified>
</cp:coreProperties>
</file>