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84" r:id="rId4"/>
    <p:sldId id="285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94BBE-16DC-4FBD-B4E4-C4AE962C05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4622A1-3AE6-4BC4-AC88-6DE3CF750171}">
      <dgm:prSet/>
      <dgm:spPr/>
      <dgm:t>
        <a:bodyPr/>
        <a:lstStyle/>
        <a:p>
          <a:r>
            <a:rPr lang="sr-Latn-RS" dirty="0"/>
            <a:t>Skup različitih procesa</a:t>
          </a:r>
          <a:r>
            <a:rPr lang="en-US" dirty="0"/>
            <a:t> (</a:t>
          </a:r>
          <a:r>
            <a:rPr lang="en-US" dirty="0" err="1"/>
            <a:t>agenata</a:t>
          </a:r>
          <a:r>
            <a:rPr lang="en-US" dirty="0"/>
            <a:t>)</a:t>
          </a:r>
          <a:r>
            <a:rPr lang="sr-Latn-RS" dirty="0"/>
            <a:t> koji zajedno rade da omoguće čitav proces pamćenja, pribavljanja i brisanja podataka, analize, monitoringa</a:t>
          </a:r>
          <a:r>
            <a:rPr lang="en-US" dirty="0"/>
            <a:t>, </a:t>
          </a:r>
          <a:r>
            <a:rPr lang="en-US" dirty="0" err="1"/>
            <a:t>replikacije</a:t>
          </a:r>
          <a:r>
            <a:rPr lang="en-US" dirty="0"/>
            <a:t>, </a:t>
          </a:r>
          <a:r>
            <a:rPr lang="en-US" dirty="0" err="1"/>
            <a:t>itd</a:t>
          </a:r>
          <a:r>
            <a:rPr lang="en-US" dirty="0"/>
            <a:t>.</a:t>
          </a:r>
          <a:r>
            <a:rPr lang="sr-Latn-RS" dirty="0"/>
            <a:t> </a:t>
          </a:r>
          <a:r>
            <a:rPr lang="en-US" dirty="0"/>
            <a:t>DBMS-a da </a:t>
          </a:r>
          <a:r>
            <a:rPr lang="en-US" dirty="0" err="1"/>
            <a:t>funkcioni</a:t>
          </a:r>
          <a:r>
            <a:rPr lang="sr-Latn-RS" dirty="0" err="1"/>
            <a:t>še</a:t>
          </a:r>
          <a:r>
            <a:rPr lang="sr-Latn-RS" dirty="0"/>
            <a:t> kako treba</a:t>
          </a:r>
          <a:r>
            <a:rPr lang="en-US" dirty="0"/>
            <a:t>:</a:t>
          </a:r>
        </a:p>
      </dgm:t>
    </dgm:pt>
    <dgm:pt modelId="{34A34836-EBB4-434C-8D4D-0CBDD1AE91F8}" type="parTrans" cxnId="{199AC0B3-72DA-408C-8278-DCD955130ED7}">
      <dgm:prSet/>
      <dgm:spPr/>
      <dgm:t>
        <a:bodyPr/>
        <a:lstStyle/>
        <a:p>
          <a:endParaRPr lang="en-US"/>
        </a:p>
      </dgm:t>
    </dgm:pt>
    <dgm:pt modelId="{8A5E79D3-C9E3-4D33-B860-846733B022BC}" type="sibTrans" cxnId="{199AC0B3-72DA-408C-8278-DCD955130ED7}">
      <dgm:prSet/>
      <dgm:spPr/>
      <dgm:t>
        <a:bodyPr/>
        <a:lstStyle/>
        <a:p>
          <a:endParaRPr lang="en-US"/>
        </a:p>
      </dgm:t>
    </dgm:pt>
    <dgm:pt modelId="{3B2AFE1E-11D2-435A-AE5D-F899F1A7CFAB}">
      <dgm:prSet/>
      <dgm:spPr/>
      <dgm:t>
        <a:bodyPr/>
        <a:lstStyle/>
        <a:p>
          <a:r>
            <a:rPr lang="en-US"/>
            <a:t>SQL Server agent</a:t>
          </a:r>
        </a:p>
      </dgm:t>
    </dgm:pt>
    <dgm:pt modelId="{0630F12B-C8C6-4599-A03C-5985CABA7AB8}" type="parTrans" cxnId="{FA2D1CD1-C44B-40C3-9D77-4437B17D079A}">
      <dgm:prSet/>
      <dgm:spPr/>
      <dgm:t>
        <a:bodyPr/>
        <a:lstStyle/>
        <a:p>
          <a:endParaRPr lang="en-US"/>
        </a:p>
      </dgm:t>
    </dgm:pt>
    <dgm:pt modelId="{CDC4EC29-A78D-49BE-AE33-C7C559B2A561}" type="sibTrans" cxnId="{FA2D1CD1-C44B-40C3-9D77-4437B17D079A}">
      <dgm:prSet/>
      <dgm:spPr/>
      <dgm:t>
        <a:bodyPr/>
        <a:lstStyle/>
        <a:p>
          <a:endParaRPr lang="en-US"/>
        </a:p>
      </dgm:t>
    </dgm:pt>
    <dgm:pt modelId="{C8BA099C-61DC-4797-97C0-DB264C4FD162}">
      <dgm:prSet/>
      <dgm:spPr/>
      <dgm:t>
        <a:bodyPr/>
        <a:lstStyle/>
        <a:p>
          <a:r>
            <a:rPr lang="en-US"/>
            <a:t>Snapshot agent</a:t>
          </a:r>
        </a:p>
      </dgm:t>
    </dgm:pt>
    <dgm:pt modelId="{1735BFED-C1FA-4060-979B-FA6609B18C7A}" type="parTrans" cxnId="{D87A4E14-187D-4CDD-A055-BE82E77D71AF}">
      <dgm:prSet/>
      <dgm:spPr/>
      <dgm:t>
        <a:bodyPr/>
        <a:lstStyle/>
        <a:p>
          <a:endParaRPr lang="en-US"/>
        </a:p>
      </dgm:t>
    </dgm:pt>
    <dgm:pt modelId="{3110E2D5-838D-4299-A8A6-36232F4AC023}" type="sibTrans" cxnId="{D87A4E14-187D-4CDD-A055-BE82E77D71AF}">
      <dgm:prSet/>
      <dgm:spPr/>
      <dgm:t>
        <a:bodyPr/>
        <a:lstStyle/>
        <a:p>
          <a:endParaRPr lang="en-US"/>
        </a:p>
      </dgm:t>
    </dgm:pt>
    <dgm:pt modelId="{7604BA85-8A06-4C80-931E-01FCC1EF41B3}">
      <dgm:prSet/>
      <dgm:spPr/>
      <dgm:t>
        <a:bodyPr/>
        <a:lstStyle/>
        <a:p>
          <a:r>
            <a:rPr lang="en-US"/>
            <a:t>Log Reader agent</a:t>
          </a:r>
        </a:p>
      </dgm:t>
    </dgm:pt>
    <dgm:pt modelId="{6A13C81E-2148-40B2-988D-9315D6831E83}" type="parTrans" cxnId="{E4CDB41A-0B8B-4BA2-9162-BF293CBCC482}">
      <dgm:prSet/>
      <dgm:spPr/>
      <dgm:t>
        <a:bodyPr/>
        <a:lstStyle/>
        <a:p>
          <a:endParaRPr lang="en-US"/>
        </a:p>
      </dgm:t>
    </dgm:pt>
    <dgm:pt modelId="{F1B0FC40-8602-4CF5-8384-B0DA04F4C8B7}" type="sibTrans" cxnId="{E4CDB41A-0B8B-4BA2-9162-BF293CBCC482}">
      <dgm:prSet/>
      <dgm:spPr/>
      <dgm:t>
        <a:bodyPr/>
        <a:lstStyle/>
        <a:p>
          <a:endParaRPr lang="en-US"/>
        </a:p>
      </dgm:t>
    </dgm:pt>
    <dgm:pt modelId="{4D4A6DF8-DC9B-43DA-A2CC-B49C1CFAD40E}">
      <dgm:prSet/>
      <dgm:spPr/>
      <dgm:t>
        <a:bodyPr/>
        <a:lstStyle/>
        <a:p>
          <a:r>
            <a:rPr lang="en-US"/>
            <a:t>Distribution agent</a:t>
          </a:r>
        </a:p>
      </dgm:t>
    </dgm:pt>
    <dgm:pt modelId="{F69670ED-3C6C-4E3A-8630-A2A734F614F9}" type="parTrans" cxnId="{5281D794-4156-4920-8459-B2E4D61F8642}">
      <dgm:prSet/>
      <dgm:spPr/>
      <dgm:t>
        <a:bodyPr/>
        <a:lstStyle/>
        <a:p>
          <a:endParaRPr lang="en-US"/>
        </a:p>
      </dgm:t>
    </dgm:pt>
    <dgm:pt modelId="{9448A016-C41B-496C-BE2D-E3B52C5802D6}" type="sibTrans" cxnId="{5281D794-4156-4920-8459-B2E4D61F8642}">
      <dgm:prSet/>
      <dgm:spPr/>
      <dgm:t>
        <a:bodyPr/>
        <a:lstStyle/>
        <a:p>
          <a:endParaRPr lang="en-US"/>
        </a:p>
      </dgm:t>
    </dgm:pt>
    <dgm:pt modelId="{D79F6AE6-DBA6-4609-8495-4FF7B5BDF1C8}">
      <dgm:prSet/>
      <dgm:spPr/>
      <dgm:t>
        <a:bodyPr/>
        <a:lstStyle/>
        <a:p>
          <a:r>
            <a:rPr lang="en-US"/>
            <a:t>Merge agent</a:t>
          </a:r>
        </a:p>
      </dgm:t>
    </dgm:pt>
    <dgm:pt modelId="{6DCCCE47-BC33-4995-9516-8C557F44418D}" type="parTrans" cxnId="{7EA28964-E66B-474D-B296-0044A7C837C3}">
      <dgm:prSet/>
      <dgm:spPr/>
      <dgm:t>
        <a:bodyPr/>
        <a:lstStyle/>
        <a:p>
          <a:endParaRPr lang="en-US"/>
        </a:p>
      </dgm:t>
    </dgm:pt>
    <dgm:pt modelId="{8D668EBD-383B-4BFF-9BF7-74C80F7DE112}" type="sibTrans" cxnId="{7EA28964-E66B-474D-B296-0044A7C837C3}">
      <dgm:prSet/>
      <dgm:spPr/>
      <dgm:t>
        <a:bodyPr/>
        <a:lstStyle/>
        <a:p>
          <a:endParaRPr lang="en-US"/>
        </a:p>
      </dgm:t>
    </dgm:pt>
    <dgm:pt modelId="{DBE461CA-CA0B-4917-A92E-2D0ADA7A7375}">
      <dgm:prSet/>
      <dgm:spPr/>
      <dgm:t>
        <a:bodyPr/>
        <a:lstStyle/>
        <a:p>
          <a:r>
            <a:rPr lang="en-US" dirty="0"/>
            <a:t>Queue Reader agent</a:t>
          </a:r>
        </a:p>
      </dgm:t>
    </dgm:pt>
    <dgm:pt modelId="{A952CC70-152A-4876-9709-E98D4580F5C6}" type="parTrans" cxnId="{9C5B2E95-90B2-46D9-9D67-4EBBB21A9B5C}">
      <dgm:prSet/>
      <dgm:spPr/>
      <dgm:t>
        <a:bodyPr/>
        <a:lstStyle/>
        <a:p>
          <a:endParaRPr lang="en-US"/>
        </a:p>
      </dgm:t>
    </dgm:pt>
    <dgm:pt modelId="{DC829FF7-DDB9-4B3A-AB97-D44D0EE3A671}" type="sibTrans" cxnId="{9C5B2E95-90B2-46D9-9D67-4EBBB21A9B5C}">
      <dgm:prSet/>
      <dgm:spPr/>
      <dgm:t>
        <a:bodyPr/>
        <a:lstStyle/>
        <a:p>
          <a:endParaRPr lang="en-US"/>
        </a:p>
      </dgm:t>
    </dgm:pt>
    <dgm:pt modelId="{F9419C82-E705-466D-9506-9500752DA146}">
      <dgm:prSet/>
      <dgm:spPr/>
      <dgm:t>
        <a:bodyPr/>
        <a:lstStyle/>
        <a:p>
          <a:r>
            <a:rPr lang="en-US" dirty="0"/>
            <a:t>Replication maintenance agents</a:t>
          </a:r>
        </a:p>
      </dgm:t>
    </dgm:pt>
    <dgm:pt modelId="{FD324455-3CBE-475B-BF8E-CC4D2CED5464}" type="parTrans" cxnId="{9A197D2D-FAA7-43EF-839D-57F1338E7201}">
      <dgm:prSet/>
      <dgm:spPr/>
      <dgm:t>
        <a:bodyPr/>
        <a:lstStyle/>
        <a:p>
          <a:endParaRPr lang="en-US"/>
        </a:p>
      </dgm:t>
    </dgm:pt>
    <dgm:pt modelId="{99770DEA-6D8A-4BC0-90A6-CA9E8A0704E8}" type="sibTrans" cxnId="{9A197D2D-FAA7-43EF-839D-57F1338E7201}">
      <dgm:prSet/>
      <dgm:spPr/>
      <dgm:t>
        <a:bodyPr/>
        <a:lstStyle/>
        <a:p>
          <a:endParaRPr lang="en-US"/>
        </a:p>
      </dgm:t>
    </dgm:pt>
    <dgm:pt modelId="{3CA3783E-0BE6-4DE3-825D-F256EA95005C}" type="pres">
      <dgm:prSet presAssocID="{52994BBE-16DC-4FBD-B4E4-C4AE962C0503}" presName="linear" presStyleCnt="0">
        <dgm:presLayoutVars>
          <dgm:animLvl val="lvl"/>
          <dgm:resizeHandles val="exact"/>
        </dgm:presLayoutVars>
      </dgm:prSet>
      <dgm:spPr/>
    </dgm:pt>
    <dgm:pt modelId="{D43AD5CE-6204-44A1-A243-3C74E87D0212}" type="pres">
      <dgm:prSet presAssocID="{EE4622A1-3AE6-4BC4-AC88-6DE3CF75017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57EEAD-36B1-41F9-ABF9-78D96186ECAB}" type="pres">
      <dgm:prSet presAssocID="{EE4622A1-3AE6-4BC4-AC88-6DE3CF75017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23000E-7073-4FE4-B4FE-DB6841E613DC}" type="presOf" srcId="{4D4A6DF8-DC9B-43DA-A2CC-B49C1CFAD40E}" destId="{C257EEAD-36B1-41F9-ABF9-78D96186ECAB}" srcOrd="0" destOrd="3" presId="urn:microsoft.com/office/officeart/2005/8/layout/vList2"/>
    <dgm:cxn modelId="{D87A4E14-187D-4CDD-A055-BE82E77D71AF}" srcId="{EE4622A1-3AE6-4BC4-AC88-6DE3CF750171}" destId="{C8BA099C-61DC-4797-97C0-DB264C4FD162}" srcOrd="1" destOrd="0" parTransId="{1735BFED-C1FA-4060-979B-FA6609B18C7A}" sibTransId="{3110E2D5-838D-4299-A8A6-36232F4AC023}"/>
    <dgm:cxn modelId="{E4CDB41A-0B8B-4BA2-9162-BF293CBCC482}" srcId="{EE4622A1-3AE6-4BC4-AC88-6DE3CF750171}" destId="{7604BA85-8A06-4C80-931E-01FCC1EF41B3}" srcOrd="2" destOrd="0" parTransId="{6A13C81E-2148-40B2-988D-9315D6831E83}" sibTransId="{F1B0FC40-8602-4CF5-8384-B0DA04F4C8B7}"/>
    <dgm:cxn modelId="{24751922-809A-4A18-AAD5-1CC7EDD5B828}" type="presOf" srcId="{EE4622A1-3AE6-4BC4-AC88-6DE3CF750171}" destId="{D43AD5CE-6204-44A1-A243-3C74E87D0212}" srcOrd="0" destOrd="0" presId="urn:microsoft.com/office/officeart/2005/8/layout/vList2"/>
    <dgm:cxn modelId="{9A197D2D-FAA7-43EF-839D-57F1338E7201}" srcId="{EE4622A1-3AE6-4BC4-AC88-6DE3CF750171}" destId="{F9419C82-E705-466D-9506-9500752DA146}" srcOrd="6" destOrd="0" parTransId="{FD324455-3CBE-475B-BF8E-CC4D2CED5464}" sibTransId="{99770DEA-6D8A-4BC0-90A6-CA9E8A0704E8}"/>
    <dgm:cxn modelId="{7EA28964-E66B-474D-B296-0044A7C837C3}" srcId="{EE4622A1-3AE6-4BC4-AC88-6DE3CF750171}" destId="{D79F6AE6-DBA6-4609-8495-4FF7B5BDF1C8}" srcOrd="4" destOrd="0" parTransId="{6DCCCE47-BC33-4995-9516-8C557F44418D}" sibTransId="{8D668EBD-383B-4BFF-9BF7-74C80F7DE112}"/>
    <dgm:cxn modelId="{49862372-A131-48B6-80F0-004226E50AA2}" type="presOf" srcId="{DBE461CA-CA0B-4917-A92E-2D0ADA7A7375}" destId="{C257EEAD-36B1-41F9-ABF9-78D96186ECAB}" srcOrd="0" destOrd="5" presId="urn:microsoft.com/office/officeart/2005/8/layout/vList2"/>
    <dgm:cxn modelId="{DC263176-DD9C-4061-9BCC-A6BA062CBEBA}" type="presOf" srcId="{C8BA099C-61DC-4797-97C0-DB264C4FD162}" destId="{C257EEAD-36B1-41F9-ABF9-78D96186ECAB}" srcOrd="0" destOrd="1" presId="urn:microsoft.com/office/officeart/2005/8/layout/vList2"/>
    <dgm:cxn modelId="{01D4A678-78C3-4BCA-BB87-362700AA5D56}" type="presOf" srcId="{F9419C82-E705-466D-9506-9500752DA146}" destId="{C257EEAD-36B1-41F9-ABF9-78D96186ECAB}" srcOrd="0" destOrd="6" presId="urn:microsoft.com/office/officeart/2005/8/layout/vList2"/>
    <dgm:cxn modelId="{5281D794-4156-4920-8459-B2E4D61F8642}" srcId="{EE4622A1-3AE6-4BC4-AC88-6DE3CF750171}" destId="{4D4A6DF8-DC9B-43DA-A2CC-B49C1CFAD40E}" srcOrd="3" destOrd="0" parTransId="{F69670ED-3C6C-4E3A-8630-A2A734F614F9}" sibTransId="{9448A016-C41B-496C-BE2D-E3B52C5802D6}"/>
    <dgm:cxn modelId="{9C5B2E95-90B2-46D9-9D67-4EBBB21A9B5C}" srcId="{EE4622A1-3AE6-4BC4-AC88-6DE3CF750171}" destId="{DBE461CA-CA0B-4917-A92E-2D0ADA7A7375}" srcOrd="5" destOrd="0" parTransId="{A952CC70-152A-4876-9709-E98D4580F5C6}" sibTransId="{DC829FF7-DDB9-4B3A-AB97-D44D0EE3A671}"/>
    <dgm:cxn modelId="{6A44BAAD-A6A6-44BA-82FA-BDA8527B7C1E}" type="presOf" srcId="{3B2AFE1E-11D2-435A-AE5D-F899F1A7CFAB}" destId="{C257EEAD-36B1-41F9-ABF9-78D96186ECAB}" srcOrd="0" destOrd="0" presId="urn:microsoft.com/office/officeart/2005/8/layout/vList2"/>
    <dgm:cxn modelId="{199AC0B3-72DA-408C-8278-DCD955130ED7}" srcId="{52994BBE-16DC-4FBD-B4E4-C4AE962C0503}" destId="{EE4622A1-3AE6-4BC4-AC88-6DE3CF750171}" srcOrd="0" destOrd="0" parTransId="{34A34836-EBB4-434C-8D4D-0CBDD1AE91F8}" sibTransId="{8A5E79D3-C9E3-4D33-B860-846733B022BC}"/>
    <dgm:cxn modelId="{8B2886BB-3F45-4194-9A8B-76299D28D519}" type="presOf" srcId="{D79F6AE6-DBA6-4609-8495-4FF7B5BDF1C8}" destId="{C257EEAD-36B1-41F9-ABF9-78D96186ECAB}" srcOrd="0" destOrd="4" presId="urn:microsoft.com/office/officeart/2005/8/layout/vList2"/>
    <dgm:cxn modelId="{FA2D1CD1-C44B-40C3-9D77-4437B17D079A}" srcId="{EE4622A1-3AE6-4BC4-AC88-6DE3CF750171}" destId="{3B2AFE1E-11D2-435A-AE5D-F899F1A7CFAB}" srcOrd="0" destOrd="0" parTransId="{0630F12B-C8C6-4599-A03C-5985CABA7AB8}" sibTransId="{CDC4EC29-A78D-49BE-AE33-C7C559B2A561}"/>
    <dgm:cxn modelId="{BC8C7AE3-866F-4C58-9723-C78245760369}" type="presOf" srcId="{7604BA85-8A06-4C80-931E-01FCC1EF41B3}" destId="{C257EEAD-36B1-41F9-ABF9-78D96186ECAB}" srcOrd="0" destOrd="2" presId="urn:microsoft.com/office/officeart/2005/8/layout/vList2"/>
    <dgm:cxn modelId="{3D9883F9-625F-4EB3-90EE-79C132352FE0}" type="presOf" srcId="{52994BBE-16DC-4FBD-B4E4-C4AE962C0503}" destId="{3CA3783E-0BE6-4DE3-825D-F256EA95005C}" srcOrd="0" destOrd="0" presId="urn:microsoft.com/office/officeart/2005/8/layout/vList2"/>
    <dgm:cxn modelId="{102124E6-5760-4E64-A0C4-6C22D6038E4B}" type="presParOf" srcId="{3CA3783E-0BE6-4DE3-825D-F256EA95005C}" destId="{D43AD5CE-6204-44A1-A243-3C74E87D0212}" srcOrd="0" destOrd="0" presId="urn:microsoft.com/office/officeart/2005/8/layout/vList2"/>
    <dgm:cxn modelId="{07BD5367-6FB5-4FFD-868D-91F085A3C4D8}" type="presParOf" srcId="{3CA3783E-0BE6-4DE3-825D-F256EA95005C}" destId="{C257EEAD-36B1-41F9-ABF9-78D96186EC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AD5CE-6204-44A1-A243-3C74E87D0212}">
      <dsp:nvSpPr>
        <dsp:cNvPr id="0" name=""/>
        <dsp:cNvSpPr/>
      </dsp:nvSpPr>
      <dsp:spPr>
        <a:xfrm>
          <a:off x="0" y="96291"/>
          <a:ext cx="9791273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 dirty="0"/>
            <a:t>Skup različitih procesa</a:t>
          </a:r>
          <a:r>
            <a:rPr lang="en-US" sz="1800" kern="1200" dirty="0"/>
            <a:t> (</a:t>
          </a:r>
          <a:r>
            <a:rPr lang="en-US" sz="1800" kern="1200" dirty="0" err="1"/>
            <a:t>agenata</a:t>
          </a:r>
          <a:r>
            <a:rPr lang="en-US" sz="1800" kern="1200" dirty="0"/>
            <a:t>)</a:t>
          </a:r>
          <a:r>
            <a:rPr lang="sr-Latn-RS" sz="1800" kern="1200" dirty="0"/>
            <a:t> koji zajedno rade da omoguće čitav proces pamćenja, pribavljanja i brisanja podataka, analize, monitoringa</a:t>
          </a:r>
          <a:r>
            <a:rPr lang="en-US" sz="1800" kern="1200" dirty="0"/>
            <a:t>, </a:t>
          </a:r>
          <a:r>
            <a:rPr lang="en-US" sz="1800" kern="1200" dirty="0" err="1"/>
            <a:t>replikacije</a:t>
          </a:r>
          <a:r>
            <a:rPr lang="en-US" sz="1800" kern="1200" dirty="0"/>
            <a:t>, </a:t>
          </a:r>
          <a:r>
            <a:rPr lang="en-US" sz="1800" kern="1200" dirty="0" err="1"/>
            <a:t>itd</a:t>
          </a:r>
          <a:r>
            <a:rPr lang="en-US" sz="1800" kern="1200" dirty="0"/>
            <a:t>.</a:t>
          </a:r>
          <a:r>
            <a:rPr lang="sr-Latn-RS" sz="1800" kern="1200" dirty="0"/>
            <a:t> </a:t>
          </a:r>
          <a:r>
            <a:rPr lang="en-US" sz="1800" kern="1200" dirty="0"/>
            <a:t>DBMS-a da </a:t>
          </a:r>
          <a:r>
            <a:rPr lang="en-US" sz="1800" kern="1200" dirty="0" err="1"/>
            <a:t>funkcioni</a:t>
          </a:r>
          <a:r>
            <a:rPr lang="sr-Latn-RS" sz="1800" kern="1200" dirty="0" err="1"/>
            <a:t>še</a:t>
          </a:r>
          <a:r>
            <a:rPr lang="sr-Latn-RS" sz="1800" kern="1200" dirty="0"/>
            <a:t> kako treba</a:t>
          </a:r>
          <a:r>
            <a:rPr lang="en-US" sz="1800" kern="1200" dirty="0"/>
            <a:t>:</a:t>
          </a:r>
        </a:p>
      </dsp:txBody>
      <dsp:txXfrm>
        <a:off x="34954" y="131245"/>
        <a:ext cx="9721365" cy="646132"/>
      </dsp:txXfrm>
    </dsp:sp>
    <dsp:sp modelId="{C257EEAD-36B1-41F9-ABF9-78D96186ECAB}">
      <dsp:nvSpPr>
        <dsp:cNvPr id="0" name=""/>
        <dsp:cNvSpPr/>
      </dsp:nvSpPr>
      <dsp:spPr>
        <a:xfrm>
          <a:off x="0" y="812331"/>
          <a:ext cx="979127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87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SQL Server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Snapshot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Log Reader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Distribution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Merge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Queue Reader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Replication maintenance agents</a:t>
          </a:r>
        </a:p>
      </dsp:txBody>
      <dsp:txXfrm>
        <a:off x="0" y="812331"/>
        <a:ext cx="9791273" cy="167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849F-178D-4DEA-B07D-92E2D42D9965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67BB-0833-49FB-82B0-6297EA16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Publisher</a:t>
            </a:r>
            <a:r>
              <a:rPr lang="en-US" dirty="0"/>
              <a:t> (</a:t>
            </a:r>
            <a:r>
              <a:rPr lang="en-US" dirty="0" err="1"/>
              <a:t>Izdava</a:t>
            </a:r>
            <a:r>
              <a:rPr lang="sr-Latn-RS" dirty="0"/>
              <a:t>č</a:t>
            </a:r>
            <a:r>
              <a:rPr lang="en-US" dirty="0"/>
              <a:t>) je server koji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serverima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sr-Latn-RS" dirty="0" err="1"/>
              <a:t>đe</a:t>
            </a:r>
            <a:r>
              <a:rPr lang="sr-Latn-RS" dirty="0"/>
              <a:t>, za vreme procesa sinhronizacije, </a:t>
            </a:r>
            <a:r>
              <a:rPr lang="sr-Latn-RS" dirty="0" err="1"/>
              <a:t>publisher</a:t>
            </a:r>
            <a:r>
              <a:rPr lang="sr-Latn-RS" dirty="0"/>
              <a:t> računa razlike u podacima. </a:t>
            </a:r>
            <a:endParaRPr lang="en-US" dirty="0"/>
          </a:p>
          <a:p>
            <a:r>
              <a:rPr lang="sr-Latn-RS" b="1" dirty="0" err="1"/>
              <a:t>Subscriber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Pretplatnik</a:t>
            </a:r>
            <a:r>
              <a:rPr lang="en-US" dirty="0"/>
              <a:t>)</a:t>
            </a:r>
            <a:r>
              <a:rPr lang="sr-Latn-RS" dirty="0"/>
              <a:t> je server koji prima podatke i čuva podatke koji su objavljeni od strane </a:t>
            </a:r>
            <a:r>
              <a:rPr lang="sr-Latn-RS" dirty="0" err="1"/>
              <a:t>publisher</a:t>
            </a:r>
            <a:r>
              <a:rPr lang="en-US" dirty="0"/>
              <a:t>-</a:t>
            </a:r>
            <a:r>
              <a:rPr lang="sr-Latn-RS" dirty="0"/>
              <a:t>a. Izmene podataka kod </a:t>
            </a:r>
            <a:r>
              <a:rPr lang="sr-Latn-RS" dirty="0" err="1"/>
              <a:t>subscriber</a:t>
            </a:r>
            <a:r>
              <a:rPr lang="en-US" dirty="0"/>
              <a:t>-a</a:t>
            </a:r>
            <a:r>
              <a:rPr lang="sr-Latn-RS" dirty="0"/>
              <a:t>, mogu biti prenete nazad kod </a:t>
            </a:r>
            <a:r>
              <a:rPr lang="sr-Latn-RS" dirty="0" err="1"/>
              <a:t>publishera</a:t>
            </a:r>
            <a:r>
              <a:rPr lang="sr-Latn-RS" dirty="0"/>
              <a:t> u zavisnosti od </a:t>
            </a:r>
            <a:r>
              <a:rPr lang="en-US" dirty="0" err="1"/>
              <a:t>pode</a:t>
            </a:r>
            <a:r>
              <a:rPr lang="sr-Latn-RS" dirty="0" err="1"/>
              <a:t>šavanja</a:t>
            </a:r>
            <a:r>
              <a:rPr lang="sr-Latn-RS" dirty="0"/>
              <a:t>. </a:t>
            </a:r>
            <a:endParaRPr lang="en-US" dirty="0"/>
          </a:p>
          <a:p>
            <a:r>
              <a:rPr lang="sr-Latn-RS" b="1" dirty="0"/>
              <a:t>Distributer</a:t>
            </a:r>
            <a:r>
              <a:rPr lang="en-US" b="1" dirty="0"/>
              <a:t> </a:t>
            </a:r>
            <a:r>
              <a:rPr lang="sr-Latn-RS" dirty="0"/>
              <a:t>je server koji upravlja protokom podataka kroz proces </a:t>
            </a:r>
            <a:r>
              <a:rPr lang="sr-Latn-RS" dirty="0" err="1"/>
              <a:t>replikacije</a:t>
            </a:r>
            <a:r>
              <a:rPr lang="sr-Latn-RS" dirty="0"/>
              <a:t>.</a:t>
            </a:r>
            <a:r>
              <a:rPr lang="en-US" dirty="0"/>
              <a:t> </a:t>
            </a:r>
            <a:r>
              <a:rPr lang="en-US" dirty="0" err="1"/>
              <a:t>Izda</a:t>
            </a:r>
            <a:r>
              <a:rPr lang="sr-Latn-RS" dirty="0" err="1"/>
              <a:t>vač</a:t>
            </a:r>
            <a:r>
              <a:rPr lang="sr-Latn-RS" dirty="0"/>
              <a:t> može u nekim slučajevima da preuzme ulogu distributera.</a:t>
            </a:r>
          </a:p>
        </p:txBody>
      </p:sp>
    </p:spTree>
    <p:extLst>
      <p:ext uri="{BB962C8B-B14F-4D97-AF65-F5344CB8AC3E}">
        <p14:creationId xmlns:p14="http://schemas.microsoft.com/office/powerpoint/2010/main" val="164066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Replikacija</a:t>
            </a:r>
            <a:r>
              <a:rPr lang="sr-Latn-RS" dirty="0"/>
              <a:t> na nivou transakcije</a:t>
            </a:r>
            <a:r>
              <a:rPr lang="en-US" dirty="0"/>
              <a:t> 		-&gt;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publisher se </a:t>
            </a:r>
            <a:r>
              <a:rPr lang="en-US" dirty="0" err="1"/>
              <a:t>dostavlja</a:t>
            </a:r>
            <a:r>
              <a:rPr lang="en-US" dirty="0"/>
              <a:t> subscriber-u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redosledu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zasnovana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spajanju</a:t>
            </a:r>
            <a:r>
              <a:rPr lang="en-US" dirty="0"/>
              <a:t> (merge)	-&gt; </a:t>
            </a:r>
            <a:r>
              <a:rPr lang="en-US" dirty="0" err="1"/>
              <a:t>promene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de</a:t>
            </a:r>
            <a:r>
              <a:rPr lang="sr-Latn-RS" dirty="0" err="1"/>
              <a:t>šavati</a:t>
            </a:r>
            <a:r>
              <a:rPr lang="sr-Latn-RS" dirty="0"/>
              <a:t> i na </a:t>
            </a:r>
            <a:r>
              <a:rPr lang="sr-Latn-RS" dirty="0" err="1"/>
              <a:t>publisheru</a:t>
            </a:r>
            <a:r>
              <a:rPr lang="sr-Latn-RS" dirty="0"/>
              <a:t> i na </a:t>
            </a:r>
            <a:r>
              <a:rPr lang="sr-Latn-RS" dirty="0" err="1"/>
              <a:t>subscriberu</a:t>
            </a:r>
            <a:r>
              <a:rPr lang="sr-Latn-RS" dirty="0"/>
              <a:t>, pri sinhronizaciji se utvrđuje razlika između podataka i ažuriraju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Replikacija</a:t>
            </a:r>
            <a:r>
              <a:rPr lang="sr-Latn-RS" dirty="0"/>
              <a:t> </a:t>
            </a:r>
            <a:r>
              <a:rPr lang="sr-Latn-RS" dirty="0" err="1"/>
              <a:t>snapshot</a:t>
            </a:r>
            <a:r>
              <a:rPr lang="en-US" dirty="0"/>
              <a:t>-</a:t>
            </a:r>
            <a:r>
              <a:rPr lang="en-US" dirty="0" err="1"/>
              <a:t>ovima</a:t>
            </a:r>
            <a:r>
              <a:rPr lang="en-US" dirty="0"/>
              <a:t>		-&gt; </a:t>
            </a:r>
            <a:r>
              <a:rPr lang="en-US" dirty="0" err="1"/>
              <a:t>snimak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publishera</a:t>
            </a:r>
            <a:r>
              <a:rPr lang="en-US" dirty="0"/>
              <a:t> se </a:t>
            </a:r>
            <a:r>
              <a:rPr lang="en-US" dirty="0" err="1"/>
              <a:t>uzima</a:t>
            </a:r>
            <a:r>
              <a:rPr lang="en-US" dirty="0"/>
              <a:t> I </a:t>
            </a:r>
            <a:r>
              <a:rPr lang="en-US" dirty="0" err="1"/>
              <a:t>prosle</a:t>
            </a:r>
            <a:r>
              <a:rPr lang="sr-Latn-RS" dirty="0" err="1"/>
              <a:t>đuje</a:t>
            </a:r>
            <a:r>
              <a:rPr lang="sr-Latn-RS" dirty="0"/>
              <a:t> </a:t>
            </a:r>
            <a:r>
              <a:rPr lang="sr-Latn-RS" dirty="0" err="1"/>
              <a:t>subscriberima</a:t>
            </a:r>
            <a:r>
              <a:rPr lang="sr-Latn-RS" dirty="0"/>
              <a:t> i oni koriste taj snimak da sinhronizuju podatke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Peer</a:t>
            </a:r>
            <a:r>
              <a:rPr lang="en-US" dirty="0"/>
              <a:t>-to-peer </a:t>
            </a:r>
            <a:r>
              <a:rPr lang="en-US" dirty="0" err="1"/>
              <a:t>replikacija</a:t>
            </a:r>
            <a:r>
              <a:rPr lang="en-US" dirty="0"/>
              <a:t>			-&gt;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  <a:r>
              <a:rPr lang="sr-Latn-RS" dirty="0"/>
              <a:t> na nivou transakcije ali svi serveri su jednaki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Bidirekciona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  <a:r>
              <a:rPr lang="en-US" dirty="0"/>
              <a:t>			-&gt;</a:t>
            </a:r>
            <a:r>
              <a:rPr lang="sr-Latn-RS" dirty="0"/>
              <a:t> postoji mehanizam sinhronizacije dva servera gde </a:t>
            </a:r>
            <a:r>
              <a:rPr lang="sr-Latn-RS" dirty="0" err="1"/>
              <a:t>jedank</a:t>
            </a:r>
            <a:r>
              <a:rPr lang="sr-Latn-RS" dirty="0"/>
              <a:t> posle slanja svojih podataka drugom, očekuje podatke (publikacije) od drugog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Replikacija</a:t>
            </a:r>
            <a:r>
              <a:rPr lang="sr-Latn-RS" dirty="0"/>
              <a:t> </a:t>
            </a:r>
            <a:r>
              <a:rPr lang="sr-Latn-RS" dirty="0" err="1"/>
              <a:t>subscriber</a:t>
            </a:r>
            <a:r>
              <a:rPr lang="en-US" dirty="0"/>
              <a:t>-</a:t>
            </a:r>
            <a:r>
              <a:rPr lang="en-US" dirty="0" err="1"/>
              <a:t>ima</a:t>
            </a:r>
            <a:r>
              <a:rPr lang="en-US" dirty="0"/>
              <a:t>		-&gt;</a:t>
            </a:r>
            <a:r>
              <a:rPr lang="sr-Latn-RS" dirty="0"/>
              <a:t> promena na </a:t>
            </a:r>
            <a:r>
              <a:rPr lang="sr-Latn-RS" dirty="0" err="1"/>
              <a:t>subscriberu</a:t>
            </a:r>
            <a:r>
              <a:rPr lang="sr-Latn-RS" dirty="0"/>
              <a:t> </a:t>
            </a:r>
            <a:r>
              <a:rPr lang="en-US" dirty="0"/>
              <a:t>se </a:t>
            </a:r>
            <a:r>
              <a:rPr lang="en-US" dirty="0" err="1"/>
              <a:t>salje</a:t>
            </a:r>
            <a:r>
              <a:rPr lang="en-US" dirty="0"/>
              <a:t> publisher-u koji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subscriberima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7392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5808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144b668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144b668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Neplanirani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r>
              <a:rPr lang="en-US" dirty="0"/>
              <a:t>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Sistemske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 err="1"/>
              <a:t>ške</a:t>
            </a:r>
            <a:r>
              <a:rPr lang="sr-Latn-RS" dirty="0"/>
              <a:t> </a:t>
            </a:r>
            <a:r>
              <a:rPr lang="en-US" dirty="0"/>
              <a:t>-&gt; </a:t>
            </a:r>
            <a:r>
              <a:rPr lang="en-US" dirty="0" err="1"/>
              <a:t>gre</a:t>
            </a:r>
            <a:r>
              <a:rPr lang="sr-Latn-RS" dirty="0" err="1"/>
              <a:t>ške</a:t>
            </a:r>
            <a:r>
              <a:rPr lang="sr-Latn-RS" dirty="0"/>
              <a:t> sa CPU, memorijom, aplikacijom, </a:t>
            </a:r>
            <a:r>
              <a:rPr lang="sr-Latn-RS" dirty="0" err="1"/>
              <a:t>periferalnim</a:t>
            </a:r>
            <a:r>
              <a:rPr lang="sr-Latn-RS" dirty="0"/>
              <a:t> komponentama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Greške podataka i medijuma</a:t>
            </a:r>
            <a:r>
              <a:rPr lang="en-US" dirty="0"/>
              <a:t>-&gt; </a:t>
            </a:r>
            <a:r>
              <a:rPr lang="en-US" dirty="0" err="1"/>
              <a:t>gre</a:t>
            </a:r>
            <a:r>
              <a:rPr lang="sr-Latn-RS" dirty="0" err="1"/>
              <a:t>ške</a:t>
            </a:r>
            <a:r>
              <a:rPr lang="sr-Latn-RS" dirty="0"/>
              <a:t> administratora baza ili sistema, korisnika, operatora </a:t>
            </a:r>
            <a:r>
              <a:rPr lang="sr-Latn-RS" dirty="0" err="1"/>
              <a:t>itd</a:t>
            </a:r>
            <a:r>
              <a:rPr lang="sr-Latn-RS" dirty="0"/>
              <a:t>…</a:t>
            </a:r>
            <a:br>
              <a:rPr lang="sr-Latn-RS" dirty="0"/>
            </a:br>
            <a:r>
              <a:rPr lang="sr-Latn-RS" dirty="0"/>
              <a:t>Greške na lokaciji </a:t>
            </a:r>
            <a:r>
              <a:rPr lang="en-US" dirty="0"/>
              <a:t>-&gt; </a:t>
            </a:r>
            <a:r>
              <a:rPr lang="en-US" dirty="0" err="1"/>
              <a:t>nestatan</a:t>
            </a:r>
            <a:r>
              <a:rPr lang="en-US" dirty="0"/>
              <a:t> </a:t>
            </a:r>
            <a:r>
              <a:rPr lang="en-US" dirty="0" err="1"/>
              <a:t>struje</a:t>
            </a:r>
            <a:r>
              <a:rPr lang="en-US" dirty="0"/>
              <a:t>, </a:t>
            </a:r>
            <a:r>
              <a:rPr lang="en-US" dirty="0" err="1"/>
              <a:t>prirodne</a:t>
            </a:r>
            <a:r>
              <a:rPr lang="en-US" dirty="0"/>
              <a:t> </a:t>
            </a:r>
            <a:r>
              <a:rPr lang="en-US" dirty="0" err="1"/>
              <a:t>katastrofe</a:t>
            </a:r>
            <a:r>
              <a:rPr lang="en-US" dirty="0"/>
              <a:t>, </a:t>
            </a:r>
            <a:r>
              <a:rPr lang="en-US" dirty="0" err="1"/>
              <a:t>napadi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sr-Latn-R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97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Rutinske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-&gt; backup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menadzment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, </a:t>
            </a:r>
            <a:r>
              <a:rPr lang="en-US" dirty="0" err="1"/>
              <a:t>manadzment</a:t>
            </a:r>
            <a:r>
              <a:rPr lang="en-US" dirty="0"/>
              <a:t> </a:t>
            </a:r>
            <a:r>
              <a:rPr lang="en-US" dirty="0" err="1"/>
              <a:t>bezbednosti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Periodi</a:t>
            </a:r>
            <a:r>
              <a:rPr lang="sr-Latn-RS" dirty="0" err="1"/>
              <a:t>čno</a:t>
            </a:r>
            <a:r>
              <a:rPr lang="sr-Latn-RS" dirty="0"/>
              <a:t> održavanje</a:t>
            </a:r>
            <a:r>
              <a:rPr lang="en-US" dirty="0"/>
              <a:t> -&gt; </a:t>
            </a:r>
            <a:r>
              <a:rPr lang="en-US" dirty="0" err="1"/>
              <a:t>Odr</a:t>
            </a:r>
            <a:r>
              <a:rPr lang="sr-Latn-RS" dirty="0" err="1"/>
              <a:t>žavanje</a:t>
            </a:r>
            <a:r>
              <a:rPr lang="sr-Latn-RS" dirty="0"/>
              <a:t> baze, aplikacije, mreže, operativnog sistema itd.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Unapređenja </a:t>
            </a:r>
            <a:r>
              <a:rPr lang="en-US" dirty="0"/>
              <a:t>-&gt; Novi </a:t>
            </a:r>
            <a:r>
              <a:rPr lang="en-US" dirty="0" err="1"/>
              <a:t>hardver</a:t>
            </a:r>
            <a:r>
              <a:rPr lang="en-US" dirty="0"/>
              <a:t>,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nova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DBMS-a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sr-Latn-R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07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pomažu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timovima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otkriju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koliko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često dešavaju i koliko je potrebno da se sistem vrati u normalan režim rada. Naravno, treba ih uzeti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odre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đenom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rezervom. One ne odgovaraju na bitnija pitanja poput, zašto se incident dogodio, šta od sistemskih komponenata i dalje radi a šta ne itd. Umesto toga, ove metrike nude dobru osnovu za pokretanje mnogo dubljih i ozbiljnijih pitanja. Za svaku od metrika trebamo postaviti nekoliko pitanja, kako se meri i kako i gde se koristi.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Pravilo N devetki</a:t>
            </a:r>
            <a:r>
              <a:rPr lang="en-US" dirty="0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generalna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, ne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metodologije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, procedure </a:t>
            </a:r>
            <a:r>
              <a:rPr lang="en-US" dirty="0" err="1"/>
              <a:t>sistemskih</a:t>
            </a:r>
            <a:r>
              <a:rPr lang="en-US" dirty="0"/>
              <a:t>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11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 err="1"/>
              <a:t>đu</a:t>
            </a:r>
            <a:r>
              <a:rPr lang="sr-Latn-RS" dirty="0"/>
              <a:t> otkaza </a:t>
            </a:r>
            <a:r>
              <a:rPr lang="en-US" dirty="0"/>
              <a:t>- MTBF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prosečno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popravljiva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nekog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proizvoda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vrednost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ži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pokaže kupcima koliko je proizvod pouzdan a programerima da bolje prate učestalost otkaza.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45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Srednje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rešavanja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mean time to resolve – MTTR)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prosečno vreme potrebno za potpuno rešavanje kvarova.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uključuje ne samo vreme utrošeno na otkrivanje kvara, 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dijagnostifikovanje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popravljanje već i </a:t>
            </a:r>
            <a:r>
              <a:rPr lang="sr-Latn-R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 provedeno na osiguranju 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se ovaj tip kvara više ne dogodi.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4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prodaje najmanje desetak različitih izdanja Microsoft SQL Server-a, namenjenih različitoj publici i za različita radna 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opterećenja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najskuplja edicija i nudi sve funkcionalnosti i sve dodatne alatke koje dolaze uz SQL server, dok su Standard i Express (besplatna verzija) verzije koje imaju manji skup funkcionalnosti.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sr-Latn-R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replikacija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više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zajedno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replikacije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 SQL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nekoliko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zasebnih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nazivaju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povezani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praćenjem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distribuiranjem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 koji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Agent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zahtevaju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funkcioni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še</a:t>
            </a:r>
            <a:endParaRPr lang="sr-Latn-R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A32C-A025-4110-93F3-42D74562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41B-DD6C-4818-8358-CC951781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C761-063E-40FC-A34B-AFF4579E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0AB8-E963-4CE9-BA3B-8B0BCF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F528-EAA9-4EF5-8E35-92B78A3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EC5D-0D19-4DD9-BA48-1B1F64C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B512-5AB0-4187-912E-C7BDC0A7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50DE-CF1A-49F6-BC04-71528F83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77FD-CD1C-43C0-B3E5-BBEEAC8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8BC3-2FF9-415E-A9DE-7D75A632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CC5D-B25C-497E-95B9-7B39BDD0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C05E-84DA-41B4-85DF-4A9DADEC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9E1-DD25-4E41-B94F-7DA707B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B4A9-128E-4A8A-839B-D4BB8D0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5C8B-DB90-4625-9F57-6AB3116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495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53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D15-59A0-4F79-BC40-4DFB59C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75B-727B-46F7-9BFF-B3357605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639-9088-4A38-A79B-168F7F0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BA48-1648-499C-AC08-DD773C4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9F7D-BF91-4FC0-B385-AB1CF46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BE8-431B-4C2D-A592-4A5E808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7DE8-5CB8-4E46-9789-F7ADBC9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4AE9-B6CA-4E69-89D6-2936E3C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63D3-FB01-4132-9FF4-66DF7B3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529-863F-4AE8-AD11-DF36E221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3D3-31C3-432E-B92E-369C8F9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17BA-098B-4EE9-87E1-AC3043DA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32DE-1DEB-41CA-AFA0-8CF3E5C9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CF1B-596A-4C6E-9210-1B78174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305D-3E18-4089-BE6E-126B357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2A313-105E-4B1D-A824-C91FB1A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C3F-460C-4D5C-8EA0-FE6A1592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5D13-B42C-407D-B17E-4CCA0283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658B-0637-4BFD-A1B3-549A97E8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6B714-9481-4128-B452-799BEFCD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4E2B-83B7-4E11-B3CF-0D7D5015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EE11-D479-43E5-9159-8A8102F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4F0E-374E-4596-BC9A-1512794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A18EB-4A32-4B2D-B74B-6EF8359D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9092-E6EA-43CF-8C20-0024C57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F8114-F8F9-4A1E-93F9-09D78C8D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85F6E-3268-49CE-BF0D-2C0B1F8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E584-153F-4CAC-80AD-8E98438F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6438F-4B43-425D-83BC-9AC0B92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79F9-53CE-4534-B6EB-B753D712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4B60-BC4A-48D2-A889-0A8DA534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600-F118-4FA7-9794-5C14404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D15-B8EA-4C8F-8F1C-0BFE1151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EA48-0AD3-4BC8-9857-19E3D8E8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7D3-5973-44E9-83DB-47968F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7ACC-BABA-4BA8-9F7F-2F72232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BD82-AEC6-4B8B-8714-25F784C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ED4D-002C-4B98-8AE3-01C52F2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07F2-B5D0-47E3-8799-F5A400CE8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6054-B0C3-4571-A7E0-7FB09D4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1F6D-1EB7-417E-8964-55722DA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2DDD-7AC2-45B0-BA7F-7CC31DB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C2FA-61EE-4C8C-A6FA-1A14D12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33DD0-8CCA-464C-B375-472A8467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066E-D5A1-4DD9-BED7-AC76AD7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A76F-01F2-46E6-A8DC-7A2621E9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C984-5149-4D09-8C21-6D6E78693D00}" type="datetimeFigureOut">
              <a:rPr lang="en-US" smtClean="0"/>
              <a:t>28-Jun-21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6EA-203A-401F-BFA3-B01B1C03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F13D-EC7C-4DA2-A16D-847A1430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680600" y="559833"/>
            <a:ext cx="10830800" cy="24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000" dirty="0">
                <a:solidFill>
                  <a:schemeClr val="bg1"/>
                </a:solidFill>
              </a:rPr>
              <a:t>Microsoft SQL Server High Availability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80600" y="4243111"/>
            <a:ext cx="10830800" cy="13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Mentor: Prof. dr Aleksaksandar Stanimirović</a:t>
            </a:r>
            <a:endParaRPr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Student: Danilo Vulović 1065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680600" y="5827697"/>
            <a:ext cx="10830800" cy="6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Maj, 2021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820200" y="39973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Replikacija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8931" y="2438400"/>
            <a:ext cx="362511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Glavni</a:t>
            </a:r>
            <a:r>
              <a:rPr lang="en-US" sz="2000" dirty="0"/>
              <a:t> </a:t>
            </a:r>
            <a:r>
              <a:rPr lang="en-US" sz="2000" dirty="0" err="1"/>
              <a:t>akteri</a:t>
            </a:r>
            <a:r>
              <a:rPr lang="en-US" sz="2000" dirty="0"/>
              <a:t> </a:t>
            </a:r>
            <a:r>
              <a:rPr lang="en-US" sz="2000" dirty="0" err="1"/>
              <a:t>procesa</a:t>
            </a:r>
            <a:r>
              <a:rPr lang="en-US" sz="2000" dirty="0"/>
              <a:t> </a:t>
            </a:r>
            <a:r>
              <a:rPr lang="en-US" sz="2000" dirty="0" err="1"/>
              <a:t>replikacije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Publisher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Subscriber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Distributer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E17BB0-301E-41F5-B7AE-52C77DB8C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891734"/>
            <a:ext cx="6019331" cy="50712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89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Replikacija u MS SQL Serveru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Vrste</a:t>
            </a:r>
            <a:r>
              <a:rPr lang="en-US" sz="2000" dirty="0"/>
              <a:t> </a:t>
            </a:r>
            <a:r>
              <a:rPr lang="en-US" sz="2000" dirty="0" err="1"/>
              <a:t>replikacija</a:t>
            </a:r>
            <a:r>
              <a:rPr lang="en-US" sz="2000" dirty="0"/>
              <a:t> u MS SQL </a:t>
            </a:r>
            <a:r>
              <a:rPr lang="en-US" sz="2000" dirty="0" err="1"/>
              <a:t>Serveru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transakcije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</a:t>
            </a:r>
            <a:r>
              <a:rPr lang="en-US" sz="2000" dirty="0" err="1"/>
              <a:t>zasnovana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spajanju</a:t>
            </a:r>
            <a:r>
              <a:rPr lang="en-US" sz="2000" dirty="0"/>
              <a:t> (merge)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snapshot-</a:t>
            </a:r>
            <a:r>
              <a:rPr lang="en-US" sz="2000" dirty="0" err="1"/>
              <a:t>ovima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Peer-to-peer </a:t>
            </a:r>
            <a:r>
              <a:rPr lang="en-US" sz="2000" dirty="0" err="1"/>
              <a:t>replikacija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Bidirekciona</a:t>
            </a:r>
            <a:r>
              <a:rPr lang="en-US" sz="2000" dirty="0"/>
              <a:t> </a:t>
            </a:r>
            <a:r>
              <a:rPr lang="en-US" sz="2000" dirty="0" err="1"/>
              <a:t>replikacija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subscriber-</a:t>
            </a:r>
            <a:r>
              <a:rPr lang="en-US" sz="2000" dirty="0" err="1"/>
              <a:t>ima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EAFC701-B9F5-4CDF-A69E-81FBADAA5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66" y="1782981"/>
            <a:ext cx="5177320" cy="436189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010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 re</a:t>
            </a:r>
            <a:r>
              <a:rPr lang="sr-Latn-R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šenja</a:t>
            </a:r>
            <a:r>
              <a:rPr lang="sr-Latn-R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 MS SQL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Serveru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397990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sz="2000" dirty="0"/>
              <a:t>Najkorišćenija HA rešenja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Mirroring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Failover</a:t>
            </a:r>
            <a:r>
              <a:rPr lang="sr-Latn-RS" sz="2000" dirty="0"/>
              <a:t> </a:t>
            </a:r>
            <a:r>
              <a:rPr lang="sr-Latn-RS" sz="2000" dirty="0" err="1"/>
              <a:t>Clustering</a:t>
            </a:r>
            <a:endParaRPr lang="sr-Latn-R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Availability</a:t>
            </a:r>
            <a:r>
              <a:rPr lang="sr-Latn-RS" sz="2000" dirty="0"/>
              <a:t> </a:t>
            </a:r>
            <a:r>
              <a:rPr lang="sr-Latn-RS" sz="2000" dirty="0" err="1"/>
              <a:t>Groups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2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Visoka dostupnost</a:t>
            </a:r>
            <a:endParaRPr dirty="0"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9687188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03195" indent="0">
              <a:buNone/>
            </a:pPr>
            <a:r>
              <a:rPr lang="en-US" sz="2400" dirty="0"/>
              <a:t>P</a:t>
            </a:r>
            <a:r>
              <a:rPr lang="sr-Latn-RS" sz="2400" dirty="0" err="1"/>
              <a:t>odrazumeva</a:t>
            </a:r>
            <a:r>
              <a:rPr lang="sr-Latn-RS" sz="2400" dirty="0"/>
              <a:t> da je sistem u stanju da opsluži zahteve korisnika pored grešaka koje </a:t>
            </a:r>
            <a:r>
              <a:rPr lang="en-US" sz="2400" dirty="0" err="1"/>
              <a:t>ga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sr-Latn-RS" sz="2400" dirty="0"/>
              <a:t> pogoditi</a:t>
            </a:r>
            <a:r>
              <a:rPr lang="en-US" sz="2400" dirty="0"/>
              <a:t>.</a:t>
            </a:r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r>
              <a:rPr lang="en-US" sz="2400" dirty="0" err="1"/>
              <a:t>Bitno</a:t>
            </a:r>
            <a:r>
              <a:rPr lang="en-US" sz="2400" dirty="0"/>
              <a:t> je </a:t>
            </a:r>
            <a:r>
              <a:rPr lang="en-US" sz="2400" dirty="0" err="1"/>
              <a:t>znati</a:t>
            </a:r>
            <a:r>
              <a:rPr lang="en-US" sz="2400" dirty="0"/>
              <a:t> </a:t>
            </a:r>
            <a:r>
              <a:rPr lang="en-US" sz="2400" dirty="0" err="1"/>
              <a:t>kakvu</a:t>
            </a:r>
            <a:r>
              <a:rPr lang="en-US" sz="2400" dirty="0"/>
              <a:t> o</a:t>
            </a:r>
            <a:r>
              <a:rPr lang="sr-Latn-RS" sz="2400" dirty="0" err="1"/>
              <a:t>čekivanu</a:t>
            </a:r>
            <a:r>
              <a:rPr lang="sr-Latn-RS" sz="2400" dirty="0"/>
              <a:t> dostupnost imaju servisi koje pravimo.</a:t>
            </a:r>
            <a:endParaRPr lang="en-US" sz="2400" dirty="0"/>
          </a:p>
          <a:p>
            <a:pPr marL="203195" indent="0">
              <a:buNone/>
            </a:pPr>
            <a:endParaRPr lang="sr-Latn-RS" sz="2400" dirty="0"/>
          </a:p>
          <a:p>
            <a:r>
              <a:rPr lang="sr-Latn-RS" sz="2400" dirty="0"/>
              <a:t>Imejl servis zahteva 24</a:t>
            </a:r>
            <a:r>
              <a:rPr lang="en-US" sz="2400" dirty="0"/>
              <a:t>/7 </a:t>
            </a:r>
            <a:r>
              <a:rPr lang="en-US" sz="2400" dirty="0" err="1"/>
              <a:t>podr</a:t>
            </a:r>
            <a:r>
              <a:rPr lang="sr-Latn-RS" sz="2400" dirty="0" err="1"/>
              <a:t>šku</a:t>
            </a:r>
            <a:endParaRPr lang="sr-Latn-RS" sz="2400" dirty="0"/>
          </a:p>
          <a:p>
            <a:r>
              <a:rPr lang="sr-Latn-RS" sz="2400" dirty="0"/>
              <a:t>Softver za praćenje berze zahteva podršku samo dok je berza otvorena.</a:t>
            </a:r>
          </a:p>
          <a:p>
            <a:endParaRPr lang="sr-Latn-RS" dirty="0"/>
          </a:p>
          <a:p>
            <a:pPr marL="203195" indent="0">
              <a:buNone/>
            </a:pPr>
            <a:endParaRPr lang="sr-Latn-R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sr-Latn-RS" dirty="0"/>
              <a:t>Zastoji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9394"/>
            <a:ext cx="5157787" cy="488820"/>
          </a:xfrm>
        </p:spPr>
        <p:txBody>
          <a:bodyPr/>
          <a:lstStyle/>
          <a:p>
            <a:r>
              <a:rPr lang="en-US" dirty="0" err="1"/>
              <a:t>Neplanirani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88B16CB-5C97-4CDD-81BB-0EDD64303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9" y="1746251"/>
            <a:ext cx="4595847" cy="4611167"/>
          </a:xfrm>
        </p:spPr>
      </p:pic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604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sr-Latn-RS" dirty="0"/>
              <a:t>Zastoji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9394"/>
            <a:ext cx="5157787" cy="488820"/>
          </a:xfrm>
        </p:spPr>
        <p:txBody>
          <a:bodyPr/>
          <a:lstStyle/>
          <a:p>
            <a:r>
              <a:rPr lang="en-US" dirty="0" err="1"/>
              <a:t>Neplanirani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88B16CB-5C97-4CDD-81BB-0EDD64303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9" y="1746251"/>
            <a:ext cx="4595847" cy="46111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106" y="1089394"/>
            <a:ext cx="5183188" cy="488820"/>
          </a:xfrm>
        </p:spPr>
        <p:txBody>
          <a:bodyPr/>
          <a:lstStyle/>
          <a:p>
            <a:r>
              <a:rPr lang="en-US" dirty="0" err="1"/>
              <a:t>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08AF1290-8FB1-4893-8ADF-5912BDD765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93" y="2182815"/>
            <a:ext cx="5567401" cy="3303324"/>
          </a:xfrm>
        </p:spPr>
      </p:pic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3039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17354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popravak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88245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b="1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3F3553-DBA0-4473-8FF4-4472C6A4585C}"/>
              </a:ext>
            </a:extLst>
          </p:cNvPr>
          <p:cNvSpPr txBox="1"/>
          <p:nvPr/>
        </p:nvSpPr>
        <p:spPr>
          <a:xfrm>
            <a:off x="6482993" y="4110483"/>
            <a:ext cx="4849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Dostupnost</a:t>
            </a:r>
            <a:r>
              <a:rPr lang="en-US" dirty="0"/>
              <a:t> “pet </a:t>
            </a:r>
            <a:r>
              <a:rPr lang="en-US" dirty="0" err="1"/>
              <a:t>devetki</a:t>
            </a:r>
            <a:r>
              <a:rPr lang="en-US" dirty="0"/>
              <a:t>” -&gt; </a:t>
            </a:r>
            <a:r>
              <a:rPr lang="en-US" dirty="0" err="1"/>
              <a:t>dostupnost</a:t>
            </a:r>
            <a:r>
              <a:rPr lang="en-US" dirty="0"/>
              <a:t> od minimum 99.999% </a:t>
            </a:r>
            <a:r>
              <a:rPr lang="en-US" dirty="0" err="1"/>
              <a:t>intervala</a:t>
            </a:r>
            <a:r>
              <a:rPr lang="en-US" dirty="0"/>
              <a:t> koji </a:t>
            </a:r>
            <a:r>
              <a:rPr lang="en-US" dirty="0" err="1"/>
              <a:t>posmatramo</a:t>
            </a:r>
            <a:r>
              <a:rPr lang="en-US" dirty="0"/>
              <a:t>.</a:t>
            </a:r>
          </a:p>
          <a:p>
            <a:r>
              <a:rPr lang="en-US" dirty="0"/>
              <a:t>(5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godi</a:t>
            </a:r>
            <a:r>
              <a:rPr lang="sr-Latn-RS" dirty="0" err="1"/>
              <a:t>šnje</a:t>
            </a:r>
            <a:r>
              <a:rPr lang="sr-Latn-RS" dirty="0"/>
              <a:t> nedostupnost)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20E1-3F14-4818-8FB7-FE793A29FBC0}"/>
              </a:ext>
            </a:extLst>
          </p:cNvPr>
          <p:cNvSpPr txBox="1"/>
          <p:nvPr/>
        </p:nvSpPr>
        <p:spPr>
          <a:xfrm>
            <a:off x="6482993" y="5236502"/>
            <a:ext cx="4849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Dostupnost</a:t>
            </a:r>
            <a:r>
              <a:rPr lang="en-US" dirty="0"/>
              <a:t> “tri </a:t>
            </a:r>
            <a:r>
              <a:rPr lang="en-US" dirty="0" err="1"/>
              <a:t>devetke</a:t>
            </a:r>
            <a:r>
              <a:rPr lang="en-US" dirty="0"/>
              <a:t>” -&gt; </a:t>
            </a:r>
            <a:r>
              <a:rPr lang="en-US" dirty="0" err="1"/>
              <a:t>dostupnost</a:t>
            </a:r>
            <a:r>
              <a:rPr lang="en-US" dirty="0"/>
              <a:t> od minimum 99.9% </a:t>
            </a:r>
            <a:r>
              <a:rPr lang="en-US" dirty="0" err="1"/>
              <a:t>intervala</a:t>
            </a:r>
            <a:r>
              <a:rPr lang="en-US" dirty="0"/>
              <a:t> koji </a:t>
            </a:r>
            <a:r>
              <a:rPr lang="en-US" dirty="0" err="1"/>
              <a:t>posmatramo</a:t>
            </a:r>
            <a:r>
              <a:rPr lang="en-US" dirty="0"/>
              <a:t>.</a:t>
            </a:r>
          </a:p>
          <a:p>
            <a:r>
              <a:rPr lang="en-US" dirty="0"/>
              <a:t>(526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godi</a:t>
            </a:r>
            <a:r>
              <a:rPr lang="sr-Latn-RS" dirty="0" err="1"/>
              <a:t>šnje</a:t>
            </a:r>
            <a:r>
              <a:rPr lang="sr-Latn-RS" dirty="0"/>
              <a:t> nedostupnost)</a:t>
            </a:r>
          </a:p>
        </p:txBody>
      </p:sp>
    </p:spTree>
    <p:extLst>
      <p:ext uri="{BB962C8B-B14F-4D97-AF65-F5344CB8AC3E}">
        <p14:creationId xmlns:p14="http://schemas.microsoft.com/office/powerpoint/2010/main" val="34337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88245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3F3553-DBA0-4473-8FF4-4472C6A4585C}"/>
              </a:ext>
            </a:extLst>
          </p:cNvPr>
          <p:cNvSpPr txBox="1"/>
          <p:nvPr/>
        </p:nvSpPr>
        <p:spPr>
          <a:xfrm>
            <a:off x="6612526" y="4223515"/>
            <a:ext cx="484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Recimo da je period koji nas zanima 48h. U tom periodu, bilo je 8h zastoja i 5 odvojena otkaza. To znači da je operativno vreme bilo 40 sati pa je samim tim MTBF jednak 40/8 = 5 sati.</a:t>
            </a:r>
          </a:p>
        </p:txBody>
      </p:sp>
    </p:spTree>
    <p:extLst>
      <p:ext uri="{BB962C8B-B14F-4D97-AF65-F5344CB8AC3E}">
        <p14:creationId xmlns:p14="http://schemas.microsoft.com/office/powerpoint/2010/main" val="311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88245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45D8C8-BE4A-4ED5-9E03-50B2FCAA82D3}"/>
              </a:ext>
            </a:extLst>
          </p:cNvPr>
          <p:cNvCxnSpPr/>
          <p:nvPr/>
        </p:nvCxnSpPr>
        <p:spPr>
          <a:xfrm>
            <a:off x="7479587" y="3297184"/>
            <a:ext cx="2486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CA726-1EF7-4BEA-A911-5F333A6C85FB}"/>
              </a:ext>
            </a:extLst>
          </p:cNvPr>
          <p:cNvSpPr txBox="1"/>
          <p:nvPr/>
        </p:nvSpPr>
        <p:spPr>
          <a:xfrm>
            <a:off x="8425915" y="3307959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MTTR</a:t>
            </a:r>
            <a:endParaRPr lang="sr-Latn-R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sr-Latn-RS" sz="3200"/>
              <a:t>MS SQL Server</a:t>
            </a:r>
            <a:endParaRPr lang="sr-Latn-R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B4F8F-C012-4A46-8A28-0D81DE6ABFA1}"/>
              </a:ext>
            </a:extLst>
          </p:cNvPr>
          <p:cNvSpPr txBox="1"/>
          <p:nvPr/>
        </p:nvSpPr>
        <p:spPr>
          <a:xfrm>
            <a:off x="965769" y="1738901"/>
            <a:ext cx="97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Microsoft SQL Server je relacioni sistem upravljanja bazama podataka koji je razvio Microsoft.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046A-0606-45D9-9F6A-7FD836C50D61}"/>
              </a:ext>
            </a:extLst>
          </p:cNvPr>
          <p:cNvSpPr txBox="1"/>
          <p:nvPr/>
        </p:nvSpPr>
        <p:spPr>
          <a:xfrm>
            <a:off x="965769" y="2305501"/>
            <a:ext cx="97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Nekoliko edicija koje ispunjavaju različite korisničke potrebe.</a:t>
            </a:r>
            <a:endParaRPr lang="sr-Latn-RS" dirty="0"/>
          </a:p>
        </p:txBody>
      </p:sp>
      <p:graphicFrame>
        <p:nvGraphicFramePr>
          <p:cNvPr id="200" name="TextBox 10">
            <a:extLst>
              <a:ext uri="{FF2B5EF4-FFF2-40B4-BE49-F238E27FC236}">
                <a16:creationId xmlns:a16="http://schemas.microsoft.com/office/drawing/2014/main" id="{975166A3-C90B-44E8-A828-2408E351106B}"/>
              </a:ext>
            </a:extLst>
          </p:cNvPr>
          <p:cNvGraphicFramePr/>
          <p:nvPr/>
        </p:nvGraphicFramePr>
        <p:xfrm>
          <a:off x="965769" y="3059668"/>
          <a:ext cx="9791273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010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1308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</vt:lpstr>
      <vt:lpstr>Office Theme</vt:lpstr>
      <vt:lpstr>Microsoft SQL Server High Availability</vt:lpstr>
      <vt:lpstr>Visoka dostupnost</vt:lpstr>
      <vt:lpstr>Zastoji</vt:lpstr>
      <vt:lpstr>Zastoji</vt:lpstr>
      <vt:lpstr>Metrike visoke dostupnosti</vt:lpstr>
      <vt:lpstr>Metrike visoke dostupnosti</vt:lpstr>
      <vt:lpstr>Metrike visoke dostupnosti</vt:lpstr>
      <vt:lpstr>Metrike visoke dostupnosti</vt:lpstr>
      <vt:lpstr>MS SQL Server</vt:lpstr>
      <vt:lpstr>Replikacija</vt:lpstr>
      <vt:lpstr>Replikacija u MS SQL Serveru</vt:lpstr>
      <vt:lpstr>HA rešenja u MS SQL Serveru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i Restore kod Neo4j baze podataka</dc:title>
  <dc:creator>Danilo Vulovic</dc:creator>
  <cp:lastModifiedBy>Danilo Vulovic</cp:lastModifiedBy>
  <cp:revision>21</cp:revision>
  <dcterms:created xsi:type="dcterms:W3CDTF">2021-05-23T18:56:41Z</dcterms:created>
  <dcterms:modified xsi:type="dcterms:W3CDTF">2021-06-28T15:29:28Z</dcterms:modified>
</cp:coreProperties>
</file>