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84" r:id="rId4"/>
    <p:sldId id="285" r:id="rId5"/>
    <p:sldId id="268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2139" autoAdjust="0"/>
  </p:normalViewPr>
  <p:slideViewPr>
    <p:cSldViewPr snapToGrid="0">
      <p:cViewPr varScale="1">
        <p:scale>
          <a:sx n="93" d="100"/>
          <a:sy n="93" d="100"/>
        </p:scale>
        <p:origin x="12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994BBE-16DC-4FBD-B4E4-C4AE962C050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4622A1-3AE6-4BC4-AC88-6DE3CF750171}">
      <dgm:prSet/>
      <dgm:spPr/>
      <dgm:t>
        <a:bodyPr/>
        <a:lstStyle/>
        <a:p>
          <a:r>
            <a:rPr lang="sr-Latn-RS" dirty="0"/>
            <a:t>Skup različitih procesa</a:t>
          </a:r>
          <a:r>
            <a:rPr lang="en-US" dirty="0"/>
            <a:t> (</a:t>
          </a:r>
          <a:r>
            <a:rPr lang="en-US" dirty="0" err="1"/>
            <a:t>agenata</a:t>
          </a:r>
          <a:r>
            <a:rPr lang="en-US" dirty="0"/>
            <a:t>)</a:t>
          </a:r>
          <a:r>
            <a:rPr lang="sr-Latn-RS" dirty="0"/>
            <a:t> koji zajedno rade da omoguće čitav proces pamćenja, pribavljanja i brisanja podataka, analize, monitoringa</a:t>
          </a:r>
          <a:r>
            <a:rPr lang="en-US" dirty="0"/>
            <a:t>, </a:t>
          </a:r>
          <a:r>
            <a:rPr lang="en-US" dirty="0" err="1"/>
            <a:t>replikacije</a:t>
          </a:r>
          <a:r>
            <a:rPr lang="en-US" dirty="0"/>
            <a:t>, </a:t>
          </a:r>
          <a:r>
            <a:rPr lang="en-US" dirty="0" err="1"/>
            <a:t>itd</a:t>
          </a:r>
          <a:r>
            <a:rPr lang="en-US" dirty="0"/>
            <a:t>.</a:t>
          </a:r>
          <a:r>
            <a:rPr lang="sr-Latn-RS" dirty="0"/>
            <a:t> </a:t>
          </a:r>
          <a:r>
            <a:rPr lang="en-US" dirty="0"/>
            <a:t>DBMS-a da </a:t>
          </a:r>
          <a:r>
            <a:rPr lang="en-US" dirty="0" err="1"/>
            <a:t>funkcioni</a:t>
          </a:r>
          <a:r>
            <a:rPr lang="sr-Latn-RS" dirty="0" err="1"/>
            <a:t>še</a:t>
          </a:r>
          <a:r>
            <a:rPr lang="sr-Latn-RS" dirty="0"/>
            <a:t> kako treba</a:t>
          </a:r>
          <a:r>
            <a:rPr lang="en-US" dirty="0"/>
            <a:t>:</a:t>
          </a:r>
        </a:p>
      </dgm:t>
    </dgm:pt>
    <dgm:pt modelId="{34A34836-EBB4-434C-8D4D-0CBDD1AE91F8}" type="parTrans" cxnId="{199AC0B3-72DA-408C-8278-DCD955130ED7}">
      <dgm:prSet/>
      <dgm:spPr/>
      <dgm:t>
        <a:bodyPr/>
        <a:lstStyle/>
        <a:p>
          <a:endParaRPr lang="en-US"/>
        </a:p>
      </dgm:t>
    </dgm:pt>
    <dgm:pt modelId="{8A5E79D3-C9E3-4D33-B860-846733B022BC}" type="sibTrans" cxnId="{199AC0B3-72DA-408C-8278-DCD955130ED7}">
      <dgm:prSet/>
      <dgm:spPr/>
      <dgm:t>
        <a:bodyPr/>
        <a:lstStyle/>
        <a:p>
          <a:endParaRPr lang="en-US"/>
        </a:p>
      </dgm:t>
    </dgm:pt>
    <dgm:pt modelId="{3B2AFE1E-11D2-435A-AE5D-F899F1A7CFAB}">
      <dgm:prSet/>
      <dgm:spPr/>
      <dgm:t>
        <a:bodyPr/>
        <a:lstStyle/>
        <a:p>
          <a:r>
            <a:rPr lang="en-US"/>
            <a:t>SQL Server agent</a:t>
          </a:r>
        </a:p>
      </dgm:t>
    </dgm:pt>
    <dgm:pt modelId="{0630F12B-C8C6-4599-A03C-5985CABA7AB8}" type="parTrans" cxnId="{FA2D1CD1-C44B-40C3-9D77-4437B17D079A}">
      <dgm:prSet/>
      <dgm:spPr/>
      <dgm:t>
        <a:bodyPr/>
        <a:lstStyle/>
        <a:p>
          <a:endParaRPr lang="en-US"/>
        </a:p>
      </dgm:t>
    </dgm:pt>
    <dgm:pt modelId="{CDC4EC29-A78D-49BE-AE33-C7C559B2A561}" type="sibTrans" cxnId="{FA2D1CD1-C44B-40C3-9D77-4437B17D079A}">
      <dgm:prSet/>
      <dgm:spPr/>
      <dgm:t>
        <a:bodyPr/>
        <a:lstStyle/>
        <a:p>
          <a:endParaRPr lang="en-US"/>
        </a:p>
      </dgm:t>
    </dgm:pt>
    <dgm:pt modelId="{C8BA099C-61DC-4797-97C0-DB264C4FD162}">
      <dgm:prSet/>
      <dgm:spPr/>
      <dgm:t>
        <a:bodyPr/>
        <a:lstStyle/>
        <a:p>
          <a:r>
            <a:rPr lang="en-US"/>
            <a:t>Snapshot agent</a:t>
          </a:r>
        </a:p>
      </dgm:t>
    </dgm:pt>
    <dgm:pt modelId="{1735BFED-C1FA-4060-979B-FA6609B18C7A}" type="parTrans" cxnId="{D87A4E14-187D-4CDD-A055-BE82E77D71AF}">
      <dgm:prSet/>
      <dgm:spPr/>
      <dgm:t>
        <a:bodyPr/>
        <a:lstStyle/>
        <a:p>
          <a:endParaRPr lang="en-US"/>
        </a:p>
      </dgm:t>
    </dgm:pt>
    <dgm:pt modelId="{3110E2D5-838D-4299-A8A6-36232F4AC023}" type="sibTrans" cxnId="{D87A4E14-187D-4CDD-A055-BE82E77D71AF}">
      <dgm:prSet/>
      <dgm:spPr/>
      <dgm:t>
        <a:bodyPr/>
        <a:lstStyle/>
        <a:p>
          <a:endParaRPr lang="en-US"/>
        </a:p>
      </dgm:t>
    </dgm:pt>
    <dgm:pt modelId="{7604BA85-8A06-4C80-931E-01FCC1EF41B3}">
      <dgm:prSet/>
      <dgm:spPr/>
      <dgm:t>
        <a:bodyPr/>
        <a:lstStyle/>
        <a:p>
          <a:r>
            <a:rPr lang="en-US"/>
            <a:t>Log Reader agent</a:t>
          </a:r>
        </a:p>
      </dgm:t>
    </dgm:pt>
    <dgm:pt modelId="{6A13C81E-2148-40B2-988D-9315D6831E83}" type="parTrans" cxnId="{E4CDB41A-0B8B-4BA2-9162-BF293CBCC482}">
      <dgm:prSet/>
      <dgm:spPr/>
      <dgm:t>
        <a:bodyPr/>
        <a:lstStyle/>
        <a:p>
          <a:endParaRPr lang="en-US"/>
        </a:p>
      </dgm:t>
    </dgm:pt>
    <dgm:pt modelId="{F1B0FC40-8602-4CF5-8384-B0DA04F4C8B7}" type="sibTrans" cxnId="{E4CDB41A-0B8B-4BA2-9162-BF293CBCC482}">
      <dgm:prSet/>
      <dgm:spPr/>
      <dgm:t>
        <a:bodyPr/>
        <a:lstStyle/>
        <a:p>
          <a:endParaRPr lang="en-US"/>
        </a:p>
      </dgm:t>
    </dgm:pt>
    <dgm:pt modelId="{4D4A6DF8-DC9B-43DA-A2CC-B49C1CFAD40E}">
      <dgm:prSet/>
      <dgm:spPr/>
      <dgm:t>
        <a:bodyPr/>
        <a:lstStyle/>
        <a:p>
          <a:r>
            <a:rPr lang="en-US"/>
            <a:t>Distribution agent</a:t>
          </a:r>
        </a:p>
      </dgm:t>
    </dgm:pt>
    <dgm:pt modelId="{F69670ED-3C6C-4E3A-8630-A2A734F614F9}" type="parTrans" cxnId="{5281D794-4156-4920-8459-B2E4D61F8642}">
      <dgm:prSet/>
      <dgm:spPr/>
      <dgm:t>
        <a:bodyPr/>
        <a:lstStyle/>
        <a:p>
          <a:endParaRPr lang="en-US"/>
        </a:p>
      </dgm:t>
    </dgm:pt>
    <dgm:pt modelId="{9448A016-C41B-496C-BE2D-E3B52C5802D6}" type="sibTrans" cxnId="{5281D794-4156-4920-8459-B2E4D61F8642}">
      <dgm:prSet/>
      <dgm:spPr/>
      <dgm:t>
        <a:bodyPr/>
        <a:lstStyle/>
        <a:p>
          <a:endParaRPr lang="en-US"/>
        </a:p>
      </dgm:t>
    </dgm:pt>
    <dgm:pt modelId="{D79F6AE6-DBA6-4609-8495-4FF7B5BDF1C8}">
      <dgm:prSet/>
      <dgm:spPr/>
      <dgm:t>
        <a:bodyPr/>
        <a:lstStyle/>
        <a:p>
          <a:r>
            <a:rPr lang="en-US"/>
            <a:t>Merge agent</a:t>
          </a:r>
        </a:p>
      </dgm:t>
    </dgm:pt>
    <dgm:pt modelId="{6DCCCE47-BC33-4995-9516-8C557F44418D}" type="parTrans" cxnId="{7EA28964-E66B-474D-B296-0044A7C837C3}">
      <dgm:prSet/>
      <dgm:spPr/>
      <dgm:t>
        <a:bodyPr/>
        <a:lstStyle/>
        <a:p>
          <a:endParaRPr lang="en-US"/>
        </a:p>
      </dgm:t>
    </dgm:pt>
    <dgm:pt modelId="{8D668EBD-383B-4BFF-9BF7-74C80F7DE112}" type="sibTrans" cxnId="{7EA28964-E66B-474D-B296-0044A7C837C3}">
      <dgm:prSet/>
      <dgm:spPr/>
      <dgm:t>
        <a:bodyPr/>
        <a:lstStyle/>
        <a:p>
          <a:endParaRPr lang="en-US"/>
        </a:p>
      </dgm:t>
    </dgm:pt>
    <dgm:pt modelId="{DBE461CA-CA0B-4917-A92E-2D0ADA7A7375}">
      <dgm:prSet/>
      <dgm:spPr/>
      <dgm:t>
        <a:bodyPr/>
        <a:lstStyle/>
        <a:p>
          <a:r>
            <a:rPr lang="en-US" dirty="0"/>
            <a:t>Queue Reader agent</a:t>
          </a:r>
        </a:p>
      </dgm:t>
    </dgm:pt>
    <dgm:pt modelId="{A952CC70-152A-4876-9709-E98D4580F5C6}" type="parTrans" cxnId="{9C5B2E95-90B2-46D9-9D67-4EBBB21A9B5C}">
      <dgm:prSet/>
      <dgm:spPr/>
      <dgm:t>
        <a:bodyPr/>
        <a:lstStyle/>
        <a:p>
          <a:endParaRPr lang="en-US"/>
        </a:p>
      </dgm:t>
    </dgm:pt>
    <dgm:pt modelId="{DC829FF7-DDB9-4B3A-AB97-D44D0EE3A671}" type="sibTrans" cxnId="{9C5B2E95-90B2-46D9-9D67-4EBBB21A9B5C}">
      <dgm:prSet/>
      <dgm:spPr/>
      <dgm:t>
        <a:bodyPr/>
        <a:lstStyle/>
        <a:p>
          <a:endParaRPr lang="en-US"/>
        </a:p>
      </dgm:t>
    </dgm:pt>
    <dgm:pt modelId="{F9419C82-E705-466D-9506-9500752DA146}">
      <dgm:prSet/>
      <dgm:spPr/>
      <dgm:t>
        <a:bodyPr/>
        <a:lstStyle/>
        <a:p>
          <a:r>
            <a:rPr lang="en-US" dirty="0"/>
            <a:t>Replication maintenance agents</a:t>
          </a:r>
        </a:p>
      </dgm:t>
    </dgm:pt>
    <dgm:pt modelId="{FD324455-3CBE-475B-BF8E-CC4D2CED5464}" type="parTrans" cxnId="{9A197D2D-FAA7-43EF-839D-57F1338E7201}">
      <dgm:prSet/>
      <dgm:spPr/>
      <dgm:t>
        <a:bodyPr/>
        <a:lstStyle/>
        <a:p>
          <a:endParaRPr lang="en-US"/>
        </a:p>
      </dgm:t>
    </dgm:pt>
    <dgm:pt modelId="{99770DEA-6D8A-4BC0-90A6-CA9E8A0704E8}" type="sibTrans" cxnId="{9A197D2D-FAA7-43EF-839D-57F1338E7201}">
      <dgm:prSet/>
      <dgm:spPr/>
      <dgm:t>
        <a:bodyPr/>
        <a:lstStyle/>
        <a:p>
          <a:endParaRPr lang="en-US"/>
        </a:p>
      </dgm:t>
    </dgm:pt>
    <dgm:pt modelId="{3CA3783E-0BE6-4DE3-825D-F256EA95005C}" type="pres">
      <dgm:prSet presAssocID="{52994BBE-16DC-4FBD-B4E4-C4AE962C0503}" presName="linear" presStyleCnt="0">
        <dgm:presLayoutVars>
          <dgm:animLvl val="lvl"/>
          <dgm:resizeHandles val="exact"/>
        </dgm:presLayoutVars>
      </dgm:prSet>
      <dgm:spPr/>
    </dgm:pt>
    <dgm:pt modelId="{D43AD5CE-6204-44A1-A243-3C74E87D0212}" type="pres">
      <dgm:prSet presAssocID="{EE4622A1-3AE6-4BC4-AC88-6DE3CF75017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57EEAD-36B1-41F9-ABF9-78D96186ECAB}" type="pres">
      <dgm:prSet presAssocID="{EE4622A1-3AE6-4BC4-AC88-6DE3CF75017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623000E-7073-4FE4-B4FE-DB6841E613DC}" type="presOf" srcId="{4D4A6DF8-DC9B-43DA-A2CC-B49C1CFAD40E}" destId="{C257EEAD-36B1-41F9-ABF9-78D96186ECAB}" srcOrd="0" destOrd="3" presId="urn:microsoft.com/office/officeart/2005/8/layout/vList2"/>
    <dgm:cxn modelId="{D87A4E14-187D-4CDD-A055-BE82E77D71AF}" srcId="{EE4622A1-3AE6-4BC4-AC88-6DE3CF750171}" destId="{C8BA099C-61DC-4797-97C0-DB264C4FD162}" srcOrd="1" destOrd="0" parTransId="{1735BFED-C1FA-4060-979B-FA6609B18C7A}" sibTransId="{3110E2D5-838D-4299-A8A6-36232F4AC023}"/>
    <dgm:cxn modelId="{E4CDB41A-0B8B-4BA2-9162-BF293CBCC482}" srcId="{EE4622A1-3AE6-4BC4-AC88-6DE3CF750171}" destId="{7604BA85-8A06-4C80-931E-01FCC1EF41B3}" srcOrd="2" destOrd="0" parTransId="{6A13C81E-2148-40B2-988D-9315D6831E83}" sibTransId="{F1B0FC40-8602-4CF5-8384-B0DA04F4C8B7}"/>
    <dgm:cxn modelId="{24751922-809A-4A18-AAD5-1CC7EDD5B828}" type="presOf" srcId="{EE4622A1-3AE6-4BC4-AC88-6DE3CF750171}" destId="{D43AD5CE-6204-44A1-A243-3C74E87D0212}" srcOrd="0" destOrd="0" presId="urn:microsoft.com/office/officeart/2005/8/layout/vList2"/>
    <dgm:cxn modelId="{9A197D2D-FAA7-43EF-839D-57F1338E7201}" srcId="{EE4622A1-3AE6-4BC4-AC88-6DE3CF750171}" destId="{F9419C82-E705-466D-9506-9500752DA146}" srcOrd="6" destOrd="0" parTransId="{FD324455-3CBE-475B-BF8E-CC4D2CED5464}" sibTransId="{99770DEA-6D8A-4BC0-90A6-CA9E8A0704E8}"/>
    <dgm:cxn modelId="{7EA28964-E66B-474D-B296-0044A7C837C3}" srcId="{EE4622A1-3AE6-4BC4-AC88-6DE3CF750171}" destId="{D79F6AE6-DBA6-4609-8495-4FF7B5BDF1C8}" srcOrd="4" destOrd="0" parTransId="{6DCCCE47-BC33-4995-9516-8C557F44418D}" sibTransId="{8D668EBD-383B-4BFF-9BF7-74C80F7DE112}"/>
    <dgm:cxn modelId="{49862372-A131-48B6-80F0-004226E50AA2}" type="presOf" srcId="{DBE461CA-CA0B-4917-A92E-2D0ADA7A7375}" destId="{C257EEAD-36B1-41F9-ABF9-78D96186ECAB}" srcOrd="0" destOrd="5" presId="urn:microsoft.com/office/officeart/2005/8/layout/vList2"/>
    <dgm:cxn modelId="{DC263176-DD9C-4061-9BCC-A6BA062CBEBA}" type="presOf" srcId="{C8BA099C-61DC-4797-97C0-DB264C4FD162}" destId="{C257EEAD-36B1-41F9-ABF9-78D96186ECAB}" srcOrd="0" destOrd="1" presId="urn:microsoft.com/office/officeart/2005/8/layout/vList2"/>
    <dgm:cxn modelId="{01D4A678-78C3-4BCA-BB87-362700AA5D56}" type="presOf" srcId="{F9419C82-E705-466D-9506-9500752DA146}" destId="{C257EEAD-36B1-41F9-ABF9-78D96186ECAB}" srcOrd="0" destOrd="6" presId="urn:microsoft.com/office/officeart/2005/8/layout/vList2"/>
    <dgm:cxn modelId="{5281D794-4156-4920-8459-B2E4D61F8642}" srcId="{EE4622A1-3AE6-4BC4-AC88-6DE3CF750171}" destId="{4D4A6DF8-DC9B-43DA-A2CC-B49C1CFAD40E}" srcOrd="3" destOrd="0" parTransId="{F69670ED-3C6C-4E3A-8630-A2A734F614F9}" sibTransId="{9448A016-C41B-496C-BE2D-E3B52C5802D6}"/>
    <dgm:cxn modelId="{9C5B2E95-90B2-46D9-9D67-4EBBB21A9B5C}" srcId="{EE4622A1-3AE6-4BC4-AC88-6DE3CF750171}" destId="{DBE461CA-CA0B-4917-A92E-2D0ADA7A7375}" srcOrd="5" destOrd="0" parTransId="{A952CC70-152A-4876-9709-E98D4580F5C6}" sibTransId="{DC829FF7-DDB9-4B3A-AB97-D44D0EE3A671}"/>
    <dgm:cxn modelId="{6A44BAAD-A6A6-44BA-82FA-BDA8527B7C1E}" type="presOf" srcId="{3B2AFE1E-11D2-435A-AE5D-F899F1A7CFAB}" destId="{C257EEAD-36B1-41F9-ABF9-78D96186ECAB}" srcOrd="0" destOrd="0" presId="urn:microsoft.com/office/officeart/2005/8/layout/vList2"/>
    <dgm:cxn modelId="{199AC0B3-72DA-408C-8278-DCD955130ED7}" srcId="{52994BBE-16DC-4FBD-B4E4-C4AE962C0503}" destId="{EE4622A1-3AE6-4BC4-AC88-6DE3CF750171}" srcOrd="0" destOrd="0" parTransId="{34A34836-EBB4-434C-8D4D-0CBDD1AE91F8}" sibTransId="{8A5E79D3-C9E3-4D33-B860-846733B022BC}"/>
    <dgm:cxn modelId="{8B2886BB-3F45-4194-9A8B-76299D28D519}" type="presOf" srcId="{D79F6AE6-DBA6-4609-8495-4FF7B5BDF1C8}" destId="{C257EEAD-36B1-41F9-ABF9-78D96186ECAB}" srcOrd="0" destOrd="4" presId="urn:microsoft.com/office/officeart/2005/8/layout/vList2"/>
    <dgm:cxn modelId="{FA2D1CD1-C44B-40C3-9D77-4437B17D079A}" srcId="{EE4622A1-3AE6-4BC4-AC88-6DE3CF750171}" destId="{3B2AFE1E-11D2-435A-AE5D-F899F1A7CFAB}" srcOrd="0" destOrd="0" parTransId="{0630F12B-C8C6-4599-A03C-5985CABA7AB8}" sibTransId="{CDC4EC29-A78D-49BE-AE33-C7C559B2A561}"/>
    <dgm:cxn modelId="{BC8C7AE3-866F-4C58-9723-C78245760369}" type="presOf" srcId="{7604BA85-8A06-4C80-931E-01FCC1EF41B3}" destId="{C257EEAD-36B1-41F9-ABF9-78D96186ECAB}" srcOrd="0" destOrd="2" presId="urn:microsoft.com/office/officeart/2005/8/layout/vList2"/>
    <dgm:cxn modelId="{3D9883F9-625F-4EB3-90EE-79C132352FE0}" type="presOf" srcId="{52994BBE-16DC-4FBD-B4E4-C4AE962C0503}" destId="{3CA3783E-0BE6-4DE3-825D-F256EA95005C}" srcOrd="0" destOrd="0" presId="urn:microsoft.com/office/officeart/2005/8/layout/vList2"/>
    <dgm:cxn modelId="{102124E6-5760-4E64-A0C4-6C22D6038E4B}" type="presParOf" srcId="{3CA3783E-0BE6-4DE3-825D-F256EA95005C}" destId="{D43AD5CE-6204-44A1-A243-3C74E87D0212}" srcOrd="0" destOrd="0" presId="urn:microsoft.com/office/officeart/2005/8/layout/vList2"/>
    <dgm:cxn modelId="{07BD5367-6FB5-4FFD-868D-91F085A3C4D8}" type="presParOf" srcId="{3CA3783E-0BE6-4DE3-825D-F256EA95005C}" destId="{C257EEAD-36B1-41F9-ABF9-78D96186ECA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AD5CE-6204-44A1-A243-3C74E87D0212}">
      <dsp:nvSpPr>
        <dsp:cNvPr id="0" name=""/>
        <dsp:cNvSpPr/>
      </dsp:nvSpPr>
      <dsp:spPr>
        <a:xfrm>
          <a:off x="0" y="96291"/>
          <a:ext cx="9791273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800" kern="1200" dirty="0"/>
            <a:t>Skup različitih procesa</a:t>
          </a:r>
          <a:r>
            <a:rPr lang="en-US" sz="1800" kern="1200" dirty="0"/>
            <a:t> (</a:t>
          </a:r>
          <a:r>
            <a:rPr lang="en-US" sz="1800" kern="1200" dirty="0" err="1"/>
            <a:t>agenata</a:t>
          </a:r>
          <a:r>
            <a:rPr lang="en-US" sz="1800" kern="1200" dirty="0"/>
            <a:t>)</a:t>
          </a:r>
          <a:r>
            <a:rPr lang="sr-Latn-RS" sz="1800" kern="1200" dirty="0"/>
            <a:t> koji zajedno rade da omoguće čitav proces pamćenja, pribavljanja i brisanja podataka, analize, monitoringa</a:t>
          </a:r>
          <a:r>
            <a:rPr lang="en-US" sz="1800" kern="1200" dirty="0"/>
            <a:t>, </a:t>
          </a:r>
          <a:r>
            <a:rPr lang="en-US" sz="1800" kern="1200" dirty="0" err="1"/>
            <a:t>replikacije</a:t>
          </a:r>
          <a:r>
            <a:rPr lang="en-US" sz="1800" kern="1200" dirty="0"/>
            <a:t>, </a:t>
          </a:r>
          <a:r>
            <a:rPr lang="en-US" sz="1800" kern="1200" dirty="0" err="1"/>
            <a:t>itd</a:t>
          </a:r>
          <a:r>
            <a:rPr lang="en-US" sz="1800" kern="1200" dirty="0"/>
            <a:t>.</a:t>
          </a:r>
          <a:r>
            <a:rPr lang="sr-Latn-RS" sz="1800" kern="1200" dirty="0"/>
            <a:t> </a:t>
          </a:r>
          <a:r>
            <a:rPr lang="en-US" sz="1800" kern="1200" dirty="0"/>
            <a:t>DBMS-a da </a:t>
          </a:r>
          <a:r>
            <a:rPr lang="en-US" sz="1800" kern="1200" dirty="0" err="1"/>
            <a:t>funkcioni</a:t>
          </a:r>
          <a:r>
            <a:rPr lang="sr-Latn-RS" sz="1800" kern="1200" dirty="0" err="1"/>
            <a:t>še</a:t>
          </a:r>
          <a:r>
            <a:rPr lang="sr-Latn-RS" sz="1800" kern="1200" dirty="0"/>
            <a:t> kako treba</a:t>
          </a:r>
          <a:r>
            <a:rPr lang="en-US" sz="1800" kern="1200" dirty="0"/>
            <a:t>:</a:t>
          </a:r>
        </a:p>
      </dsp:txBody>
      <dsp:txXfrm>
        <a:off x="34954" y="131245"/>
        <a:ext cx="9721365" cy="646132"/>
      </dsp:txXfrm>
    </dsp:sp>
    <dsp:sp modelId="{C257EEAD-36B1-41F9-ABF9-78D96186ECAB}">
      <dsp:nvSpPr>
        <dsp:cNvPr id="0" name=""/>
        <dsp:cNvSpPr/>
      </dsp:nvSpPr>
      <dsp:spPr>
        <a:xfrm>
          <a:off x="0" y="812331"/>
          <a:ext cx="9791273" cy="1676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087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SQL Server agent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Snapshot agent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Log Reader agent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Distribution agent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Merge agent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Queue Reader agent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Replication maintenance agents</a:t>
          </a:r>
        </a:p>
      </dsp:txBody>
      <dsp:txXfrm>
        <a:off x="0" y="812331"/>
        <a:ext cx="9791273" cy="1676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0849F-178D-4DEA-B07D-92E2D42D9965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867BB-0833-49FB-82B0-6297EA16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5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2144b668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2144b668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Publisher</a:t>
            </a:r>
            <a:r>
              <a:rPr lang="en-US" dirty="0"/>
              <a:t> (</a:t>
            </a:r>
            <a:r>
              <a:rPr lang="en-US" dirty="0" err="1"/>
              <a:t>Izdava</a:t>
            </a:r>
            <a:r>
              <a:rPr lang="sr-Latn-RS" dirty="0"/>
              <a:t>č</a:t>
            </a:r>
            <a:r>
              <a:rPr lang="en-US" dirty="0"/>
              <a:t>) je server koji </a:t>
            </a:r>
            <a:r>
              <a:rPr lang="en-US" dirty="0" err="1"/>
              <a:t>nudi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drugim</a:t>
            </a:r>
            <a:r>
              <a:rPr lang="en-US" dirty="0"/>
              <a:t> </a:t>
            </a:r>
            <a:r>
              <a:rPr lang="en-US" dirty="0" err="1"/>
              <a:t>serverima</a:t>
            </a:r>
            <a:r>
              <a:rPr lang="en-US" dirty="0"/>
              <a:t>. </a:t>
            </a:r>
            <a:r>
              <a:rPr lang="en-US" dirty="0" err="1"/>
              <a:t>Tako</a:t>
            </a:r>
            <a:r>
              <a:rPr lang="sr-Latn-RS" dirty="0" err="1"/>
              <a:t>đe</a:t>
            </a:r>
            <a:r>
              <a:rPr lang="sr-Latn-RS" dirty="0"/>
              <a:t>, za vreme procesa sinhronizacije, </a:t>
            </a:r>
            <a:r>
              <a:rPr lang="sr-Latn-RS" dirty="0" err="1"/>
              <a:t>publisher</a:t>
            </a:r>
            <a:r>
              <a:rPr lang="sr-Latn-RS" dirty="0"/>
              <a:t> računa razlike u podacima. </a:t>
            </a:r>
            <a:endParaRPr lang="en-US" dirty="0"/>
          </a:p>
          <a:p>
            <a:r>
              <a:rPr lang="sr-Latn-RS" b="1" dirty="0" err="1"/>
              <a:t>Subscriber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Pretplatnik</a:t>
            </a:r>
            <a:r>
              <a:rPr lang="en-US" dirty="0"/>
              <a:t>)</a:t>
            </a:r>
            <a:r>
              <a:rPr lang="sr-Latn-RS" dirty="0"/>
              <a:t> je server koji prima podatke i čuva podatke koji su objavljeni od strane </a:t>
            </a:r>
            <a:r>
              <a:rPr lang="sr-Latn-RS" dirty="0" err="1"/>
              <a:t>publisher</a:t>
            </a:r>
            <a:r>
              <a:rPr lang="en-US" dirty="0"/>
              <a:t>-</a:t>
            </a:r>
            <a:r>
              <a:rPr lang="sr-Latn-RS" dirty="0"/>
              <a:t>a. Izmene podataka kod </a:t>
            </a:r>
            <a:r>
              <a:rPr lang="sr-Latn-RS" dirty="0" err="1"/>
              <a:t>subscriber</a:t>
            </a:r>
            <a:r>
              <a:rPr lang="en-US" dirty="0"/>
              <a:t>-a</a:t>
            </a:r>
            <a:r>
              <a:rPr lang="sr-Latn-RS" dirty="0"/>
              <a:t>, mogu biti prenete nazad kod </a:t>
            </a:r>
            <a:r>
              <a:rPr lang="sr-Latn-RS" dirty="0" err="1"/>
              <a:t>publishera</a:t>
            </a:r>
            <a:r>
              <a:rPr lang="sr-Latn-RS" dirty="0"/>
              <a:t> u zavisnosti od </a:t>
            </a:r>
            <a:r>
              <a:rPr lang="en-US" dirty="0" err="1"/>
              <a:t>pode</a:t>
            </a:r>
            <a:r>
              <a:rPr lang="sr-Latn-RS" dirty="0" err="1"/>
              <a:t>šavanja</a:t>
            </a:r>
            <a:r>
              <a:rPr lang="sr-Latn-RS" dirty="0"/>
              <a:t>. </a:t>
            </a:r>
            <a:endParaRPr lang="en-US" dirty="0"/>
          </a:p>
          <a:p>
            <a:r>
              <a:rPr lang="sr-Latn-RS" b="1" dirty="0"/>
              <a:t>Distributer</a:t>
            </a:r>
            <a:r>
              <a:rPr lang="en-US" b="1" dirty="0"/>
              <a:t> </a:t>
            </a:r>
            <a:r>
              <a:rPr lang="sr-Latn-RS" dirty="0"/>
              <a:t>je server koji upravlja protokom podataka kroz proces </a:t>
            </a:r>
            <a:r>
              <a:rPr lang="sr-Latn-RS" dirty="0" err="1"/>
              <a:t>replikacije</a:t>
            </a:r>
            <a:r>
              <a:rPr lang="sr-Latn-RS" dirty="0"/>
              <a:t>.</a:t>
            </a:r>
            <a:r>
              <a:rPr lang="en-US" dirty="0"/>
              <a:t> </a:t>
            </a:r>
            <a:r>
              <a:rPr lang="en-US" dirty="0" err="1"/>
              <a:t>Izda</a:t>
            </a:r>
            <a:r>
              <a:rPr lang="sr-Latn-RS" dirty="0" err="1"/>
              <a:t>vač</a:t>
            </a:r>
            <a:r>
              <a:rPr lang="sr-Latn-RS" dirty="0"/>
              <a:t> može u nekim slučajevima da preuzme ulogu distributera.</a:t>
            </a:r>
          </a:p>
        </p:txBody>
      </p:sp>
    </p:spTree>
    <p:extLst>
      <p:ext uri="{BB962C8B-B14F-4D97-AF65-F5344CB8AC3E}">
        <p14:creationId xmlns:p14="http://schemas.microsoft.com/office/powerpoint/2010/main" val="1640663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2144b668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2144b668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err="1"/>
              <a:t>Replikacija</a:t>
            </a:r>
            <a:r>
              <a:rPr lang="sr-Latn-RS" dirty="0"/>
              <a:t> na nivou transakcije</a:t>
            </a:r>
            <a:r>
              <a:rPr lang="en-US" dirty="0"/>
              <a:t> 		-&gt; </a:t>
            </a:r>
            <a:r>
              <a:rPr lang="en-US" dirty="0" err="1"/>
              <a:t>promena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publisher se </a:t>
            </a:r>
            <a:r>
              <a:rPr lang="en-US" dirty="0" err="1"/>
              <a:t>dostavlja</a:t>
            </a:r>
            <a:r>
              <a:rPr lang="en-US" dirty="0"/>
              <a:t> subscriber-u u </a:t>
            </a:r>
            <a:r>
              <a:rPr lang="en-US" dirty="0" err="1"/>
              <a:t>realnom</a:t>
            </a:r>
            <a:r>
              <a:rPr lang="en-US" dirty="0"/>
              <a:t> </a:t>
            </a:r>
            <a:r>
              <a:rPr lang="en-US" dirty="0" err="1"/>
              <a:t>vremenu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istom</a:t>
            </a:r>
            <a:r>
              <a:rPr lang="en-US" dirty="0"/>
              <a:t> </a:t>
            </a:r>
            <a:r>
              <a:rPr lang="en-US" dirty="0" err="1"/>
              <a:t>redosledu</a:t>
            </a: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Replikacija</a:t>
            </a:r>
            <a:r>
              <a:rPr lang="en-US" dirty="0"/>
              <a:t> </a:t>
            </a:r>
            <a:r>
              <a:rPr lang="en-US" dirty="0" err="1"/>
              <a:t>zasnovana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spajanju</a:t>
            </a:r>
            <a:r>
              <a:rPr lang="en-US" dirty="0"/>
              <a:t> (merge)	-&gt; </a:t>
            </a:r>
            <a:r>
              <a:rPr lang="en-US" dirty="0" err="1"/>
              <a:t>promene</a:t>
            </a:r>
            <a:r>
              <a:rPr lang="en-US" dirty="0"/>
              <a:t> se </a:t>
            </a:r>
            <a:r>
              <a:rPr lang="en-US" dirty="0" err="1"/>
              <a:t>mogu</a:t>
            </a:r>
            <a:r>
              <a:rPr lang="en-US" dirty="0"/>
              <a:t> de</a:t>
            </a:r>
            <a:r>
              <a:rPr lang="sr-Latn-RS" dirty="0" err="1"/>
              <a:t>šavati</a:t>
            </a:r>
            <a:r>
              <a:rPr lang="sr-Latn-RS" dirty="0"/>
              <a:t> i na </a:t>
            </a:r>
            <a:r>
              <a:rPr lang="sr-Latn-RS" dirty="0" err="1"/>
              <a:t>publisheru</a:t>
            </a:r>
            <a:r>
              <a:rPr lang="sr-Latn-RS" dirty="0"/>
              <a:t> i na </a:t>
            </a:r>
            <a:r>
              <a:rPr lang="sr-Latn-RS" dirty="0" err="1"/>
              <a:t>subscriberu</a:t>
            </a:r>
            <a:r>
              <a:rPr lang="sr-Latn-RS" dirty="0"/>
              <a:t>, pri sinhronizaciji se utvrđuje razlika između podataka i ažuriraju 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err="1"/>
              <a:t>Replikacija</a:t>
            </a:r>
            <a:r>
              <a:rPr lang="sr-Latn-RS" dirty="0"/>
              <a:t> </a:t>
            </a:r>
            <a:r>
              <a:rPr lang="sr-Latn-RS" dirty="0" err="1"/>
              <a:t>snapshot</a:t>
            </a:r>
            <a:r>
              <a:rPr lang="en-US" dirty="0"/>
              <a:t>-</a:t>
            </a:r>
            <a:r>
              <a:rPr lang="en-US" dirty="0" err="1"/>
              <a:t>ovima</a:t>
            </a:r>
            <a:r>
              <a:rPr lang="en-US" dirty="0"/>
              <a:t>		-&gt; </a:t>
            </a:r>
            <a:r>
              <a:rPr lang="en-US" dirty="0" err="1"/>
              <a:t>snimak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publishera</a:t>
            </a:r>
            <a:r>
              <a:rPr lang="en-US" dirty="0"/>
              <a:t> se </a:t>
            </a:r>
            <a:r>
              <a:rPr lang="en-US" dirty="0" err="1"/>
              <a:t>uzima</a:t>
            </a:r>
            <a:r>
              <a:rPr lang="en-US" dirty="0"/>
              <a:t> I </a:t>
            </a:r>
            <a:r>
              <a:rPr lang="en-US" dirty="0" err="1"/>
              <a:t>prosle</a:t>
            </a:r>
            <a:r>
              <a:rPr lang="sr-Latn-RS" dirty="0" err="1"/>
              <a:t>đuje</a:t>
            </a:r>
            <a:r>
              <a:rPr lang="sr-Latn-RS" dirty="0"/>
              <a:t> </a:t>
            </a:r>
            <a:r>
              <a:rPr lang="sr-Latn-RS" dirty="0" err="1"/>
              <a:t>subscriberima</a:t>
            </a:r>
            <a:r>
              <a:rPr lang="sr-Latn-RS" dirty="0"/>
              <a:t> i oni koriste taj snimak da sinhronizuju podatke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err="1"/>
              <a:t>Peer</a:t>
            </a:r>
            <a:r>
              <a:rPr lang="en-US" dirty="0"/>
              <a:t>-to-peer </a:t>
            </a:r>
            <a:r>
              <a:rPr lang="en-US" dirty="0" err="1"/>
              <a:t>replikacija</a:t>
            </a:r>
            <a:r>
              <a:rPr lang="en-US" dirty="0"/>
              <a:t>			-&gt;</a:t>
            </a:r>
            <a:r>
              <a:rPr lang="sr-Latn-RS" dirty="0"/>
              <a:t> </a:t>
            </a:r>
            <a:r>
              <a:rPr lang="sr-Latn-RS" dirty="0" err="1"/>
              <a:t>replikacija</a:t>
            </a:r>
            <a:r>
              <a:rPr lang="sr-Latn-RS" dirty="0"/>
              <a:t> na nivou transakcije ali svi serveri su jednaki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err="1"/>
              <a:t>Bidirekciona</a:t>
            </a:r>
            <a:r>
              <a:rPr lang="sr-Latn-RS" dirty="0"/>
              <a:t> </a:t>
            </a:r>
            <a:r>
              <a:rPr lang="sr-Latn-RS" dirty="0" err="1"/>
              <a:t>replikacija</a:t>
            </a:r>
            <a:r>
              <a:rPr lang="en-US" dirty="0"/>
              <a:t>			-&gt;</a:t>
            </a:r>
            <a:r>
              <a:rPr lang="sr-Latn-RS" dirty="0"/>
              <a:t> postoji mehanizam sinhronizacije dva servera gde </a:t>
            </a:r>
            <a:r>
              <a:rPr lang="sr-Latn-RS" dirty="0" err="1"/>
              <a:t>jedank</a:t>
            </a:r>
            <a:r>
              <a:rPr lang="sr-Latn-RS" dirty="0"/>
              <a:t> posle slanja svojih podataka drugom, očekuje podatke (publikacije) od drugog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err="1"/>
              <a:t>Replikacija</a:t>
            </a:r>
            <a:r>
              <a:rPr lang="sr-Latn-RS" dirty="0"/>
              <a:t> </a:t>
            </a:r>
            <a:r>
              <a:rPr lang="sr-Latn-RS" dirty="0" err="1"/>
              <a:t>subscriber</a:t>
            </a:r>
            <a:r>
              <a:rPr lang="en-US" dirty="0"/>
              <a:t>-</a:t>
            </a:r>
            <a:r>
              <a:rPr lang="en-US" dirty="0" err="1"/>
              <a:t>ima</a:t>
            </a:r>
            <a:r>
              <a:rPr lang="en-US" dirty="0"/>
              <a:t>		-&gt;</a:t>
            </a:r>
            <a:r>
              <a:rPr lang="sr-Latn-RS" dirty="0"/>
              <a:t> promena na </a:t>
            </a:r>
            <a:r>
              <a:rPr lang="sr-Latn-RS" dirty="0" err="1"/>
              <a:t>subscriberu</a:t>
            </a:r>
            <a:r>
              <a:rPr lang="sr-Latn-RS" dirty="0"/>
              <a:t> </a:t>
            </a:r>
            <a:r>
              <a:rPr lang="en-US" dirty="0"/>
              <a:t>se </a:t>
            </a:r>
            <a:r>
              <a:rPr lang="en-US" dirty="0" err="1"/>
              <a:t>salje</a:t>
            </a:r>
            <a:r>
              <a:rPr lang="en-US" dirty="0"/>
              <a:t> publisher-u koji </a:t>
            </a:r>
            <a:r>
              <a:rPr lang="en-US" dirty="0" err="1"/>
              <a:t>salje</a:t>
            </a:r>
            <a:r>
              <a:rPr lang="en-US" dirty="0"/>
              <a:t>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dirty="0" err="1"/>
              <a:t>ostalim</a:t>
            </a:r>
            <a:r>
              <a:rPr lang="en-US" dirty="0"/>
              <a:t> </a:t>
            </a:r>
            <a:r>
              <a:rPr lang="en-US" dirty="0" err="1"/>
              <a:t>subscriberima</a:t>
            </a: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573927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2144b668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2144b668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58088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2144b668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2144b668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en-US" dirty="0"/>
              <a:t>r</a:t>
            </a:r>
            <a:r>
              <a:rPr lang="sr-Latn-RS" dirty="0" err="1"/>
              <a:t>ešenje</a:t>
            </a:r>
            <a:r>
              <a:rPr lang="sr-Latn-RS" dirty="0"/>
              <a:t> visoke dostupnosti na nivou baze podataka koje se može konfigurisati u bazama podataka sa potpunim modelom oporavka. Sastoji se od najmanje dva servera; primarni S</a:t>
            </a:r>
            <a:r>
              <a:rPr lang="en-US" dirty="0"/>
              <a:t>Q</a:t>
            </a:r>
            <a:r>
              <a:rPr lang="sr-Latn-RS" dirty="0"/>
              <a:t>L Server, poznat kao Glavni server i sekundarni server, poznat kao </a:t>
            </a:r>
            <a:r>
              <a:rPr lang="sr-Latn-RS" dirty="0" err="1"/>
              <a:t>Mirror</a:t>
            </a:r>
            <a:r>
              <a:rPr lang="sr-Latn-RS" dirty="0"/>
              <a:t> server, a po želji i </a:t>
            </a:r>
            <a:r>
              <a:rPr lang="sr-Latn-RS" dirty="0" err="1"/>
              <a:t>treći</a:t>
            </a:r>
            <a:r>
              <a:rPr lang="sr-Latn-RS" dirty="0"/>
              <a:t> server, poznat kao </a:t>
            </a:r>
            <a:r>
              <a:rPr lang="sr-Latn-RS" dirty="0" err="1"/>
              <a:t>Vitness</a:t>
            </a:r>
            <a:r>
              <a:rPr lang="sr-Latn-RS" dirty="0"/>
              <a:t> server. </a:t>
            </a:r>
            <a:r>
              <a:rPr lang="sr-Latn-RS" dirty="0" err="1"/>
              <a:t>Vitness</a:t>
            </a:r>
            <a:r>
              <a:rPr lang="sr-Latn-RS" dirty="0"/>
              <a:t> server </a:t>
            </a:r>
            <a:r>
              <a:rPr lang="sr-Latn-RS" dirty="0" err="1"/>
              <a:t>će</a:t>
            </a:r>
            <a:r>
              <a:rPr lang="sr-Latn-RS" dirty="0"/>
              <a:t> nadgledati vezu između ova dva servera i njegovu dostupnost i izvršiti automatsko preusmeravanje ili promenu uloge između ova dva servera.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sr-Latn-RS" dirty="0"/>
              <a:t>Režim visoke sigurnosti, poznat i kao </a:t>
            </a:r>
            <a:r>
              <a:rPr lang="sr-Latn-RS" b="1" dirty="0"/>
              <a:t>sinhroni režim</a:t>
            </a:r>
            <a:r>
              <a:rPr lang="sr-Latn-RS" dirty="0"/>
              <a:t>, u kojem </a:t>
            </a:r>
            <a:r>
              <a:rPr lang="sr-Latn-RS" dirty="0" err="1"/>
              <a:t>će</a:t>
            </a:r>
            <a:r>
              <a:rPr lang="sr-Latn-RS" dirty="0"/>
              <a:t> se transakcija izvršiti u glavnoj bazi podataka nakon što je izvrši i zapiše u datoteku dnevnika transakcija u </a:t>
            </a:r>
            <a:r>
              <a:rPr lang="en-US" dirty="0"/>
              <a:t>mirror</a:t>
            </a:r>
            <a:r>
              <a:rPr lang="sr-Latn-RS" dirty="0"/>
              <a:t> bazi podataka, što </a:t>
            </a:r>
            <a:r>
              <a:rPr lang="sr-Latn-RS" dirty="0" err="1"/>
              <a:t>povećava</a:t>
            </a:r>
            <a:r>
              <a:rPr lang="sr-Latn-RS" dirty="0"/>
              <a:t> </a:t>
            </a:r>
            <a:r>
              <a:rPr lang="sr-Latn-RS" dirty="0" err="1"/>
              <a:t>mogućnost</a:t>
            </a:r>
            <a:r>
              <a:rPr lang="sr-Latn-RS" dirty="0"/>
              <a:t> kašnjenja transakcija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sr-Latn-RS" dirty="0"/>
              <a:t>U režimu sinhronizacije visokih performansi, poznatom i kao </a:t>
            </a:r>
            <a:r>
              <a:rPr lang="sr-Latn-RS" b="1" dirty="0"/>
              <a:t>Asinhroni režim</a:t>
            </a:r>
            <a:r>
              <a:rPr lang="sr-Latn-RS" dirty="0"/>
              <a:t>, transakcija </a:t>
            </a:r>
            <a:r>
              <a:rPr lang="sr-Latn-RS" dirty="0" err="1"/>
              <a:t>će</a:t>
            </a:r>
            <a:r>
              <a:rPr lang="sr-Latn-RS" dirty="0"/>
              <a:t> biti izvršena u glavnoj bazi podataka, bez čekanja da se izvrši na </a:t>
            </a:r>
            <a:r>
              <a:rPr lang="en-US" dirty="0"/>
              <a:t>mirror</a:t>
            </a:r>
            <a:r>
              <a:rPr lang="sr-Latn-RS" dirty="0"/>
              <a:t> serveru, </a:t>
            </a:r>
            <a:r>
              <a:rPr lang="sr-Latn-RS" dirty="0" err="1"/>
              <a:t>smanjujući</a:t>
            </a:r>
            <a:r>
              <a:rPr lang="sr-Latn-RS" dirty="0"/>
              <a:t> </a:t>
            </a:r>
            <a:r>
              <a:rPr lang="sr-Latn-RS" dirty="0" err="1"/>
              <a:t>mogućnost</a:t>
            </a:r>
            <a:r>
              <a:rPr lang="sr-Latn-RS" dirty="0"/>
              <a:t> kašnjenja transakcija, ali </a:t>
            </a:r>
            <a:r>
              <a:rPr lang="sr-Latn-RS" dirty="0" err="1"/>
              <a:t>povećavajući</a:t>
            </a:r>
            <a:r>
              <a:rPr lang="sr-Latn-RS" dirty="0"/>
              <a:t> </a:t>
            </a:r>
            <a:r>
              <a:rPr lang="sr-Latn-RS" dirty="0" err="1"/>
              <a:t>mogućnost</a:t>
            </a:r>
            <a:r>
              <a:rPr lang="sr-Latn-RS" dirty="0"/>
              <a:t> gubitka podataka</a:t>
            </a:r>
          </a:p>
        </p:txBody>
      </p:sp>
    </p:spTree>
    <p:extLst>
      <p:ext uri="{BB962C8B-B14F-4D97-AF65-F5344CB8AC3E}">
        <p14:creationId xmlns:p14="http://schemas.microsoft.com/office/powerpoint/2010/main" val="3222955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2144b668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2144b668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sr-Latn-RS" dirty="0"/>
              <a:t>rešenje visoke dostupnosti na nivou instance, koje je izgrađeno </a:t>
            </a:r>
            <a:r>
              <a:rPr lang="en-US" dirty="0" err="1"/>
              <a:t>pomo</a:t>
            </a:r>
            <a:r>
              <a:rPr lang="sr-Latn-RS" dirty="0"/>
              <a:t>ću funkcionalnosti </a:t>
            </a:r>
            <a:r>
              <a:rPr lang="en-US" dirty="0"/>
              <a:t>W</a:t>
            </a:r>
            <a:r>
              <a:rPr lang="sr-Latn-RS" dirty="0" err="1"/>
              <a:t>indovs</a:t>
            </a:r>
            <a:r>
              <a:rPr lang="sr-Latn-RS" dirty="0"/>
              <a:t> Server </a:t>
            </a:r>
            <a:r>
              <a:rPr lang="sr-Latn-RS" dirty="0" err="1"/>
              <a:t>Failover</a:t>
            </a:r>
            <a:r>
              <a:rPr lang="sr-Latn-RS" dirty="0"/>
              <a:t> </a:t>
            </a:r>
            <a:r>
              <a:rPr lang="sr-Latn-RS" dirty="0" err="1"/>
              <a:t>Clustering</a:t>
            </a:r>
            <a:r>
              <a:rPr lang="sr-Latn-RS" dirty="0"/>
              <a:t> servisa. </a:t>
            </a:r>
          </a:p>
          <a:p>
            <a:pPr marL="171450" indent="-171450">
              <a:buFontTx/>
              <a:buChar char="-"/>
            </a:pPr>
            <a:r>
              <a:rPr lang="sr-Latn-RS" dirty="0"/>
              <a:t>Sastoji se od određenog broja servera, poznatih kao čvorovi klastera, koji imaju iste hardverske i softverske komponente, koji zajedno omogućavaju visoku dostupnost kroz redundantnost.</a:t>
            </a:r>
          </a:p>
          <a:p>
            <a:pPr marL="171450" indent="-171450">
              <a:buFontTx/>
              <a:buChar char="-"/>
            </a:pPr>
            <a:r>
              <a:rPr lang="sr-Latn-RS" dirty="0"/>
              <a:t>Kada se SQL Server </a:t>
            </a:r>
            <a:r>
              <a:rPr lang="sr-Latn-RS" dirty="0" err="1"/>
              <a:t>Failover</a:t>
            </a:r>
            <a:r>
              <a:rPr lang="sr-Latn-RS" dirty="0"/>
              <a:t> klaster konfiguriše i pokrene, usluge SQL servera i grupe resursa, </a:t>
            </a:r>
            <a:r>
              <a:rPr lang="sr-Latn-RS" dirty="0" err="1"/>
              <a:t>uključujući</a:t>
            </a:r>
            <a:r>
              <a:rPr lang="sr-Latn-RS" dirty="0"/>
              <a:t> deljenu memoriju, mrežno ime i virtuelne IP adrese, mogu biti u vlasništvu samo jednog od čvorova klastera u datom trenutku.</a:t>
            </a:r>
          </a:p>
          <a:p>
            <a:pPr marL="171450" indent="-171450">
              <a:buFontTx/>
              <a:buChar char="-"/>
            </a:pPr>
            <a:r>
              <a:rPr lang="sr-Latn-RS" dirty="0"/>
              <a:t>Ako se na aktivnom čvoru koji poseduje resurse i ima podignutu instancu SQL servera, došlo do bilo kakvog kvara, poput kvara operativnog sistema, hardvera ili usluge, ili </a:t>
            </a:r>
            <a:r>
              <a:rPr lang="sr-Latn-RS" dirty="0" err="1"/>
              <a:t>će</a:t>
            </a:r>
            <a:r>
              <a:rPr lang="sr-Latn-RS" dirty="0"/>
              <a:t> se izvršiti planirano ponovno pokretanje ili nadogradnja tog aktivnog čvora, vlasništvo nad resursima </a:t>
            </a:r>
            <a:r>
              <a:rPr lang="sr-Latn-RS" dirty="0" err="1"/>
              <a:t>biće</a:t>
            </a:r>
            <a:r>
              <a:rPr lang="sr-Latn-RS" dirty="0"/>
              <a:t> u potpunosti premeštena u drugi čvor klastera, gde </a:t>
            </a:r>
            <a:r>
              <a:rPr lang="sr-Latn-RS" dirty="0" err="1"/>
              <a:t>će</a:t>
            </a:r>
            <a:r>
              <a:rPr lang="sr-Latn-RS" dirty="0"/>
              <a:t> instanca SQL Servera biti </a:t>
            </a:r>
            <a:r>
              <a:rPr lang="sr-Latn-RS" dirty="0" err="1"/>
              <a:t>offline</a:t>
            </a:r>
            <a:r>
              <a:rPr lang="sr-Latn-RS" dirty="0"/>
              <a:t> na prethodnom aktivnom čvoru, a zatim dovedena </a:t>
            </a:r>
            <a:r>
              <a:rPr lang="sr-Latn-RS" dirty="0" err="1"/>
              <a:t>online</a:t>
            </a:r>
            <a:r>
              <a:rPr lang="sr-Latn-RS" dirty="0"/>
              <a:t> na novom čvoru koji je vlasnik grupe resursa.</a:t>
            </a:r>
          </a:p>
        </p:txBody>
      </p:sp>
    </p:spTree>
    <p:extLst>
      <p:ext uri="{BB962C8B-B14F-4D97-AF65-F5344CB8AC3E}">
        <p14:creationId xmlns:p14="http://schemas.microsoft.com/office/powerpoint/2010/main" val="1913702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2144b668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2144b668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Tx/>
              <a:buChar char="-"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526253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2144b668b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2144b668b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2144b668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2144b668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2144b668b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2144b668b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Neplanirani</a:t>
            </a:r>
            <a:r>
              <a:rPr lang="en-US" dirty="0"/>
              <a:t> </a:t>
            </a:r>
            <a:r>
              <a:rPr lang="en-US" dirty="0" err="1"/>
              <a:t>zastoji</a:t>
            </a:r>
            <a:r>
              <a:rPr lang="en-US" dirty="0"/>
              <a:t> –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Sistemske</a:t>
            </a:r>
            <a:r>
              <a:rPr lang="en-US" dirty="0"/>
              <a:t> </a:t>
            </a:r>
            <a:r>
              <a:rPr lang="en-US" dirty="0" err="1"/>
              <a:t>gre</a:t>
            </a:r>
            <a:r>
              <a:rPr lang="sr-Latn-RS" dirty="0" err="1"/>
              <a:t>ške</a:t>
            </a:r>
            <a:r>
              <a:rPr lang="sr-Latn-RS" dirty="0"/>
              <a:t> </a:t>
            </a:r>
            <a:r>
              <a:rPr lang="en-US" dirty="0"/>
              <a:t>-&gt; </a:t>
            </a:r>
            <a:r>
              <a:rPr lang="en-US" dirty="0" err="1"/>
              <a:t>gre</a:t>
            </a:r>
            <a:r>
              <a:rPr lang="sr-Latn-RS" dirty="0" err="1"/>
              <a:t>ške</a:t>
            </a:r>
            <a:r>
              <a:rPr lang="sr-Latn-RS" dirty="0"/>
              <a:t> sa CPU, memorijom, aplikacijom, </a:t>
            </a:r>
            <a:r>
              <a:rPr lang="sr-Latn-RS" dirty="0" err="1"/>
              <a:t>periferalnim</a:t>
            </a:r>
            <a:r>
              <a:rPr lang="sr-Latn-RS" dirty="0"/>
              <a:t> komponentama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Greške podataka i medijuma</a:t>
            </a:r>
            <a:r>
              <a:rPr lang="en-US" dirty="0"/>
              <a:t>-&gt; </a:t>
            </a:r>
            <a:r>
              <a:rPr lang="en-US" dirty="0" err="1"/>
              <a:t>gre</a:t>
            </a:r>
            <a:r>
              <a:rPr lang="sr-Latn-RS" dirty="0" err="1"/>
              <a:t>ške</a:t>
            </a:r>
            <a:r>
              <a:rPr lang="sr-Latn-RS" dirty="0"/>
              <a:t> administratora baza ili sistema, korisnika, operatora </a:t>
            </a:r>
            <a:r>
              <a:rPr lang="sr-Latn-RS" dirty="0" err="1"/>
              <a:t>itd</a:t>
            </a:r>
            <a:r>
              <a:rPr lang="sr-Latn-RS" dirty="0"/>
              <a:t>…</a:t>
            </a:r>
            <a:br>
              <a:rPr lang="sr-Latn-RS" dirty="0"/>
            </a:br>
            <a:r>
              <a:rPr lang="sr-Latn-RS" dirty="0"/>
              <a:t>Greške na lokaciji </a:t>
            </a:r>
            <a:r>
              <a:rPr lang="en-US" dirty="0"/>
              <a:t>-&gt; </a:t>
            </a:r>
            <a:r>
              <a:rPr lang="en-US" dirty="0" err="1"/>
              <a:t>nestatan</a:t>
            </a:r>
            <a:r>
              <a:rPr lang="en-US" dirty="0"/>
              <a:t> </a:t>
            </a:r>
            <a:r>
              <a:rPr lang="en-US" dirty="0" err="1"/>
              <a:t>struje</a:t>
            </a:r>
            <a:r>
              <a:rPr lang="en-US" dirty="0"/>
              <a:t>, </a:t>
            </a:r>
            <a:r>
              <a:rPr lang="en-US" dirty="0" err="1"/>
              <a:t>prirodne</a:t>
            </a:r>
            <a:r>
              <a:rPr lang="en-US" dirty="0"/>
              <a:t> </a:t>
            </a:r>
            <a:r>
              <a:rPr lang="en-US" dirty="0" err="1"/>
              <a:t>katastrofe</a:t>
            </a:r>
            <a:r>
              <a:rPr lang="en-US" dirty="0"/>
              <a:t>, </a:t>
            </a:r>
            <a:r>
              <a:rPr lang="en-US" dirty="0" err="1"/>
              <a:t>napadi</a:t>
            </a:r>
            <a:r>
              <a:rPr lang="en-US" dirty="0"/>
              <a:t> </a:t>
            </a:r>
            <a:r>
              <a:rPr lang="en-US" dirty="0" err="1"/>
              <a:t>itd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sr-Latn-R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1977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2144b668b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2144b668b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Planirani</a:t>
            </a:r>
            <a:r>
              <a:rPr lang="en-US" dirty="0"/>
              <a:t> </a:t>
            </a:r>
            <a:r>
              <a:rPr lang="en-US" dirty="0" err="1"/>
              <a:t>zastoji</a:t>
            </a:r>
            <a:r>
              <a:rPr lang="en-US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Rutinske</a:t>
            </a:r>
            <a:r>
              <a:rPr lang="en-US" dirty="0"/>
              <a:t> </a:t>
            </a:r>
            <a:r>
              <a:rPr lang="en-US" dirty="0" err="1"/>
              <a:t>operacije</a:t>
            </a:r>
            <a:r>
              <a:rPr lang="en-US" dirty="0"/>
              <a:t> -&gt; backup </a:t>
            </a:r>
            <a:r>
              <a:rPr lang="en-US" dirty="0" err="1"/>
              <a:t>baze</a:t>
            </a:r>
            <a:r>
              <a:rPr lang="en-US" dirty="0"/>
              <a:t>, </a:t>
            </a:r>
            <a:r>
              <a:rPr lang="en-US" dirty="0" err="1"/>
              <a:t>menadzment</a:t>
            </a:r>
            <a:r>
              <a:rPr lang="en-US" dirty="0"/>
              <a:t> </a:t>
            </a:r>
            <a:r>
              <a:rPr lang="en-US" dirty="0" err="1"/>
              <a:t>performansi</a:t>
            </a:r>
            <a:r>
              <a:rPr lang="en-US" dirty="0"/>
              <a:t>, </a:t>
            </a:r>
            <a:r>
              <a:rPr lang="en-US" dirty="0" err="1"/>
              <a:t>manadzment</a:t>
            </a:r>
            <a:r>
              <a:rPr lang="en-US" dirty="0"/>
              <a:t> </a:t>
            </a:r>
            <a:r>
              <a:rPr lang="en-US" dirty="0" err="1"/>
              <a:t>bezbednosti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Periodi</a:t>
            </a:r>
            <a:r>
              <a:rPr lang="sr-Latn-RS" dirty="0" err="1"/>
              <a:t>čno</a:t>
            </a:r>
            <a:r>
              <a:rPr lang="sr-Latn-RS" dirty="0"/>
              <a:t> održavanje</a:t>
            </a:r>
            <a:r>
              <a:rPr lang="en-US" dirty="0"/>
              <a:t> -&gt; </a:t>
            </a:r>
            <a:r>
              <a:rPr lang="en-US" dirty="0" err="1"/>
              <a:t>Odr</a:t>
            </a:r>
            <a:r>
              <a:rPr lang="sr-Latn-RS" dirty="0" err="1"/>
              <a:t>žavanje</a:t>
            </a:r>
            <a:r>
              <a:rPr lang="sr-Latn-RS" dirty="0"/>
              <a:t> baze, aplikacije, mreže, operativnog sistema itd.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Unapređenja </a:t>
            </a:r>
            <a:r>
              <a:rPr lang="en-US" dirty="0"/>
              <a:t>-&gt; Novi </a:t>
            </a:r>
            <a:r>
              <a:rPr lang="en-US" dirty="0" err="1"/>
              <a:t>hardver</a:t>
            </a:r>
            <a:r>
              <a:rPr lang="en-US" dirty="0"/>
              <a:t>, </a:t>
            </a:r>
            <a:r>
              <a:rPr lang="en-US" dirty="0" err="1"/>
              <a:t>novi</a:t>
            </a:r>
            <a:r>
              <a:rPr lang="en-US" dirty="0"/>
              <a:t> </a:t>
            </a:r>
            <a:r>
              <a:rPr lang="en-US" dirty="0" err="1"/>
              <a:t>operativni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nova </a:t>
            </a:r>
            <a:r>
              <a:rPr lang="en-US" dirty="0" err="1"/>
              <a:t>verzija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DBMS-a </a:t>
            </a:r>
            <a:r>
              <a:rPr lang="en-US" dirty="0" err="1"/>
              <a:t>itd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sr-Latn-R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3072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2144b668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2144b668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pomažu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timovima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otkriju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koliko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incidenti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r-Latn-R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često dešavaju i koliko je potrebno da se sistem vrati u normalan režim rada. Naravno, treba ih uzeti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odre</a:t>
            </a:r>
            <a:r>
              <a:rPr lang="sr-Latn-R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đenom</a:t>
            </a:r>
            <a:r>
              <a:rPr lang="sr-Latn-R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rezervom. One ne odgovaraju na bitnija pitanja poput, zašto se incident dogodio, šta od sistemskih komponenata i dalje radi a šta ne itd. Umesto toga, ove metrike nude dobru osnovu za pokretanje mnogo dubljih i ozbiljnijih pitanja. Za svaku od metrika trebamo postaviti nekoliko pitanja, kako se meri i kako i gde se koristi.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2144b668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2144b668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Pravilo N devetki</a:t>
            </a:r>
            <a:r>
              <a:rPr lang="en-US" dirty="0"/>
              <a:t>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Vrlo</a:t>
            </a:r>
            <a:r>
              <a:rPr lang="en-US" dirty="0"/>
              <a:t> </a:t>
            </a:r>
            <a:r>
              <a:rPr lang="en-US" dirty="0" err="1"/>
              <a:t>generalna</a:t>
            </a:r>
            <a:r>
              <a:rPr lang="en-US" dirty="0"/>
              <a:t> </a:t>
            </a:r>
            <a:r>
              <a:rPr lang="en-US" dirty="0" err="1"/>
              <a:t>metrika</a:t>
            </a:r>
            <a:r>
              <a:rPr lang="en-US" dirty="0"/>
              <a:t>, ne </a:t>
            </a:r>
            <a:r>
              <a:rPr lang="en-US" dirty="0" err="1"/>
              <a:t>uzima</a:t>
            </a:r>
            <a:r>
              <a:rPr lang="en-US" dirty="0"/>
              <a:t> u </a:t>
            </a:r>
            <a:r>
              <a:rPr lang="en-US" dirty="0" err="1"/>
              <a:t>obzir</a:t>
            </a:r>
            <a:r>
              <a:rPr lang="en-US" dirty="0"/>
              <a:t> </a:t>
            </a:r>
            <a:r>
              <a:rPr lang="en-US" dirty="0" err="1"/>
              <a:t>metodologije</a:t>
            </a:r>
            <a:r>
              <a:rPr lang="en-US" dirty="0"/>
              <a:t> </a:t>
            </a:r>
            <a:r>
              <a:rPr lang="en-US" dirty="0" err="1"/>
              <a:t>testiranja</a:t>
            </a:r>
            <a:r>
              <a:rPr lang="en-US" dirty="0"/>
              <a:t>, procedure </a:t>
            </a:r>
            <a:r>
              <a:rPr lang="en-US" dirty="0" err="1"/>
              <a:t>sistemskih</a:t>
            </a:r>
            <a:r>
              <a:rPr lang="en-US" dirty="0"/>
              <a:t> </a:t>
            </a:r>
            <a:r>
              <a:rPr lang="en-US" dirty="0" err="1"/>
              <a:t>promena</a:t>
            </a:r>
            <a:r>
              <a:rPr lang="en-US" dirty="0"/>
              <a:t> </a:t>
            </a:r>
            <a:r>
              <a:rPr lang="en-US" dirty="0" err="1"/>
              <a:t>itd</a:t>
            </a:r>
            <a:r>
              <a:rPr lang="en-US" dirty="0"/>
              <a:t>.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8119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2144b668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2144b668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Srednje</a:t>
            </a:r>
            <a:r>
              <a:rPr lang="en-US" dirty="0"/>
              <a:t> </a:t>
            </a:r>
            <a:r>
              <a:rPr lang="en-US" dirty="0" err="1"/>
              <a:t>vreme</a:t>
            </a:r>
            <a:r>
              <a:rPr lang="en-US" dirty="0"/>
              <a:t> </a:t>
            </a:r>
            <a:r>
              <a:rPr lang="en-US" dirty="0" err="1"/>
              <a:t>izme</a:t>
            </a:r>
            <a:r>
              <a:rPr lang="sr-Latn-RS" dirty="0" err="1"/>
              <a:t>đu</a:t>
            </a:r>
            <a:r>
              <a:rPr lang="sr-Latn-RS" dirty="0"/>
              <a:t> otkaza </a:t>
            </a:r>
            <a:r>
              <a:rPr lang="en-US" dirty="0"/>
              <a:t>- MTBF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prosečno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vreme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između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popravljiva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otkaza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nekog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proizvoda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vrednost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slu</a:t>
            </a:r>
            <a:r>
              <a:rPr lang="sr-Latn-R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ži</a:t>
            </a:r>
            <a:r>
              <a:rPr lang="sr-Latn-R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pokaže kupcima koliko je proizvod pouzdan a programerima da bolje prate učestalost otkaza.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3450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2144b668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2144b668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Srednje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vreme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rešavanja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(The mean time to resolve – MTTR)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sr-Latn-R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prosečno vreme potrebno za potpuno rešavanje kvarova.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sr-Latn-R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uključuje ne samo vreme utrošeno na otkrivanje kvara, </a:t>
            </a:r>
            <a:r>
              <a:rPr lang="sr-Latn-R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dijagnostifikovanje</a:t>
            </a:r>
            <a:r>
              <a:rPr lang="sr-Latn-R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popravljanje već i </a:t>
            </a:r>
            <a:r>
              <a:rPr lang="sr-Latn-R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vreme provedeno na osiguranju </a:t>
            </a:r>
            <a:r>
              <a:rPr lang="sr-Latn-R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 se ovaj tip kvara više ne dogodi.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8745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2144b668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2144b668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sr-Latn-R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prodaje najmanje desetak različitih izdanja Microsoft SQL Server-a, namenjenih različitoj publici i za različita radna </a:t>
            </a:r>
            <a:r>
              <a:rPr lang="sr-Latn-R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opterećenja</a:t>
            </a:r>
            <a:r>
              <a:rPr lang="sr-Latn-R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sr-Latn-R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Enterprise</a:t>
            </a:r>
            <a:r>
              <a:rPr lang="sr-Latn-R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najskuplja edicija i nudi sve funkcionalnosti i sve dodatne alatke koje dolaze uz SQL server, dok su Standard i Express (besplatna verzija) verzije koje imaju manji skup funkcionalnosti.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sr-Latn-R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Rekli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već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replikacija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predstavlja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više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elemenata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koji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zajedno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process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replikacije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moguć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MS SQL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koristi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nekoliko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zasebnih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koji 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nazivaju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koji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izvršavaju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zadatke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koji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povezani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praćenjem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promena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distribuiranjem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podataka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Postoji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glavni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agent koji 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zove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Server Agent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ostali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zahtevaju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funkcioni</a:t>
            </a:r>
            <a:r>
              <a:rPr lang="sr-Latn-R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še</a:t>
            </a:r>
            <a:endParaRPr lang="sr-Latn-R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08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A32C-A025-4110-93F3-42D745625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5541B-DD6C-4818-8358-CC951781F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3C761-063E-40FC-A34B-AFF4579ED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0AB8-E963-4CE9-BA3B-8B0BCFCD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AF528-EAA9-4EF5-8E35-92B78A36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9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EC5D-0D19-4DD9-BA48-1B1F64C9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2B512-5AB0-4187-912E-C7BDC0A7D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950DE-CF1A-49F6-BC04-71528F83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77FD-CD1C-43C0-B3E5-BBEEAC8B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28BC3-2FF9-415E-A9DE-7D75A632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2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ECC5D-B25C-497E-95B9-7B39BDD0C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AC05E-84DA-41B4-85DF-4A9DADEC2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BD9E1-DD25-4E41-B94F-7DA707B9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EB4A9-128E-4A8A-839B-D4BB8D08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C5C8B-DB90-4625-9F57-6AB3116B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31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65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4951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415600" y="5649100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353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CD15-59A0-4F79-BC40-4DFB59CE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D75B-727B-46F7-9BFF-B33576052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AA639-9088-4A38-A79B-168F7F03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7BA48-1648-499C-AC08-DD773C44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C9F7D-BF91-4FC0-B385-AB1CF46D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9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BBE8-431B-4C2D-A592-4A5E80840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97DE8-5CB8-4E46-9789-F7ADBC934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64AE9-B6CA-4E69-89D6-2936E3CA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E63D3-FB01-4132-9FF4-66DF7B35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25529-863F-4AE8-AD11-DF36E221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6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493D3-31C3-432E-B92E-369C8F9D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717BA-098B-4EE9-87E1-AC3043DAF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832DE-1DEB-41CA-AFA0-8CF3E5C9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5CF1B-596A-4C6E-9210-1B781744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8305D-3E18-4089-BE6E-126B3576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2A313-105E-4B1D-A824-C91FB1AA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5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DC3F-460C-4D5C-8EA0-FE6A1592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35D13-B42C-407D-B17E-4CCA0283E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E658B-0637-4BFD-A1B3-549A97E84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D6B714-9481-4128-B452-799BEFCD0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E4E2B-83B7-4E11-B3CF-0D7D5015F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EEE11-D479-43E5-9159-8A8102F28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14F0E-374E-4596-BC9A-15127947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A18EB-4A32-4B2D-B74B-6EF8359D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3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9092-E6EA-43CF-8C20-0024C576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F8114-F8F9-4A1E-93F9-09D78C8D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85F6E-3268-49CE-BF0D-2C0B1F86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EE584-153F-4CAC-80AD-8E98438F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6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6438F-4B43-425D-83BC-9AC0B924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D79F9-53CE-4534-B6EB-B753D712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44B60-BC4A-48D2-A889-0A8DA534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A600-F118-4FA7-9794-5C144041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79D15-B8EA-4C8F-8F1C-0BFE11514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1EA48-0AD3-4BC8-9857-19E3D8E86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357D3-5973-44E9-83DB-47968F8E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67ACC-BABA-4BA8-9F7F-2F72232D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DBD82-AEC6-4B8B-8714-25F784CF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5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ED4D-002C-4B98-8AE3-01C52F2B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707F2-B5D0-47E3-8799-F5A400CE8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76054-B0C3-4571-A7E0-7FB09D461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D1F6D-1EB7-417E-8964-55722DA7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C984-5149-4D09-8C21-6D6E78693D00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F2DDD-7AC2-45B0-BA7F-7CC31DB1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9C2FA-61EE-4C8C-A6FA-1A14D125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0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833DD0-8CCA-464C-B375-472A8467F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A066E-D5A1-4DD9-BED7-AC76AD711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5A76F-01F2-46E6-A8DC-7A2621E9B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1C984-5149-4D09-8C21-6D6E78693D00}" type="datetimeFigureOut">
              <a:rPr lang="en-US" smtClean="0"/>
              <a:t>07-Sep-21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6B6EA-203A-401F-BFA3-B01B1C032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4F13D-EC7C-4DA2-A16D-847A1430A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6484E-90BF-438D-BDCF-A442EBF7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6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5" descr="White cloud in front of dark blue star-filled sky"/>
          <p:cNvPicPr preferRelativeResize="0"/>
          <p:nvPr/>
        </p:nvPicPr>
        <p:blipFill rotWithShape="1">
          <a:blip r:embed="rId3">
            <a:alphaModFix/>
          </a:blip>
          <a:srcRect r="1719" b="17067"/>
          <a:stretch/>
        </p:blipFill>
        <p:spPr>
          <a:xfrm>
            <a:off x="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680600" y="559833"/>
            <a:ext cx="10830800" cy="246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8000" dirty="0">
                <a:solidFill>
                  <a:schemeClr val="bg1"/>
                </a:solidFill>
              </a:rPr>
              <a:t>Microsoft SQL Server High Availability</a:t>
            </a:r>
            <a:endParaRPr sz="8000" dirty="0">
              <a:solidFill>
                <a:schemeClr val="bg1"/>
              </a:solidFill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680600" y="4243111"/>
            <a:ext cx="10830800" cy="134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dirty="0">
                <a:solidFill>
                  <a:schemeClr val="bg1"/>
                </a:solidFill>
              </a:rPr>
              <a:t>Mentor: Prof. dr Aleksaksandar Stanimirović</a:t>
            </a:r>
            <a:endParaRPr dirty="0">
              <a:solidFill>
                <a:schemeClr val="bg1"/>
              </a:solidFill>
            </a:endParaRPr>
          </a:p>
          <a:p>
            <a:pPr algn="l">
              <a:spcBef>
                <a:spcPts val="0"/>
              </a:spcBef>
            </a:pPr>
            <a:r>
              <a:rPr lang="en" dirty="0">
                <a:solidFill>
                  <a:schemeClr val="bg1"/>
                </a:solidFill>
              </a:rPr>
              <a:t>Student: Danilo Vulović 1065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7" name="Google Shape;107;p25"/>
          <p:cNvSpPr txBox="1">
            <a:spLocks noGrp="1"/>
          </p:cNvSpPr>
          <p:nvPr>
            <p:ph type="subTitle" idx="1"/>
          </p:nvPr>
        </p:nvSpPr>
        <p:spPr>
          <a:xfrm>
            <a:off x="680600" y="5827697"/>
            <a:ext cx="10830800" cy="67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dirty="0">
                <a:solidFill>
                  <a:schemeClr val="bg1"/>
                </a:solidFill>
              </a:rPr>
              <a:t>Maj, 2021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108" name="Google Shape;108;p25"/>
          <p:cNvCxnSpPr/>
          <p:nvPr/>
        </p:nvCxnSpPr>
        <p:spPr>
          <a:xfrm>
            <a:off x="820200" y="3997367"/>
            <a:ext cx="66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Replikacija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715EF-D93C-4430-BC72-E2C4FF2C903D}"/>
              </a:ext>
            </a:extLst>
          </p:cNvPr>
          <p:cNvSpPr txBox="1"/>
          <p:nvPr/>
        </p:nvSpPr>
        <p:spPr>
          <a:xfrm>
            <a:off x="648931" y="2438400"/>
            <a:ext cx="3625118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Glavni</a:t>
            </a:r>
            <a:r>
              <a:rPr lang="en-US" sz="2000" dirty="0"/>
              <a:t> </a:t>
            </a:r>
            <a:r>
              <a:rPr lang="en-US" sz="2000" dirty="0" err="1"/>
              <a:t>akteri</a:t>
            </a:r>
            <a:r>
              <a:rPr lang="en-US" sz="2000" dirty="0"/>
              <a:t> </a:t>
            </a:r>
            <a:r>
              <a:rPr lang="en-US" sz="2000" dirty="0" err="1"/>
              <a:t>procesa</a:t>
            </a:r>
            <a:r>
              <a:rPr lang="en-US" sz="2000" dirty="0"/>
              <a:t> </a:t>
            </a:r>
            <a:r>
              <a:rPr lang="en-US" sz="2000" dirty="0" err="1"/>
              <a:t>replikacije</a:t>
            </a:r>
            <a:r>
              <a:rPr lang="en-US" sz="2000" dirty="0"/>
              <a:t>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Publisher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Subscriber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Distributer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AE17BB0-301E-41F5-B7AE-52C77DB8C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891734"/>
            <a:ext cx="6019331" cy="507128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4898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Google Shape;198;p37"/>
          <p:cNvSpPr txBox="1"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Replikacija u MS SQL Serveru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715EF-D93C-4430-BC72-E2C4FF2C903D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Vrste</a:t>
            </a:r>
            <a:r>
              <a:rPr lang="en-US" sz="2000" dirty="0"/>
              <a:t> </a:t>
            </a:r>
            <a:r>
              <a:rPr lang="en-US" sz="2000" dirty="0" err="1"/>
              <a:t>replikacija</a:t>
            </a:r>
            <a:r>
              <a:rPr lang="en-US" sz="2000" dirty="0"/>
              <a:t> u MS SQL </a:t>
            </a:r>
            <a:r>
              <a:rPr lang="en-US" sz="2000" dirty="0" err="1"/>
              <a:t>Serveru</a:t>
            </a:r>
            <a:r>
              <a:rPr lang="en-US" sz="2000" dirty="0"/>
              <a:t>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Replikacija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nivou</a:t>
            </a:r>
            <a:r>
              <a:rPr lang="en-US" sz="2000" dirty="0"/>
              <a:t> </a:t>
            </a:r>
            <a:r>
              <a:rPr lang="en-US" sz="2000" dirty="0" err="1"/>
              <a:t>transakcije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Replikacija</a:t>
            </a:r>
            <a:r>
              <a:rPr lang="en-US" sz="2000" dirty="0"/>
              <a:t> </a:t>
            </a:r>
            <a:r>
              <a:rPr lang="en-US" sz="2000" dirty="0" err="1"/>
              <a:t>zasnovana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spajanju</a:t>
            </a:r>
            <a:r>
              <a:rPr lang="en-US" sz="2000" dirty="0"/>
              <a:t> (merge)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Replikacija</a:t>
            </a:r>
            <a:r>
              <a:rPr lang="en-US" sz="2000" dirty="0"/>
              <a:t> snapshot-</a:t>
            </a:r>
            <a:r>
              <a:rPr lang="en-US" sz="2000" dirty="0" err="1"/>
              <a:t>ovima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Peer-to-peer </a:t>
            </a:r>
            <a:r>
              <a:rPr lang="en-US" sz="2000" dirty="0" err="1"/>
              <a:t>replikacija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Bidirekciona</a:t>
            </a:r>
            <a:r>
              <a:rPr lang="en-US" sz="2000" dirty="0"/>
              <a:t> </a:t>
            </a:r>
            <a:r>
              <a:rPr lang="en-US" sz="2000" dirty="0" err="1"/>
              <a:t>replikacija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Replikacija</a:t>
            </a:r>
            <a:r>
              <a:rPr lang="en-US" sz="2000" dirty="0"/>
              <a:t> subscriber-</a:t>
            </a:r>
            <a:r>
              <a:rPr lang="en-US" sz="2000" dirty="0" err="1"/>
              <a:t>ima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EAFC701-B9F5-4CDF-A69E-81FBADAA5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266" y="1782981"/>
            <a:ext cx="5177320" cy="4361892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90108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Google Shape;198;p37"/>
          <p:cNvSpPr txBox="1"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 re</a:t>
            </a:r>
            <a:r>
              <a:rPr lang="sr-Latn-R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šenja</a:t>
            </a:r>
            <a:r>
              <a:rPr lang="sr-Latn-R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 MS SQL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Serveru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715EF-D93C-4430-BC72-E2C4FF2C903D}"/>
              </a:ext>
            </a:extLst>
          </p:cNvPr>
          <p:cNvSpPr txBox="1"/>
          <p:nvPr/>
        </p:nvSpPr>
        <p:spPr>
          <a:xfrm>
            <a:off x="643469" y="1782981"/>
            <a:ext cx="3979902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r-Latn-RS" sz="2000" dirty="0"/>
              <a:t>Najkorišćenija HA rešenja</a:t>
            </a:r>
            <a:r>
              <a:rPr lang="en-US" sz="2000" dirty="0"/>
              <a:t>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Mirroring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2000" dirty="0"/>
              <a:t>„</a:t>
            </a:r>
            <a:r>
              <a:rPr lang="sr-Latn-RS" sz="2000" dirty="0" err="1"/>
              <a:t>Always</a:t>
            </a:r>
            <a:r>
              <a:rPr lang="sr-Latn-RS" sz="2000" dirty="0"/>
              <a:t> On“ </a:t>
            </a:r>
            <a:r>
              <a:rPr lang="sr-Latn-RS" sz="2000" dirty="0" err="1"/>
              <a:t>Failover</a:t>
            </a:r>
            <a:r>
              <a:rPr lang="sr-Latn-RS" sz="2000" dirty="0"/>
              <a:t> </a:t>
            </a:r>
            <a:r>
              <a:rPr lang="sr-Latn-RS" sz="2000" dirty="0" err="1"/>
              <a:t>Clustering</a:t>
            </a:r>
            <a:endParaRPr lang="sr-Latn-RS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2000" dirty="0"/>
              <a:t>„</a:t>
            </a:r>
            <a:r>
              <a:rPr lang="sr-Latn-RS" sz="2000" dirty="0" err="1"/>
              <a:t>Always</a:t>
            </a:r>
            <a:r>
              <a:rPr lang="sr-Latn-RS" sz="2000" dirty="0"/>
              <a:t> On“ </a:t>
            </a:r>
            <a:r>
              <a:rPr lang="sr-Latn-RS" sz="2000" dirty="0" err="1"/>
              <a:t>Availability</a:t>
            </a:r>
            <a:r>
              <a:rPr lang="sr-Latn-RS" sz="2000" dirty="0"/>
              <a:t> </a:t>
            </a:r>
            <a:r>
              <a:rPr lang="sr-Latn-RS" sz="2000" dirty="0" err="1"/>
              <a:t>Groups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024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Google Shape;198;p37"/>
          <p:cNvSpPr txBox="1"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 re</a:t>
            </a:r>
            <a:r>
              <a:rPr lang="sr-Latn-R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šenja 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 MS SQL Serveru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715EF-D93C-4430-BC72-E2C4FF2C903D}"/>
              </a:ext>
            </a:extLst>
          </p:cNvPr>
          <p:cNvSpPr txBox="1"/>
          <p:nvPr/>
        </p:nvSpPr>
        <p:spPr>
          <a:xfrm>
            <a:off x="643469" y="1782981"/>
            <a:ext cx="3979902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r-Latn-RS" sz="2000" dirty="0"/>
              <a:t>Najkorišćenija HA rešenja</a:t>
            </a:r>
            <a:r>
              <a:rPr lang="en-US" sz="2000" dirty="0"/>
              <a:t>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Mirroring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2000" dirty="0"/>
              <a:t>„</a:t>
            </a:r>
            <a:r>
              <a:rPr lang="sr-Latn-RS" sz="2000" dirty="0" err="1"/>
              <a:t>Always</a:t>
            </a:r>
            <a:r>
              <a:rPr lang="sr-Latn-RS" sz="2000" dirty="0"/>
              <a:t> On“ </a:t>
            </a:r>
            <a:r>
              <a:rPr lang="sr-Latn-RS" sz="2000" dirty="0" err="1"/>
              <a:t>Failover</a:t>
            </a:r>
            <a:r>
              <a:rPr lang="sr-Latn-RS" sz="2000" dirty="0"/>
              <a:t> </a:t>
            </a:r>
            <a:r>
              <a:rPr lang="sr-Latn-RS" sz="2000" dirty="0" err="1"/>
              <a:t>Clustering</a:t>
            </a:r>
            <a:endParaRPr lang="sr-Latn-RS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2000" dirty="0"/>
              <a:t>„</a:t>
            </a:r>
            <a:r>
              <a:rPr lang="sr-Latn-RS" sz="2000" dirty="0" err="1"/>
              <a:t>Always</a:t>
            </a:r>
            <a:r>
              <a:rPr lang="sr-Latn-RS" sz="2000" dirty="0"/>
              <a:t> On“ </a:t>
            </a:r>
            <a:r>
              <a:rPr lang="sr-Latn-RS" sz="2000" dirty="0" err="1"/>
              <a:t>Availability</a:t>
            </a:r>
            <a:r>
              <a:rPr lang="sr-Latn-RS" sz="2000" dirty="0"/>
              <a:t> </a:t>
            </a:r>
            <a:r>
              <a:rPr lang="sr-Latn-RS" sz="2000" dirty="0" err="1"/>
              <a:t>Groups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B6BF1E2-9100-4E66-8C4F-C58B38610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664" y="889602"/>
            <a:ext cx="34766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05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Google Shape;198;p37"/>
          <p:cNvSpPr txBox="1"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 re</a:t>
            </a:r>
            <a:r>
              <a:rPr lang="sr-Latn-R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šenja 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 MS SQL Serveru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715EF-D93C-4430-BC72-E2C4FF2C903D}"/>
              </a:ext>
            </a:extLst>
          </p:cNvPr>
          <p:cNvSpPr txBox="1"/>
          <p:nvPr/>
        </p:nvSpPr>
        <p:spPr>
          <a:xfrm>
            <a:off x="643469" y="1782981"/>
            <a:ext cx="3979902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r-Latn-RS" sz="2000" dirty="0"/>
              <a:t>Najkorišćenija HA rešenja</a:t>
            </a:r>
            <a:r>
              <a:rPr lang="en-US" sz="2000" dirty="0"/>
              <a:t>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Mirroring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2000" b="1" dirty="0"/>
              <a:t>„</a:t>
            </a:r>
            <a:r>
              <a:rPr lang="sr-Latn-RS" sz="2000" b="1" dirty="0" err="1"/>
              <a:t>Always</a:t>
            </a:r>
            <a:r>
              <a:rPr lang="sr-Latn-RS" sz="2000" b="1" dirty="0"/>
              <a:t> On“ </a:t>
            </a:r>
            <a:r>
              <a:rPr lang="sr-Latn-RS" sz="2000" b="1" dirty="0" err="1"/>
              <a:t>Failover</a:t>
            </a:r>
            <a:r>
              <a:rPr lang="sr-Latn-RS" sz="2000" b="1" dirty="0"/>
              <a:t> </a:t>
            </a:r>
            <a:r>
              <a:rPr lang="sr-Latn-RS" sz="2000" b="1" dirty="0" err="1"/>
              <a:t>Clustering</a:t>
            </a:r>
            <a:endParaRPr lang="sr-Latn-RS" sz="2000" b="1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2000" dirty="0"/>
              <a:t>„</a:t>
            </a:r>
            <a:r>
              <a:rPr lang="sr-Latn-RS" sz="2000" dirty="0" err="1"/>
              <a:t>Always</a:t>
            </a:r>
            <a:r>
              <a:rPr lang="sr-Latn-RS" sz="2000" dirty="0"/>
              <a:t> On“ </a:t>
            </a:r>
            <a:r>
              <a:rPr lang="sr-Latn-RS" sz="2000" dirty="0" err="1"/>
              <a:t>Availability</a:t>
            </a:r>
            <a:r>
              <a:rPr lang="sr-Latn-RS" sz="2000" dirty="0"/>
              <a:t> </a:t>
            </a:r>
            <a:r>
              <a:rPr lang="sr-Latn-RS" sz="2000" dirty="0" err="1"/>
              <a:t>Groups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5B8180C-4AFD-466F-9D27-85A559FAE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182" y="3240515"/>
            <a:ext cx="8030382" cy="30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96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Google Shape;198;p37"/>
          <p:cNvSpPr txBox="1"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 re</a:t>
            </a:r>
            <a:r>
              <a:rPr lang="sr-Latn-R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šenja 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 MS SQL Serveru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715EF-D93C-4430-BC72-E2C4FF2C903D}"/>
              </a:ext>
            </a:extLst>
          </p:cNvPr>
          <p:cNvSpPr txBox="1"/>
          <p:nvPr/>
        </p:nvSpPr>
        <p:spPr>
          <a:xfrm>
            <a:off x="643469" y="1782981"/>
            <a:ext cx="3979902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sr-Latn-RS" sz="2000" dirty="0"/>
              <a:t>Najkorišćenija HA rešenja</a:t>
            </a:r>
            <a:r>
              <a:rPr lang="en-US" sz="2000" dirty="0"/>
              <a:t>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Mirroring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2000" dirty="0"/>
              <a:t>„</a:t>
            </a:r>
            <a:r>
              <a:rPr lang="sr-Latn-RS" sz="2000" dirty="0" err="1"/>
              <a:t>Always</a:t>
            </a:r>
            <a:r>
              <a:rPr lang="sr-Latn-RS" sz="2000" dirty="0"/>
              <a:t> On“ </a:t>
            </a:r>
            <a:r>
              <a:rPr lang="sr-Latn-RS" sz="2000" dirty="0" err="1"/>
              <a:t>Failover</a:t>
            </a:r>
            <a:r>
              <a:rPr lang="sr-Latn-RS" sz="2000" dirty="0"/>
              <a:t> </a:t>
            </a:r>
            <a:r>
              <a:rPr lang="sr-Latn-RS" sz="2000" dirty="0" err="1"/>
              <a:t>Clustering</a:t>
            </a:r>
            <a:endParaRPr lang="sr-Latn-RS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2000" dirty="0"/>
              <a:t>„</a:t>
            </a:r>
            <a:r>
              <a:rPr lang="sr-Latn-RS" sz="2000" b="1" dirty="0" err="1"/>
              <a:t>Always</a:t>
            </a:r>
            <a:r>
              <a:rPr lang="sr-Latn-RS" sz="2000" b="1" dirty="0"/>
              <a:t> On“ </a:t>
            </a:r>
            <a:r>
              <a:rPr lang="sr-Latn-RS" sz="2000" b="1" dirty="0" err="1"/>
              <a:t>Availability</a:t>
            </a:r>
            <a:r>
              <a:rPr lang="sr-Latn-RS" sz="2000" b="1" dirty="0"/>
              <a:t> </a:t>
            </a:r>
            <a:r>
              <a:rPr lang="sr-Latn-RS" sz="2000" b="1" dirty="0" err="1"/>
              <a:t>Groups</a:t>
            </a:r>
            <a:endParaRPr lang="en-US" sz="20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5902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>
            <a:spLocks noGrp="1"/>
          </p:cNvSpPr>
          <p:nvPr>
            <p:ph type="body" idx="1"/>
          </p:nvPr>
        </p:nvSpPr>
        <p:spPr>
          <a:xfrm>
            <a:off x="415600" y="5649100"/>
            <a:ext cx="7998400" cy="79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/>
              <a:t>Hvala na pažnji!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Visoka dostupnost</a:t>
            </a:r>
            <a:endParaRPr dirty="0"/>
          </a:p>
        </p:txBody>
      </p:sp>
      <p:sp>
        <p:nvSpPr>
          <p:cNvPr id="184" name="Google Shape;184;p3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9687188" cy="423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203195" indent="0">
              <a:buNone/>
            </a:pPr>
            <a:r>
              <a:rPr lang="en-US" sz="2400" dirty="0"/>
              <a:t>P</a:t>
            </a:r>
            <a:r>
              <a:rPr lang="sr-Latn-RS" sz="2400" dirty="0" err="1"/>
              <a:t>odrazumeva</a:t>
            </a:r>
            <a:r>
              <a:rPr lang="sr-Latn-RS" sz="2400" dirty="0"/>
              <a:t> da je sistem u stanju da opsluži zahteve korisnika pored grešaka koje </a:t>
            </a:r>
            <a:r>
              <a:rPr lang="en-US" sz="2400" dirty="0" err="1"/>
              <a:t>ga</a:t>
            </a:r>
            <a:r>
              <a:rPr lang="en-US" sz="2400" dirty="0"/>
              <a:t> </a:t>
            </a:r>
            <a:r>
              <a:rPr lang="en-US" sz="2400" dirty="0" err="1"/>
              <a:t>mogu</a:t>
            </a:r>
            <a:r>
              <a:rPr lang="sr-Latn-RS" sz="2400" dirty="0"/>
              <a:t> pogoditi</a:t>
            </a:r>
            <a:r>
              <a:rPr lang="en-US" sz="2400" dirty="0"/>
              <a:t>.</a:t>
            </a:r>
          </a:p>
          <a:p>
            <a:pPr marL="203195" indent="0">
              <a:buNone/>
            </a:pPr>
            <a:endParaRPr lang="en-US" sz="2400" dirty="0"/>
          </a:p>
          <a:p>
            <a:pPr marL="203195" indent="0">
              <a:buNone/>
            </a:pPr>
            <a:r>
              <a:rPr lang="en-US" sz="2400" dirty="0" err="1"/>
              <a:t>Bitno</a:t>
            </a:r>
            <a:r>
              <a:rPr lang="en-US" sz="2400" dirty="0"/>
              <a:t> je </a:t>
            </a:r>
            <a:r>
              <a:rPr lang="en-US" sz="2400" dirty="0" err="1"/>
              <a:t>znati</a:t>
            </a:r>
            <a:r>
              <a:rPr lang="en-US" sz="2400" dirty="0"/>
              <a:t> </a:t>
            </a:r>
            <a:r>
              <a:rPr lang="en-US" sz="2400" dirty="0" err="1"/>
              <a:t>kakvu</a:t>
            </a:r>
            <a:r>
              <a:rPr lang="en-US" sz="2400" dirty="0"/>
              <a:t> o</a:t>
            </a:r>
            <a:r>
              <a:rPr lang="sr-Latn-RS" sz="2400" dirty="0" err="1"/>
              <a:t>čekivanu</a:t>
            </a:r>
            <a:r>
              <a:rPr lang="sr-Latn-RS" sz="2400" dirty="0"/>
              <a:t> dostupnost imaju servisi koje pravimo.</a:t>
            </a:r>
            <a:endParaRPr lang="en-US" sz="2400" dirty="0"/>
          </a:p>
          <a:p>
            <a:pPr marL="203195" indent="0">
              <a:buNone/>
            </a:pPr>
            <a:endParaRPr lang="sr-Latn-RS" sz="2400" dirty="0"/>
          </a:p>
          <a:p>
            <a:r>
              <a:rPr lang="sr-Latn-RS" sz="2400" dirty="0"/>
              <a:t>Imejl servis zahteva 24</a:t>
            </a:r>
            <a:r>
              <a:rPr lang="en-US" sz="2400" dirty="0"/>
              <a:t>/7 </a:t>
            </a:r>
            <a:r>
              <a:rPr lang="en-US" sz="2400" dirty="0" err="1"/>
              <a:t>podr</a:t>
            </a:r>
            <a:r>
              <a:rPr lang="sr-Latn-RS" sz="2400" dirty="0" err="1"/>
              <a:t>šku</a:t>
            </a:r>
            <a:endParaRPr lang="sr-Latn-RS" sz="2400" dirty="0"/>
          </a:p>
          <a:p>
            <a:r>
              <a:rPr lang="sr-Latn-RS" sz="2400" dirty="0"/>
              <a:t>Softver za praćenje berze zahteva podršku samo dok je berza otvorena.</a:t>
            </a:r>
          </a:p>
          <a:p>
            <a:endParaRPr lang="sr-Latn-RS" dirty="0"/>
          </a:p>
          <a:p>
            <a:pPr marL="203195" indent="0">
              <a:buNone/>
            </a:pPr>
            <a:endParaRPr lang="sr-Latn-R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sr-Latn-RS" dirty="0"/>
              <a:t>Zastoji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C0B3E4-4BC4-4401-8D84-6D39CBA05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089394"/>
            <a:ext cx="5157787" cy="488820"/>
          </a:xfrm>
        </p:spPr>
        <p:txBody>
          <a:bodyPr/>
          <a:lstStyle/>
          <a:p>
            <a:r>
              <a:rPr lang="en-US" dirty="0" err="1"/>
              <a:t>Neplanirani</a:t>
            </a:r>
            <a:r>
              <a:rPr lang="en-US" dirty="0"/>
              <a:t> </a:t>
            </a:r>
            <a:r>
              <a:rPr lang="en-US" dirty="0" err="1"/>
              <a:t>zastoji</a:t>
            </a:r>
            <a:endParaRPr lang="en-US" dirty="0"/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C88B16CB-5C97-4CDD-81BB-0EDD643038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79" y="1746251"/>
            <a:ext cx="4595847" cy="4611167"/>
          </a:xfrm>
        </p:spPr>
      </p:pic>
      <p:sp>
        <p:nvSpPr>
          <p:cNvPr id="233" name="Google Shape;233;p40"/>
          <p:cNvSpPr txBox="1"/>
          <p:nvPr/>
        </p:nvSpPr>
        <p:spPr>
          <a:xfrm>
            <a:off x="7073133" y="270600"/>
            <a:ext cx="47772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3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Struktura relacija</a:t>
            </a: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66043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sr-Latn-RS" dirty="0"/>
              <a:t>Zastoji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C0B3E4-4BC4-4401-8D84-6D39CBA05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089394"/>
            <a:ext cx="5157787" cy="488820"/>
          </a:xfrm>
        </p:spPr>
        <p:txBody>
          <a:bodyPr/>
          <a:lstStyle/>
          <a:p>
            <a:r>
              <a:rPr lang="en-US" dirty="0" err="1"/>
              <a:t>Neplanirani</a:t>
            </a:r>
            <a:r>
              <a:rPr lang="en-US" dirty="0"/>
              <a:t> </a:t>
            </a:r>
            <a:r>
              <a:rPr lang="en-US" dirty="0" err="1"/>
              <a:t>zastoji</a:t>
            </a:r>
            <a:endParaRPr lang="en-US" dirty="0"/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C88B16CB-5C97-4CDD-81BB-0EDD643038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79" y="1746251"/>
            <a:ext cx="4595847" cy="461116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860E3-858C-45F0-8914-BBD852FF0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106" y="1089394"/>
            <a:ext cx="5183188" cy="488820"/>
          </a:xfrm>
        </p:spPr>
        <p:txBody>
          <a:bodyPr/>
          <a:lstStyle/>
          <a:p>
            <a:r>
              <a:rPr lang="en-US" dirty="0" err="1"/>
              <a:t>Planirani</a:t>
            </a:r>
            <a:r>
              <a:rPr lang="en-US" dirty="0"/>
              <a:t> </a:t>
            </a:r>
            <a:r>
              <a:rPr lang="en-US" dirty="0" err="1"/>
              <a:t>zastoji</a:t>
            </a:r>
            <a:endParaRPr lang="en-US" dirty="0"/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08AF1290-8FB1-4893-8ADF-5912BDD765D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893" y="2182815"/>
            <a:ext cx="5567401" cy="3303324"/>
          </a:xfrm>
        </p:spPr>
      </p:pic>
      <p:sp>
        <p:nvSpPr>
          <p:cNvPr id="233" name="Google Shape;233;p40"/>
          <p:cNvSpPr txBox="1"/>
          <p:nvPr/>
        </p:nvSpPr>
        <p:spPr>
          <a:xfrm>
            <a:off x="7073133" y="270600"/>
            <a:ext cx="47772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3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Struktura relacija</a:t>
            </a: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73039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/>
              <a:t>Metrike visoke dostupnosti</a:t>
            </a:r>
            <a:endParaRPr sz="3200" dirty="0"/>
          </a:p>
        </p:txBody>
      </p:sp>
      <p:sp>
        <p:nvSpPr>
          <p:cNvPr id="14" name="Google Shape;193;p36">
            <a:extLst>
              <a:ext uri="{FF2B5EF4-FFF2-40B4-BE49-F238E27FC236}">
                <a16:creationId xmlns:a16="http://schemas.microsoft.com/office/drawing/2014/main" id="{03FB09FC-54F8-4EBC-AF26-76D1E6CF0498}"/>
              </a:ext>
            </a:extLst>
          </p:cNvPr>
          <p:cNvSpPr txBox="1"/>
          <p:nvPr/>
        </p:nvSpPr>
        <p:spPr>
          <a:xfrm>
            <a:off x="415602" y="1356967"/>
            <a:ext cx="5173540" cy="517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Pravilo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devetki</a:t>
            </a:r>
            <a:endParaRPr lang="en-US" sz="2000" dirty="0">
              <a:ea typeface="Proxima Nova"/>
              <a:cs typeface="Proxima Nova"/>
              <a:sym typeface="Proxima Nov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između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otkaza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between failures - MTBF)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do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otkaza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failure – MTTF)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popravak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repair – MTTR)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oporavka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recovery – MTTR 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odgovora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respond – MTTR)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rešavanja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resolve – MTTR)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potvrde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acknowledge – MTTA)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0C714-31D2-43E4-B5BF-A7391F360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942" y="975167"/>
            <a:ext cx="5882456" cy="28665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/>
              <a:t>Metrike visoke dostupnosti</a:t>
            </a:r>
            <a:endParaRPr sz="3200" dirty="0"/>
          </a:p>
        </p:txBody>
      </p:sp>
      <p:sp>
        <p:nvSpPr>
          <p:cNvPr id="14" name="Google Shape;193;p36">
            <a:extLst>
              <a:ext uri="{FF2B5EF4-FFF2-40B4-BE49-F238E27FC236}">
                <a16:creationId xmlns:a16="http://schemas.microsoft.com/office/drawing/2014/main" id="{03FB09FC-54F8-4EBC-AF26-76D1E6CF0498}"/>
              </a:ext>
            </a:extLst>
          </p:cNvPr>
          <p:cNvSpPr txBox="1"/>
          <p:nvPr/>
        </p:nvSpPr>
        <p:spPr>
          <a:xfrm>
            <a:off x="415602" y="1356967"/>
            <a:ext cx="5882456" cy="517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ea typeface="Proxima Nova"/>
                <a:cs typeface="Proxima Nova"/>
                <a:sym typeface="Proxima Nova"/>
              </a:rPr>
              <a:t>Pravilo</a:t>
            </a:r>
            <a:r>
              <a:rPr lang="en-US" sz="2000" b="1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b="1" dirty="0" err="1">
                <a:ea typeface="Proxima Nova"/>
                <a:cs typeface="Proxima Nova"/>
                <a:sym typeface="Proxima Nova"/>
              </a:rPr>
              <a:t>devetki</a:t>
            </a:r>
            <a:endParaRPr lang="en-US" sz="2000" b="1" dirty="0">
              <a:ea typeface="Proxima Nova"/>
              <a:cs typeface="Proxima Nova"/>
              <a:sym typeface="Proxima Nov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između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otkaza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between failures - MTBF)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do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otkaza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failure – MTTF)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popravka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repair – MTTR)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oporavka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recovery – MTTR 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odgovora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respond – MTTR)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rešavanja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resolve – MTTR)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potvrde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acknowledge – MTTA)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0C714-31D2-43E4-B5BF-A7391F360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942" y="975167"/>
            <a:ext cx="5882456" cy="28665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3F3553-DBA0-4473-8FF4-4472C6A4585C}"/>
              </a:ext>
            </a:extLst>
          </p:cNvPr>
          <p:cNvSpPr txBox="1"/>
          <p:nvPr/>
        </p:nvSpPr>
        <p:spPr>
          <a:xfrm>
            <a:off x="6482993" y="4110483"/>
            <a:ext cx="4849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Dostupnost</a:t>
            </a:r>
            <a:r>
              <a:rPr lang="en-US" dirty="0"/>
              <a:t> “pet </a:t>
            </a:r>
            <a:r>
              <a:rPr lang="en-US" dirty="0" err="1"/>
              <a:t>devetki</a:t>
            </a:r>
            <a:r>
              <a:rPr lang="en-US" dirty="0"/>
              <a:t>” -&gt; </a:t>
            </a:r>
            <a:r>
              <a:rPr lang="en-US" dirty="0" err="1"/>
              <a:t>dostupnost</a:t>
            </a:r>
            <a:r>
              <a:rPr lang="en-US" dirty="0"/>
              <a:t> od minimum 99.999% </a:t>
            </a:r>
            <a:r>
              <a:rPr lang="en-US" dirty="0" err="1"/>
              <a:t>intervala</a:t>
            </a:r>
            <a:r>
              <a:rPr lang="en-US" dirty="0"/>
              <a:t> koji </a:t>
            </a:r>
            <a:r>
              <a:rPr lang="en-US" dirty="0" err="1"/>
              <a:t>posmatramo</a:t>
            </a:r>
            <a:r>
              <a:rPr lang="en-US" dirty="0"/>
              <a:t>.</a:t>
            </a:r>
          </a:p>
          <a:p>
            <a:r>
              <a:rPr lang="en-US" dirty="0"/>
              <a:t>(5 </a:t>
            </a:r>
            <a:r>
              <a:rPr lang="en-US" dirty="0" err="1"/>
              <a:t>minuta</a:t>
            </a:r>
            <a:r>
              <a:rPr lang="en-US" dirty="0"/>
              <a:t> </a:t>
            </a:r>
            <a:r>
              <a:rPr lang="en-US" dirty="0" err="1"/>
              <a:t>godi</a:t>
            </a:r>
            <a:r>
              <a:rPr lang="sr-Latn-RS" dirty="0" err="1"/>
              <a:t>šnje</a:t>
            </a:r>
            <a:r>
              <a:rPr lang="sr-Latn-RS" dirty="0"/>
              <a:t> nedostupnost)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820E1-3F14-4818-8FB7-FE793A29FBC0}"/>
              </a:ext>
            </a:extLst>
          </p:cNvPr>
          <p:cNvSpPr txBox="1"/>
          <p:nvPr/>
        </p:nvSpPr>
        <p:spPr>
          <a:xfrm>
            <a:off x="6482993" y="5236502"/>
            <a:ext cx="4849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Dostupnost</a:t>
            </a:r>
            <a:r>
              <a:rPr lang="en-US" dirty="0"/>
              <a:t> “tri </a:t>
            </a:r>
            <a:r>
              <a:rPr lang="en-US" dirty="0" err="1"/>
              <a:t>devetke</a:t>
            </a:r>
            <a:r>
              <a:rPr lang="en-US" dirty="0"/>
              <a:t>” -&gt; </a:t>
            </a:r>
            <a:r>
              <a:rPr lang="en-US" dirty="0" err="1"/>
              <a:t>dostupnost</a:t>
            </a:r>
            <a:r>
              <a:rPr lang="en-US" dirty="0"/>
              <a:t> od minimum 99.9% </a:t>
            </a:r>
            <a:r>
              <a:rPr lang="en-US" dirty="0" err="1"/>
              <a:t>intervala</a:t>
            </a:r>
            <a:r>
              <a:rPr lang="en-US" dirty="0"/>
              <a:t> koji </a:t>
            </a:r>
            <a:r>
              <a:rPr lang="en-US" dirty="0" err="1"/>
              <a:t>posmatramo</a:t>
            </a:r>
            <a:r>
              <a:rPr lang="en-US" dirty="0"/>
              <a:t>.</a:t>
            </a:r>
          </a:p>
          <a:p>
            <a:r>
              <a:rPr lang="en-US" dirty="0"/>
              <a:t>(526 </a:t>
            </a:r>
            <a:r>
              <a:rPr lang="en-US" dirty="0" err="1"/>
              <a:t>minuta</a:t>
            </a:r>
            <a:r>
              <a:rPr lang="en-US" dirty="0"/>
              <a:t> </a:t>
            </a:r>
            <a:r>
              <a:rPr lang="en-US" dirty="0" err="1"/>
              <a:t>godi</a:t>
            </a:r>
            <a:r>
              <a:rPr lang="sr-Latn-RS" dirty="0" err="1"/>
              <a:t>šnje</a:t>
            </a:r>
            <a:r>
              <a:rPr lang="sr-Latn-RS" dirty="0"/>
              <a:t> nedostupnost)</a:t>
            </a:r>
          </a:p>
        </p:txBody>
      </p:sp>
    </p:spTree>
    <p:extLst>
      <p:ext uri="{BB962C8B-B14F-4D97-AF65-F5344CB8AC3E}">
        <p14:creationId xmlns:p14="http://schemas.microsoft.com/office/powerpoint/2010/main" val="343378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/>
              <a:t>Metrike visoke dostupnosti</a:t>
            </a:r>
            <a:endParaRPr sz="3200" dirty="0"/>
          </a:p>
        </p:txBody>
      </p:sp>
      <p:sp>
        <p:nvSpPr>
          <p:cNvPr id="14" name="Google Shape;193;p36">
            <a:extLst>
              <a:ext uri="{FF2B5EF4-FFF2-40B4-BE49-F238E27FC236}">
                <a16:creationId xmlns:a16="http://schemas.microsoft.com/office/drawing/2014/main" id="{03FB09FC-54F8-4EBC-AF26-76D1E6CF0498}"/>
              </a:ext>
            </a:extLst>
          </p:cNvPr>
          <p:cNvSpPr txBox="1"/>
          <p:nvPr/>
        </p:nvSpPr>
        <p:spPr>
          <a:xfrm>
            <a:off x="415602" y="1356967"/>
            <a:ext cx="5882456" cy="517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Pravilo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devetki</a:t>
            </a:r>
            <a:endParaRPr lang="en-US" sz="2000" dirty="0">
              <a:ea typeface="Proxima Nova"/>
              <a:cs typeface="Proxima Nova"/>
              <a:sym typeface="Proxima Nov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b="1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b="1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b="1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b="1" dirty="0" err="1">
                <a:ea typeface="Proxima Nova"/>
                <a:cs typeface="Proxima Nova"/>
                <a:sym typeface="Proxima Nova"/>
              </a:rPr>
              <a:t>između</a:t>
            </a:r>
            <a:r>
              <a:rPr lang="en-US" sz="2000" b="1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b="1" dirty="0" err="1">
                <a:ea typeface="Proxima Nova"/>
                <a:cs typeface="Proxima Nova"/>
                <a:sym typeface="Proxima Nova"/>
              </a:rPr>
              <a:t>otkaza</a:t>
            </a:r>
            <a:r>
              <a:rPr lang="en-US" sz="2000" b="1" dirty="0">
                <a:ea typeface="Proxima Nova"/>
                <a:cs typeface="Proxima Nova"/>
                <a:sym typeface="Proxima Nova"/>
              </a:rPr>
              <a:t> (The mean time between failures - MTBF)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do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otkaza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failure – MTTF)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popravka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repair – MTTR)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oporavka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recovery – MTTR 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odgovora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respond – MTTR)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rešavanja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resolve – MTTR)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potvrde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acknowledge – MTTA)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0C714-31D2-43E4-B5BF-A7391F360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942" y="975167"/>
            <a:ext cx="5882456" cy="28665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3F3553-DBA0-4473-8FF4-4472C6A4585C}"/>
              </a:ext>
            </a:extLst>
          </p:cNvPr>
          <p:cNvSpPr txBox="1"/>
          <p:nvPr/>
        </p:nvSpPr>
        <p:spPr>
          <a:xfrm>
            <a:off x="6612526" y="4223515"/>
            <a:ext cx="4849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Recimo da je period koji nas zanima 48h. U tom periodu, bilo je 8h zastoja i 5 otkaza. To znači da je operativno vreme bilo 40 sati pa je samim tim MTBF jednak 40/8 = 5 sati.</a:t>
            </a:r>
          </a:p>
        </p:txBody>
      </p:sp>
    </p:spTree>
    <p:extLst>
      <p:ext uri="{BB962C8B-B14F-4D97-AF65-F5344CB8AC3E}">
        <p14:creationId xmlns:p14="http://schemas.microsoft.com/office/powerpoint/2010/main" val="31147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200" dirty="0"/>
              <a:t>Metrike visoke dostupnosti</a:t>
            </a:r>
            <a:endParaRPr sz="3200" dirty="0"/>
          </a:p>
        </p:txBody>
      </p:sp>
      <p:sp>
        <p:nvSpPr>
          <p:cNvPr id="14" name="Google Shape;193;p36">
            <a:extLst>
              <a:ext uri="{FF2B5EF4-FFF2-40B4-BE49-F238E27FC236}">
                <a16:creationId xmlns:a16="http://schemas.microsoft.com/office/drawing/2014/main" id="{03FB09FC-54F8-4EBC-AF26-76D1E6CF0498}"/>
              </a:ext>
            </a:extLst>
          </p:cNvPr>
          <p:cNvSpPr txBox="1"/>
          <p:nvPr/>
        </p:nvSpPr>
        <p:spPr>
          <a:xfrm>
            <a:off x="415602" y="1356967"/>
            <a:ext cx="5882456" cy="517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Pravilo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devetki</a:t>
            </a:r>
            <a:endParaRPr lang="en-US" sz="2000" dirty="0">
              <a:ea typeface="Proxima Nova"/>
              <a:cs typeface="Proxima Nova"/>
              <a:sym typeface="Proxima Nov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između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otkaza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between failures - MTBF)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do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otkaza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failure – MTTF)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popravka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repair – MTTR)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oporavka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recovery – MTTR 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odgovora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respond – MTTR)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b="1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b="1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b="1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b="1" dirty="0" err="1">
                <a:ea typeface="Proxima Nova"/>
                <a:cs typeface="Proxima Nova"/>
                <a:sym typeface="Proxima Nova"/>
              </a:rPr>
              <a:t>rešavanja</a:t>
            </a:r>
            <a:r>
              <a:rPr lang="en-US" sz="2000" b="1" dirty="0">
                <a:ea typeface="Proxima Nova"/>
                <a:cs typeface="Proxima Nova"/>
                <a:sym typeface="Proxima Nova"/>
              </a:rPr>
              <a:t> (The mean time to resolve – MTTR)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Proxima Nova"/>
                <a:cs typeface="Proxima Nova"/>
                <a:sym typeface="Proxima Nova"/>
              </a:rPr>
              <a:t>Srednje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vreme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</a:t>
            </a:r>
            <a:r>
              <a:rPr lang="en-US" sz="2000" dirty="0" err="1">
                <a:ea typeface="Proxima Nova"/>
                <a:cs typeface="Proxima Nova"/>
                <a:sym typeface="Proxima Nova"/>
              </a:rPr>
              <a:t>potvrde</a:t>
            </a:r>
            <a:r>
              <a:rPr lang="en-US" sz="2000" dirty="0">
                <a:ea typeface="Proxima Nova"/>
                <a:cs typeface="Proxima Nova"/>
                <a:sym typeface="Proxima Nova"/>
              </a:rPr>
              <a:t> (The mean time to acknowledge – MTTA)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0C714-31D2-43E4-B5BF-A7391F360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942" y="975167"/>
            <a:ext cx="5882456" cy="286654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45D8C8-BE4A-4ED5-9E03-50B2FCAA82D3}"/>
              </a:ext>
            </a:extLst>
          </p:cNvPr>
          <p:cNvCxnSpPr/>
          <p:nvPr/>
        </p:nvCxnSpPr>
        <p:spPr>
          <a:xfrm>
            <a:off x="7479587" y="3297184"/>
            <a:ext cx="24863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CCA726-1EF7-4BEA-A911-5F333A6C85FB}"/>
              </a:ext>
            </a:extLst>
          </p:cNvPr>
          <p:cNvSpPr txBox="1"/>
          <p:nvPr/>
        </p:nvSpPr>
        <p:spPr>
          <a:xfrm>
            <a:off x="8425915" y="3307959"/>
            <a:ext cx="122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MTTR</a:t>
            </a:r>
            <a:endParaRPr lang="sr-Latn-R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4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sr-Latn-RS" sz="3200"/>
              <a:t>MS SQL Server</a:t>
            </a:r>
            <a:endParaRPr lang="sr-Latn-R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2B4F8F-C012-4A46-8A28-0D81DE6ABFA1}"/>
              </a:ext>
            </a:extLst>
          </p:cNvPr>
          <p:cNvSpPr txBox="1"/>
          <p:nvPr/>
        </p:nvSpPr>
        <p:spPr>
          <a:xfrm>
            <a:off x="965769" y="1738901"/>
            <a:ext cx="97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Microsoft SQL Server je relacioni sistem upravljanja bazama podataka koji je razvio Microsoft.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DA046A-0606-45D9-9F6A-7FD836C50D61}"/>
              </a:ext>
            </a:extLst>
          </p:cNvPr>
          <p:cNvSpPr txBox="1"/>
          <p:nvPr/>
        </p:nvSpPr>
        <p:spPr>
          <a:xfrm>
            <a:off x="965769" y="2305501"/>
            <a:ext cx="97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/>
              <a:t>Nekoliko edicija koje ispunjavaju različite korisničke potrebe.</a:t>
            </a:r>
            <a:endParaRPr lang="sr-Latn-RS" dirty="0"/>
          </a:p>
        </p:txBody>
      </p:sp>
      <p:graphicFrame>
        <p:nvGraphicFramePr>
          <p:cNvPr id="200" name="TextBox 10">
            <a:extLst>
              <a:ext uri="{FF2B5EF4-FFF2-40B4-BE49-F238E27FC236}">
                <a16:creationId xmlns:a16="http://schemas.microsoft.com/office/drawing/2014/main" id="{975166A3-C90B-44E8-A828-2408E351106B}"/>
              </a:ext>
            </a:extLst>
          </p:cNvPr>
          <p:cNvGraphicFramePr/>
          <p:nvPr/>
        </p:nvGraphicFramePr>
        <p:xfrm>
          <a:off x="965769" y="3059668"/>
          <a:ext cx="9791273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010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1710</Words>
  <Application>Microsoft Office PowerPoint</Application>
  <PresentationFormat>Widescreen</PresentationFormat>
  <Paragraphs>145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Proxima Nova</vt:lpstr>
      <vt:lpstr>Office Theme</vt:lpstr>
      <vt:lpstr>Microsoft SQL Server High Availability</vt:lpstr>
      <vt:lpstr>Visoka dostupnost</vt:lpstr>
      <vt:lpstr>Zastoji</vt:lpstr>
      <vt:lpstr>Zastoji</vt:lpstr>
      <vt:lpstr>Metrike visoke dostupnosti</vt:lpstr>
      <vt:lpstr>Metrike visoke dostupnosti</vt:lpstr>
      <vt:lpstr>Metrike visoke dostupnosti</vt:lpstr>
      <vt:lpstr>Metrike visoke dostupnosti</vt:lpstr>
      <vt:lpstr>MS SQL Server</vt:lpstr>
      <vt:lpstr>Replikacija</vt:lpstr>
      <vt:lpstr>Replikacija u MS SQL Serveru</vt:lpstr>
      <vt:lpstr>HA rešenja u MS SQL Serveru</vt:lpstr>
      <vt:lpstr>HA rešenja u MS SQL Serveru</vt:lpstr>
      <vt:lpstr>HA rešenja u MS SQL Serveru</vt:lpstr>
      <vt:lpstr>HA rešenja u MS SQL Serveru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Backup i Restore kod Neo4j baze podataka</dc:title>
  <dc:creator>Danilo Vulovic</dc:creator>
  <cp:lastModifiedBy>Danilo Vulovic</cp:lastModifiedBy>
  <cp:revision>26</cp:revision>
  <dcterms:created xsi:type="dcterms:W3CDTF">2021-05-23T18:56:41Z</dcterms:created>
  <dcterms:modified xsi:type="dcterms:W3CDTF">2021-09-07T08:55:52Z</dcterms:modified>
</cp:coreProperties>
</file>