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62" r:id="rId3"/>
    <p:sldId id="258" r:id="rId4"/>
    <p:sldId id="259" r:id="rId5"/>
    <p:sldId id="260" r:id="rId6"/>
    <p:sldId id="263" r:id="rId7"/>
    <p:sldId id="257" r:id="rId8"/>
    <p:sldId id="269" r:id="rId9"/>
    <p:sldId id="272" r:id="rId10"/>
    <p:sldId id="271" r:id="rId11"/>
    <p:sldId id="270" r:id="rId12"/>
    <p:sldId id="265" r:id="rId13"/>
    <p:sldId id="273" r:id="rId14"/>
    <p:sldId id="267" r:id="rId15"/>
    <p:sldId id="268" r:id="rId1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DB349F-DBDF-419B-81ED-D743C625A0E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9F7E298-8864-45FB-8143-F6A7FB1307AB}">
      <dgm:prSet phldrT="[Текст]"/>
      <dgm:spPr>
        <a:effectLst>
          <a:glow rad="241300">
            <a:schemeClr val="accent1">
              <a:alpha val="0"/>
            </a:schemeClr>
          </a:glow>
          <a:softEdge rad="152400"/>
        </a:effectLst>
      </dgm:spPr>
      <dgm:t>
        <a:bodyPr/>
        <a:lstStyle/>
        <a:p>
          <a:r>
            <a:rPr lang="ru-RU" dirty="0" smtClean="0"/>
            <a:t>Умеет моделировать типичные задачи фотоники</a:t>
          </a:r>
          <a:endParaRPr lang="ru-RU" dirty="0"/>
        </a:p>
      </dgm:t>
    </dgm:pt>
    <dgm:pt modelId="{747AE69A-41DF-4354-8C9A-484A509D3AB5}" type="parTrans" cxnId="{3B9CDAA8-7ABA-44CF-8DB1-52D04C724AB8}">
      <dgm:prSet/>
      <dgm:spPr/>
      <dgm:t>
        <a:bodyPr/>
        <a:lstStyle/>
        <a:p>
          <a:endParaRPr lang="ru-RU"/>
        </a:p>
      </dgm:t>
    </dgm:pt>
    <dgm:pt modelId="{B402F761-E792-4BF7-ABCA-BA874AD7C8F0}" type="sibTrans" cxnId="{3B9CDAA8-7ABA-44CF-8DB1-52D04C724AB8}">
      <dgm:prSet/>
      <dgm:spPr/>
      <dgm:t>
        <a:bodyPr/>
        <a:lstStyle/>
        <a:p>
          <a:endParaRPr lang="ru-RU"/>
        </a:p>
      </dgm:t>
    </dgm:pt>
    <dgm:pt modelId="{8B1A864C-9D22-440D-907F-B38E29CBBBB2}">
      <dgm:prSet phldrT="[Текст]"/>
      <dgm:spPr>
        <a:effectLst>
          <a:glow rad="241300">
            <a:schemeClr val="accent1">
              <a:alpha val="0"/>
            </a:schemeClr>
          </a:glow>
          <a:softEdge rad="152400"/>
        </a:effectLst>
      </dgm:spPr>
      <dgm:t>
        <a:bodyPr/>
        <a:lstStyle/>
        <a:p>
          <a:r>
            <a:rPr lang="ru-RU" dirty="0" smtClean="0"/>
            <a:t>Знает синтаксис </a:t>
          </a:r>
          <a:r>
            <a:rPr lang="en-US" dirty="0" smtClean="0"/>
            <a:t>Mathematica </a:t>
          </a:r>
          <a:r>
            <a:rPr lang="ru-RU" dirty="0" smtClean="0"/>
            <a:t>и </a:t>
          </a:r>
          <a:r>
            <a:rPr lang="en-US" dirty="0" smtClean="0"/>
            <a:t>MATLAB</a:t>
          </a:r>
          <a:r>
            <a:rPr lang="ru-RU" dirty="0" smtClean="0"/>
            <a:t>, интерфейс </a:t>
          </a:r>
          <a:r>
            <a:rPr lang="en-US" dirty="0" smtClean="0"/>
            <a:t>COMSOL</a:t>
          </a:r>
          <a:endParaRPr lang="ru-RU" dirty="0"/>
        </a:p>
      </dgm:t>
    </dgm:pt>
    <dgm:pt modelId="{59C8B836-2AE9-4E29-AB7B-12F6C6014B9F}" type="parTrans" cxnId="{FE6A6483-C4DF-4B61-BBBC-54EE4CD54590}">
      <dgm:prSet/>
      <dgm:spPr/>
      <dgm:t>
        <a:bodyPr/>
        <a:lstStyle/>
        <a:p>
          <a:endParaRPr lang="ru-RU"/>
        </a:p>
      </dgm:t>
    </dgm:pt>
    <dgm:pt modelId="{BBF69CF6-AB68-42A5-8B35-2B27CA62E81C}" type="sibTrans" cxnId="{FE6A6483-C4DF-4B61-BBBC-54EE4CD54590}">
      <dgm:prSet/>
      <dgm:spPr/>
      <dgm:t>
        <a:bodyPr/>
        <a:lstStyle/>
        <a:p>
          <a:endParaRPr lang="ru-RU"/>
        </a:p>
      </dgm:t>
    </dgm:pt>
    <dgm:pt modelId="{25266E25-ECCB-4D89-9B84-3B853C541859}">
      <dgm:prSet phldrT="[Текст]"/>
      <dgm:spPr>
        <a:effectLst>
          <a:glow rad="241300">
            <a:schemeClr val="accent1">
              <a:alpha val="0"/>
            </a:schemeClr>
          </a:glow>
          <a:softEdge rad="152400"/>
        </a:effectLst>
      </dgm:spPr>
      <dgm:t>
        <a:bodyPr/>
        <a:lstStyle/>
        <a:p>
          <a:r>
            <a:rPr lang="ru-RU" dirty="0" smtClean="0"/>
            <a:t>Знаком с современными алгоритмами и методами </a:t>
          </a:r>
          <a:r>
            <a:rPr lang="ru-RU" dirty="0" err="1" smtClean="0"/>
            <a:t>матмоделирования</a:t>
          </a:r>
          <a:endParaRPr lang="ru-RU" dirty="0"/>
        </a:p>
      </dgm:t>
    </dgm:pt>
    <dgm:pt modelId="{85886C13-0797-4D8C-84F8-02DC37CD3768}" type="parTrans" cxnId="{8A7F6E2F-6FC0-47B4-9A2C-76CCB80C098B}">
      <dgm:prSet/>
      <dgm:spPr/>
      <dgm:t>
        <a:bodyPr/>
        <a:lstStyle/>
        <a:p>
          <a:endParaRPr lang="ru-RU"/>
        </a:p>
      </dgm:t>
    </dgm:pt>
    <dgm:pt modelId="{A086EF71-1B30-4DD0-AE6C-5A863500A8EE}" type="sibTrans" cxnId="{8A7F6E2F-6FC0-47B4-9A2C-76CCB80C098B}">
      <dgm:prSet/>
      <dgm:spPr/>
      <dgm:t>
        <a:bodyPr/>
        <a:lstStyle/>
        <a:p>
          <a:endParaRPr lang="ru-RU"/>
        </a:p>
      </dgm:t>
    </dgm:pt>
    <dgm:pt modelId="{FDB451A4-F2EA-4506-8662-E32AFA4D3985}">
      <dgm:prSet phldrT="[Текст]"/>
      <dgm:spPr>
        <a:effectLst>
          <a:glow rad="241300">
            <a:schemeClr val="accent1">
              <a:alpha val="0"/>
            </a:schemeClr>
          </a:glow>
          <a:softEdge rad="152400"/>
        </a:effectLst>
      </dgm:spPr>
      <dgm:t>
        <a:bodyPr/>
        <a:lstStyle/>
        <a:p>
          <a:r>
            <a:rPr lang="ru-RU" dirty="0" smtClean="0"/>
            <a:t>Умеет мысленно представлять математическую задачу в виде блок</a:t>
          </a:r>
          <a:r>
            <a:rPr lang="en-US" dirty="0" smtClean="0"/>
            <a:t> </a:t>
          </a:r>
          <a:r>
            <a:rPr lang="ru-RU" dirty="0" smtClean="0"/>
            <a:t>схемы/кода/апельсина…</a:t>
          </a:r>
          <a:endParaRPr lang="ru-RU" dirty="0"/>
        </a:p>
      </dgm:t>
    </dgm:pt>
    <dgm:pt modelId="{1801E0E4-DA16-4D68-BA5C-3D12821D468E}" type="parTrans" cxnId="{C01F7F5A-A336-43CE-9402-1A4B43744237}">
      <dgm:prSet/>
      <dgm:spPr/>
      <dgm:t>
        <a:bodyPr/>
        <a:lstStyle/>
        <a:p>
          <a:endParaRPr lang="ru-RU"/>
        </a:p>
      </dgm:t>
    </dgm:pt>
    <dgm:pt modelId="{B2E46C92-A76A-4233-B2A3-2AF449078D38}" type="sibTrans" cxnId="{C01F7F5A-A336-43CE-9402-1A4B43744237}">
      <dgm:prSet/>
      <dgm:spPr/>
      <dgm:t>
        <a:bodyPr/>
        <a:lstStyle/>
        <a:p>
          <a:endParaRPr lang="ru-RU"/>
        </a:p>
      </dgm:t>
    </dgm:pt>
    <dgm:pt modelId="{F5CCE8A4-E06B-441E-B2CF-5CE86F4FC58F}">
      <dgm:prSet phldrT="[Текст]"/>
      <dgm:spPr>
        <a:effectLst>
          <a:glow rad="241300">
            <a:schemeClr val="accent1">
              <a:alpha val="0"/>
            </a:schemeClr>
          </a:glow>
          <a:softEdge rad="152400"/>
        </a:effectLst>
      </dgm:spPr>
      <dgm:t>
        <a:bodyPr/>
        <a:lstStyle/>
        <a:p>
          <a:r>
            <a:rPr lang="ru-RU" dirty="0" smtClean="0"/>
            <a:t>Умеет пользоваться </a:t>
          </a:r>
          <a:r>
            <a:rPr lang="en-US" dirty="0" smtClean="0"/>
            <a:t>help’</a:t>
          </a:r>
          <a:r>
            <a:rPr lang="ru-RU" dirty="0" smtClean="0"/>
            <a:t>ом</a:t>
          </a:r>
          <a:endParaRPr lang="ru-RU" dirty="0"/>
        </a:p>
      </dgm:t>
    </dgm:pt>
    <dgm:pt modelId="{C6DFE80A-2A71-4ADA-B567-AFFF219EFA9D}" type="parTrans" cxnId="{D9570706-3AC1-4DB5-A4D8-17A4C8160590}">
      <dgm:prSet/>
      <dgm:spPr/>
      <dgm:t>
        <a:bodyPr/>
        <a:lstStyle/>
        <a:p>
          <a:endParaRPr lang="ru-RU"/>
        </a:p>
      </dgm:t>
    </dgm:pt>
    <dgm:pt modelId="{55CDFA0F-551D-43EA-AA3F-741AD881B9F6}" type="sibTrans" cxnId="{D9570706-3AC1-4DB5-A4D8-17A4C8160590}">
      <dgm:prSet/>
      <dgm:spPr/>
      <dgm:t>
        <a:bodyPr/>
        <a:lstStyle/>
        <a:p>
          <a:endParaRPr lang="ru-RU"/>
        </a:p>
      </dgm:t>
    </dgm:pt>
    <dgm:pt modelId="{D8177EE2-C632-4556-BC1A-1053786B4885}">
      <dgm:prSet phldrT="[Текст]"/>
      <dgm:spPr>
        <a:effectLst>
          <a:glow rad="241300">
            <a:schemeClr val="accent1">
              <a:alpha val="0"/>
            </a:schemeClr>
          </a:glow>
          <a:softEdge rad="152400"/>
        </a:effectLst>
      </dgm:spPr>
      <dgm:t>
        <a:bodyPr/>
        <a:lstStyle/>
        <a:p>
          <a:r>
            <a:rPr lang="ru-RU" dirty="0" smtClean="0"/>
            <a:t>Существенно углубил свои познания в физике, </a:t>
          </a:r>
          <a:r>
            <a:rPr lang="ru-RU" dirty="0" err="1" smtClean="0"/>
            <a:t>вычматематике</a:t>
          </a:r>
          <a:r>
            <a:rPr lang="ru-RU" dirty="0" smtClean="0"/>
            <a:t> и повысил продуктивность</a:t>
          </a:r>
          <a:endParaRPr lang="ru-RU" dirty="0"/>
        </a:p>
      </dgm:t>
    </dgm:pt>
    <dgm:pt modelId="{BF812236-7BB0-413A-AD6A-7835F87FD3AE}" type="parTrans" cxnId="{B66BF864-3C31-421F-9BC4-932DBBEC20CF}">
      <dgm:prSet/>
      <dgm:spPr/>
      <dgm:t>
        <a:bodyPr/>
        <a:lstStyle/>
        <a:p>
          <a:endParaRPr lang="ru-RU"/>
        </a:p>
      </dgm:t>
    </dgm:pt>
    <dgm:pt modelId="{8A4C3FAB-2ABB-49DA-BE6B-3EC37443972F}" type="sibTrans" cxnId="{B66BF864-3C31-421F-9BC4-932DBBEC20CF}">
      <dgm:prSet/>
      <dgm:spPr/>
      <dgm:t>
        <a:bodyPr/>
        <a:lstStyle/>
        <a:p>
          <a:endParaRPr lang="ru-RU"/>
        </a:p>
      </dgm:t>
    </dgm:pt>
    <dgm:pt modelId="{93276697-759E-489B-A5A2-102A9BD42065}" type="pres">
      <dgm:prSet presAssocID="{D6DB349F-DBDF-419B-81ED-D743C625A0E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96F33B6-931F-4458-8E60-D6ECBF0CFD6E}" type="pres">
      <dgm:prSet presAssocID="{A9F7E298-8864-45FB-8143-F6A7FB1307AB}" presName="node" presStyleLbl="node1" presStyleIdx="0" presStyleCnt="6" custScaleX="40256" custScaleY="29624" custLinFactNeighborX="13903" custLinFactNeighborY="-476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219313-5E82-4263-A876-245C0D31C664}" type="pres">
      <dgm:prSet presAssocID="{B402F761-E792-4BF7-ABCA-BA874AD7C8F0}" presName="sibTrans" presStyleCnt="0"/>
      <dgm:spPr/>
    </dgm:pt>
    <dgm:pt modelId="{C58D607E-104F-4525-A69F-F38FAB5D3E85}" type="pres">
      <dgm:prSet presAssocID="{8B1A864C-9D22-440D-907F-B38E29CBBBB2}" presName="node" presStyleLbl="node1" presStyleIdx="1" presStyleCnt="6" custScaleX="45266" custScaleY="20585" custLinFactNeighborX="35611" custLinFactNeighborY="-928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44A9ECE-652E-402C-8ECE-D879C66C8A6F}" type="pres">
      <dgm:prSet presAssocID="{BBF69CF6-AB68-42A5-8B35-2B27CA62E81C}" presName="sibTrans" presStyleCnt="0"/>
      <dgm:spPr/>
    </dgm:pt>
    <dgm:pt modelId="{B9F6C17D-5435-4AEF-BB49-B5AC4749E0E8}" type="pres">
      <dgm:prSet presAssocID="{25266E25-ECCB-4D89-9B84-3B853C541859}" presName="node" presStyleLbl="node1" presStyleIdx="2" presStyleCnt="6" custScaleX="37767" custScaleY="26264" custLinFactNeighborX="-99744" custLinFactNeighborY="2882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50E97DE-7A7B-4BCA-B608-DB5CEBABE08B}" type="pres">
      <dgm:prSet presAssocID="{A086EF71-1B30-4DD0-AE6C-5A863500A8EE}" presName="sibTrans" presStyleCnt="0"/>
      <dgm:spPr/>
    </dgm:pt>
    <dgm:pt modelId="{F75DFD74-67BA-4F2B-9BC6-44666A9B9E09}" type="pres">
      <dgm:prSet presAssocID="{FDB451A4-F2EA-4506-8662-E32AFA4D3985}" presName="node" presStyleLbl="node1" presStyleIdx="3" presStyleCnt="6" custScaleX="42965" custScaleY="32508" custLinFactNeighborX="10382" custLinFactNeighborY="982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2B1084F-A9F8-4EEF-9C2D-F66B9A316AEA}" type="pres">
      <dgm:prSet presAssocID="{B2E46C92-A76A-4233-B2A3-2AF449078D38}" presName="sibTrans" presStyleCnt="0"/>
      <dgm:spPr/>
    </dgm:pt>
    <dgm:pt modelId="{61D1EA28-913F-4AD2-ADE3-658A8A85212C}" type="pres">
      <dgm:prSet presAssocID="{F5CCE8A4-E06B-441E-B2CF-5CE86F4FC58F}" presName="node" presStyleLbl="node1" presStyleIdx="4" presStyleCnt="6" custScaleX="44335" custScaleY="19477" custLinFactNeighborX="36345" custLinFactNeighborY="-2626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3D314D-7BD5-467A-A958-A5250D88BC7F}" type="pres">
      <dgm:prSet presAssocID="{55CDFA0F-551D-43EA-AA3F-741AD881B9F6}" presName="sibTrans" presStyleCnt="0"/>
      <dgm:spPr/>
    </dgm:pt>
    <dgm:pt modelId="{EF21D5B7-5F70-4E3C-9E76-AF3B1AA671AE}" type="pres">
      <dgm:prSet presAssocID="{D8177EE2-C632-4556-BC1A-1053786B4885}" presName="node" presStyleLbl="node1" presStyleIdx="5" presStyleCnt="6" custScaleX="38232" custScaleY="37668" custLinFactNeighborX="-13347" custLinFactNeighborY="1520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E6A6483-C4DF-4B61-BBBC-54EE4CD54590}" srcId="{D6DB349F-DBDF-419B-81ED-D743C625A0E8}" destId="{8B1A864C-9D22-440D-907F-B38E29CBBBB2}" srcOrd="1" destOrd="0" parTransId="{59C8B836-2AE9-4E29-AB7B-12F6C6014B9F}" sibTransId="{BBF69CF6-AB68-42A5-8B35-2B27CA62E81C}"/>
    <dgm:cxn modelId="{8A7F6E2F-6FC0-47B4-9A2C-76CCB80C098B}" srcId="{D6DB349F-DBDF-419B-81ED-D743C625A0E8}" destId="{25266E25-ECCB-4D89-9B84-3B853C541859}" srcOrd="2" destOrd="0" parTransId="{85886C13-0797-4D8C-84F8-02DC37CD3768}" sibTransId="{A086EF71-1B30-4DD0-AE6C-5A863500A8EE}"/>
    <dgm:cxn modelId="{FE37DF1D-7ACD-4D80-8617-BB7FCEABA251}" type="presOf" srcId="{FDB451A4-F2EA-4506-8662-E32AFA4D3985}" destId="{F75DFD74-67BA-4F2B-9BC6-44666A9B9E09}" srcOrd="0" destOrd="0" presId="urn:microsoft.com/office/officeart/2005/8/layout/default"/>
    <dgm:cxn modelId="{3B9CDAA8-7ABA-44CF-8DB1-52D04C724AB8}" srcId="{D6DB349F-DBDF-419B-81ED-D743C625A0E8}" destId="{A9F7E298-8864-45FB-8143-F6A7FB1307AB}" srcOrd="0" destOrd="0" parTransId="{747AE69A-41DF-4354-8C9A-484A509D3AB5}" sibTransId="{B402F761-E792-4BF7-ABCA-BA874AD7C8F0}"/>
    <dgm:cxn modelId="{C01F7F5A-A336-43CE-9402-1A4B43744237}" srcId="{D6DB349F-DBDF-419B-81ED-D743C625A0E8}" destId="{FDB451A4-F2EA-4506-8662-E32AFA4D3985}" srcOrd="3" destOrd="0" parTransId="{1801E0E4-DA16-4D68-BA5C-3D12821D468E}" sibTransId="{B2E46C92-A76A-4233-B2A3-2AF449078D38}"/>
    <dgm:cxn modelId="{C011B90A-9B0A-415B-B40D-E76A7E79490D}" type="presOf" srcId="{8B1A864C-9D22-440D-907F-B38E29CBBBB2}" destId="{C58D607E-104F-4525-A69F-F38FAB5D3E85}" srcOrd="0" destOrd="0" presId="urn:microsoft.com/office/officeart/2005/8/layout/default"/>
    <dgm:cxn modelId="{D9570706-3AC1-4DB5-A4D8-17A4C8160590}" srcId="{D6DB349F-DBDF-419B-81ED-D743C625A0E8}" destId="{F5CCE8A4-E06B-441E-B2CF-5CE86F4FC58F}" srcOrd="4" destOrd="0" parTransId="{C6DFE80A-2A71-4ADA-B567-AFFF219EFA9D}" sibTransId="{55CDFA0F-551D-43EA-AA3F-741AD881B9F6}"/>
    <dgm:cxn modelId="{AC198F25-7E4F-417E-9800-2FE334B4212D}" type="presOf" srcId="{25266E25-ECCB-4D89-9B84-3B853C541859}" destId="{B9F6C17D-5435-4AEF-BB49-B5AC4749E0E8}" srcOrd="0" destOrd="0" presId="urn:microsoft.com/office/officeart/2005/8/layout/default"/>
    <dgm:cxn modelId="{B28918D9-8E81-4FD6-9D85-BCB859B7DCC9}" type="presOf" srcId="{D6DB349F-DBDF-419B-81ED-D743C625A0E8}" destId="{93276697-759E-489B-A5A2-102A9BD42065}" srcOrd="0" destOrd="0" presId="urn:microsoft.com/office/officeart/2005/8/layout/default"/>
    <dgm:cxn modelId="{17B0FBB9-E397-4A15-9DF4-46C1201A348B}" type="presOf" srcId="{D8177EE2-C632-4556-BC1A-1053786B4885}" destId="{EF21D5B7-5F70-4E3C-9E76-AF3B1AA671AE}" srcOrd="0" destOrd="0" presId="urn:microsoft.com/office/officeart/2005/8/layout/default"/>
    <dgm:cxn modelId="{5C00E8C9-9B2A-48EA-811E-FC6AC69A2E63}" type="presOf" srcId="{F5CCE8A4-E06B-441E-B2CF-5CE86F4FC58F}" destId="{61D1EA28-913F-4AD2-ADE3-658A8A85212C}" srcOrd="0" destOrd="0" presId="urn:microsoft.com/office/officeart/2005/8/layout/default"/>
    <dgm:cxn modelId="{B66BF864-3C31-421F-9BC4-932DBBEC20CF}" srcId="{D6DB349F-DBDF-419B-81ED-D743C625A0E8}" destId="{D8177EE2-C632-4556-BC1A-1053786B4885}" srcOrd="5" destOrd="0" parTransId="{BF812236-7BB0-413A-AD6A-7835F87FD3AE}" sibTransId="{8A4C3FAB-2ABB-49DA-BE6B-3EC37443972F}"/>
    <dgm:cxn modelId="{8C180CE3-ADA0-4B76-A43F-DB4379F11E0A}" type="presOf" srcId="{A9F7E298-8864-45FB-8143-F6A7FB1307AB}" destId="{596F33B6-931F-4458-8E60-D6ECBF0CFD6E}" srcOrd="0" destOrd="0" presId="urn:microsoft.com/office/officeart/2005/8/layout/default"/>
    <dgm:cxn modelId="{B0894634-7D3E-4614-BBE1-1C9E13E509A1}" type="presParOf" srcId="{93276697-759E-489B-A5A2-102A9BD42065}" destId="{596F33B6-931F-4458-8E60-D6ECBF0CFD6E}" srcOrd="0" destOrd="0" presId="urn:microsoft.com/office/officeart/2005/8/layout/default"/>
    <dgm:cxn modelId="{95407A9B-D1D5-43AA-9029-C6A1D33D2998}" type="presParOf" srcId="{93276697-759E-489B-A5A2-102A9BD42065}" destId="{05219313-5E82-4263-A876-245C0D31C664}" srcOrd="1" destOrd="0" presId="urn:microsoft.com/office/officeart/2005/8/layout/default"/>
    <dgm:cxn modelId="{BD44E6ED-8794-4402-BB69-A596AEC56D3B}" type="presParOf" srcId="{93276697-759E-489B-A5A2-102A9BD42065}" destId="{C58D607E-104F-4525-A69F-F38FAB5D3E85}" srcOrd="2" destOrd="0" presId="urn:microsoft.com/office/officeart/2005/8/layout/default"/>
    <dgm:cxn modelId="{CC26F4A9-47D2-4368-A4DB-E4AE78A7A1C2}" type="presParOf" srcId="{93276697-759E-489B-A5A2-102A9BD42065}" destId="{844A9ECE-652E-402C-8ECE-D879C66C8A6F}" srcOrd="3" destOrd="0" presId="urn:microsoft.com/office/officeart/2005/8/layout/default"/>
    <dgm:cxn modelId="{6677E93B-F2C0-48E2-8FDA-7198E6A5315B}" type="presParOf" srcId="{93276697-759E-489B-A5A2-102A9BD42065}" destId="{B9F6C17D-5435-4AEF-BB49-B5AC4749E0E8}" srcOrd="4" destOrd="0" presId="urn:microsoft.com/office/officeart/2005/8/layout/default"/>
    <dgm:cxn modelId="{9376028C-5F90-4F0D-8483-25003CB376F7}" type="presParOf" srcId="{93276697-759E-489B-A5A2-102A9BD42065}" destId="{650E97DE-7A7B-4BCA-B608-DB5CEBABE08B}" srcOrd="5" destOrd="0" presId="urn:microsoft.com/office/officeart/2005/8/layout/default"/>
    <dgm:cxn modelId="{41560EE0-7D0B-451B-B974-2EEBE3B24260}" type="presParOf" srcId="{93276697-759E-489B-A5A2-102A9BD42065}" destId="{F75DFD74-67BA-4F2B-9BC6-44666A9B9E09}" srcOrd="6" destOrd="0" presId="urn:microsoft.com/office/officeart/2005/8/layout/default"/>
    <dgm:cxn modelId="{A8CFBBB1-C079-4E5F-A17B-114C4AC567E8}" type="presParOf" srcId="{93276697-759E-489B-A5A2-102A9BD42065}" destId="{02B1084F-A9F8-4EEF-9C2D-F66B9A316AEA}" srcOrd="7" destOrd="0" presId="urn:microsoft.com/office/officeart/2005/8/layout/default"/>
    <dgm:cxn modelId="{52583046-E9A0-4CDD-BA51-6BEA5EDC7580}" type="presParOf" srcId="{93276697-759E-489B-A5A2-102A9BD42065}" destId="{61D1EA28-913F-4AD2-ADE3-658A8A85212C}" srcOrd="8" destOrd="0" presId="urn:microsoft.com/office/officeart/2005/8/layout/default"/>
    <dgm:cxn modelId="{EF1A9728-C2A1-48CE-8695-C01D1BF7E135}" type="presParOf" srcId="{93276697-759E-489B-A5A2-102A9BD42065}" destId="{1C3D314D-7BD5-467A-A958-A5250D88BC7F}" srcOrd="9" destOrd="0" presId="urn:microsoft.com/office/officeart/2005/8/layout/default"/>
    <dgm:cxn modelId="{8CCD3A60-A6FF-4C93-BC89-9DAAD2981930}" type="presParOf" srcId="{93276697-759E-489B-A5A2-102A9BD42065}" destId="{EF21D5B7-5F70-4E3C-9E76-AF3B1AA671A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6F33B6-931F-4458-8E60-D6ECBF0CFD6E}">
      <dsp:nvSpPr>
        <dsp:cNvPr id="0" name=""/>
        <dsp:cNvSpPr/>
      </dsp:nvSpPr>
      <dsp:spPr>
        <a:xfrm>
          <a:off x="936100" y="734247"/>
          <a:ext cx="2497388" cy="11026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41300">
            <a:schemeClr val="accent1">
              <a:alpha val="0"/>
            </a:schemeClr>
          </a:glow>
          <a:softEdge rad="1524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Умеет моделировать типичные задачи фотоники</a:t>
          </a:r>
          <a:endParaRPr lang="ru-RU" sz="1300" kern="1200" dirty="0"/>
        </a:p>
      </dsp:txBody>
      <dsp:txXfrm>
        <a:off x="936100" y="734247"/>
        <a:ext cx="2497388" cy="1102682"/>
      </dsp:txXfrm>
    </dsp:sp>
    <dsp:sp modelId="{C58D607E-104F-4525-A69F-F38FAB5D3E85}">
      <dsp:nvSpPr>
        <dsp:cNvPr id="0" name=""/>
        <dsp:cNvSpPr/>
      </dsp:nvSpPr>
      <dsp:spPr>
        <a:xfrm>
          <a:off x="5400578" y="734228"/>
          <a:ext cx="2808196" cy="7662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41300">
            <a:schemeClr val="accent1">
              <a:alpha val="0"/>
            </a:schemeClr>
          </a:glow>
          <a:softEdge rad="1524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Знает синтаксис </a:t>
          </a:r>
          <a:r>
            <a:rPr lang="en-US" sz="1300" kern="1200" dirty="0" smtClean="0"/>
            <a:t>Mathematica </a:t>
          </a:r>
          <a:r>
            <a:rPr lang="ru-RU" sz="1300" kern="1200" dirty="0" smtClean="0"/>
            <a:t>и </a:t>
          </a:r>
          <a:r>
            <a:rPr lang="en-US" sz="1300" kern="1200" dirty="0" smtClean="0"/>
            <a:t>MATLAB</a:t>
          </a:r>
          <a:r>
            <a:rPr lang="ru-RU" sz="1300" kern="1200" dirty="0" smtClean="0"/>
            <a:t>, интерфейс </a:t>
          </a:r>
          <a:r>
            <a:rPr lang="en-US" sz="1300" kern="1200" dirty="0" smtClean="0"/>
            <a:t>COMSOL</a:t>
          </a:r>
          <a:endParaRPr lang="ru-RU" sz="1300" kern="1200" dirty="0"/>
        </a:p>
      </dsp:txBody>
      <dsp:txXfrm>
        <a:off x="5400578" y="734228"/>
        <a:ext cx="2808196" cy="766227"/>
      </dsp:txXfrm>
    </dsp:sp>
    <dsp:sp modelId="{B9F6C17D-5435-4AEF-BB49-B5AC4749E0E8}">
      <dsp:nvSpPr>
        <dsp:cNvPr id="0" name=""/>
        <dsp:cNvSpPr/>
      </dsp:nvSpPr>
      <dsp:spPr>
        <a:xfrm>
          <a:off x="432044" y="2046716"/>
          <a:ext cx="2342976" cy="977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41300">
            <a:schemeClr val="accent1">
              <a:alpha val="0"/>
            </a:schemeClr>
          </a:glow>
          <a:softEdge rad="1524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Знаком с современными алгоритмами и методами </a:t>
          </a:r>
          <a:r>
            <a:rPr lang="ru-RU" sz="1300" kern="1200" dirty="0" err="1" smtClean="0"/>
            <a:t>матмоделирования</a:t>
          </a:r>
          <a:endParaRPr lang="ru-RU" sz="1300" kern="1200" dirty="0"/>
        </a:p>
      </dsp:txBody>
      <dsp:txXfrm>
        <a:off x="432044" y="2046716"/>
        <a:ext cx="2342976" cy="977614"/>
      </dsp:txXfrm>
    </dsp:sp>
    <dsp:sp modelId="{F75DFD74-67BA-4F2B-9BC6-44666A9B9E09}">
      <dsp:nvSpPr>
        <dsp:cNvPr id="0" name=""/>
        <dsp:cNvSpPr/>
      </dsp:nvSpPr>
      <dsp:spPr>
        <a:xfrm>
          <a:off x="648090" y="3096344"/>
          <a:ext cx="2665448" cy="1210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41300">
            <a:schemeClr val="accent1">
              <a:alpha val="0"/>
            </a:schemeClr>
          </a:glow>
          <a:softEdge rad="1524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Умеет мысленно представлять математическую задачу в виде блок</a:t>
          </a:r>
          <a:r>
            <a:rPr lang="en-US" sz="1300" kern="1200" dirty="0" smtClean="0"/>
            <a:t> </a:t>
          </a:r>
          <a:r>
            <a:rPr lang="ru-RU" sz="1300" kern="1200" dirty="0" smtClean="0"/>
            <a:t>схемы/кода/апельсина…</a:t>
          </a:r>
          <a:endParaRPr lang="ru-RU" sz="1300" kern="1200" dirty="0"/>
        </a:p>
      </dsp:txBody>
      <dsp:txXfrm>
        <a:off x="648090" y="3096344"/>
        <a:ext cx="2665448" cy="1210032"/>
      </dsp:txXfrm>
    </dsp:sp>
    <dsp:sp modelId="{61D1EA28-913F-4AD2-ADE3-658A8A85212C}">
      <dsp:nvSpPr>
        <dsp:cNvPr id="0" name=""/>
        <dsp:cNvSpPr/>
      </dsp:nvSpPr>
      <dsp:spPr>
        <a:xfrm>
          <a:off x="5544599" y="1995541"/>
          <a:ext cx="2750439" cy="7249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41300">
            <a:schemeClr val="accent1">
              <a:alpha val="0"/>
            </a:schemeClr>
          </a:glow>
          <a:softEdge rad="1524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Умеет пользоваться </a:t>
          </a:r>
          <a:r>
            <a:rPr lang="en-US" sz="1300" kern="1200" dirty="0" smtClean="0"/>
            <a:t>help’</a:t>
          </a:r>
          <a:r>
            <a:rPr lang="ru-RU" sz="1300" kern="1200" dirty="0" smtClean="0"/>
            <a:t>ом</a:t>
          </a:r>
          <a:endParaRPr lang="ru-RU" sz="1300" kern="1200" dirty="0"/>
        </a:p>
      </dsp:txBody>
      <dsp:txXfrm>
        <a:off x="5544599" y="1995541"/>
        <a:ext cx="2750439" cy="724984"/>
      </dsp:txXfrm>
    </dsp:sp>
    <dsp:sp modelId="{EF21D5B7-5F70-4E3C-9E76-AF3B1AA671AE}">
      <dsp:nvSpPr>
        <dsp:cNvPr id="0" name=""/>
        <dsp:cNvSpPr/>
      </dsp:nvSpPr>
      <dsp:spPr>
        <a:xfrm>
          <a:off x="5832639" y="3200418"/>
          <a:ext cx="2371823" cy="1402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41300">
            <a:schemeClr val="accent1">
              <a:alpha val="0"/>
            </a:schemeClr>
          </a:glow>
          <a:softEdge rad="1524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Существенно углубил свои познания в физике, </a:t>
          </a:r>
          <a:r>
            <a:rPr lang="ru-RU" sz="1300" kern="1200" dirty="0" err="1" smtClean="0"/>
            <a:t>вычматематике</a:t>
          </a:r>
          <a:r>
            <a:rPr lang="ru-RU" sz="1300" kern="1200" dirty="0" smtClean="0"/>
            <a:t> и повысил продуктивность</a:t>
          </a:r>
          <a:endParaRPr lang="ru-RU" sz="1300" kern="1200" dirty="0"/>
        </a:p>
      </dsp:txBody>
      <dsp:txXfrm>
        <a:off x="5832639" y="3200418"/>
        <a:ext cx="2371823" cy="1402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2C928-E6A5-4E5F-B23D-15FF30054132}" type="datetimeFigureOut">
              <a:rPr lang="ru-RU" smtClean="0"/>
              <a:t>17.09.2015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D1B12-DE7E-4D47-8FE5-EF4AB3B3E4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50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 txBox="1">
            <a:spLocks noGrp="1" noChangeArrowheads="1"/>
          </p:cNvSpPr>
          <p:nvPr/>
        </p:nvSpPr>
        <p:spPr bwMode="auto">
          <a:xfrm>
            <a:off x="3887240" y="8687347"/>
            <a:ext cx="2970761" cy="4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69" tIns="45735" rIns="91469" bIns="45735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7831202-B8F5-4AF7-82B6-0FB200D3F871}" type="slidenum">
              <a:rPr lang="en-US" altLang="ru-RU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ru-RU">
              <a:latin typeface="Tahoma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4650" y="523875"/>
            <a:ext cx="6127750" cy="34480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4657" y="4152099"/>
            <a:ext cx="5082714" cy="4123948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altLang="ru-RU"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1FD4A5-ED32-48F3-9474-F405289F93AB}" type="datetimeFigureOut">
              <a:rPr lang="ru-RU" smtClean="0"/>
              <a:t>17.09.2015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BF21879-24B6-4C4E-A70B-C26954D0EF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FD4A5-ED32-48F3-9474-F405289F93AB}" type="datetimeFigureOut">
              <a:rPr lang="ru-RU" smtClean="0"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F21879-24B6-4C4E-A70B-C26954D0EF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FD4A5-ED32-48F3-9474-F405289F93AB}" type="datetimeFigureOut">
              <a:rPr lang="ru-RU" smtClean="0"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F21879-24B6-4C4E-A70B-C26954D0EF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FD4A5-ED32-48F3-9474-F405289F93AB}" type="datetimeFigureOut">
              <a:rPr lang="ru-RU" smtClean="0"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F21879-24B6-4C4E-A70B-C26954D0EF0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FD4A5-ED32-48F3-9474-F405289F93AB}" type="datetimeFigureOut">
              <a:rPr lang="ru-RU" smtClean="0"/>
              <a:t>17.09.2015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F21879-24B6-4C4E-A70B-C26954D0EF0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FD4A5-ED32-48F3-9474-F405289F93AB}" type="datetimeFigureOut">
              <a:rPr lang="ru-RU" smtClean="0"/>
              <a:t>17.09.2015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F21879-24B6-4C4E-A70B-C26954D0EF0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FD4A5-ED32-48F3-9474-F405289F93AB}" type="datetimeFigureOut">
              <a:rPr lang="ru-RU" smtClean="0"/>
              <a:t>17.09.2015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F21879-24B6-4C4E-A70B-C26954D0EF0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FD4A5-ED32-48F3-9474-F405289F93AB}" type="datetimeFigureOut">
              <a:rPr lang="ru-RU" smtClean="0"/>
              <a:t>17.09.2015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F21879-24B6-4C4E-A70B-C26954D0EF01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FD4A5-ED32-48F3-9474-F405289F93AB}" type="datetimeFigureOut">
              <a:rPr lang="ru-RU" smtClean="0"/>
              <a:t>17.09.2015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F21879-24B6-4C4E-A70B-C26954D0EF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451FD4A5-ED32-48F3-9474-F405289F93AB}" type="datetimeFigureOut">
              <a:rPr lang="ru-RU" smtClean="0"/>
              <a:t>17.09.2015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F21879-24B6-4C4E-A70B-C26954D0EF0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51FD4A5-ED32-48F3-9474-F405289F93AB}" type="datetimeFigureOut">
              <a:rPr lang="ru-RU" smtClean="0"/>
              <a:t>17.09.2015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BF21879-24B6-4C4E-A70B-C26954D0EF01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51FD4A5-ED32-48F3-9474-F405289F93AB}" type="datetimeFigureOut">
              <a:rPr lang="ru-RU" smtClean="0"/>
              <a:t>17.09.2015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BF21879-24B6-4C4E-A70B-C26954D0EF0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 smtClean="0"/>
              <a:t>МЕТОДЫ МАТЕМАТИЧЕСКОГО МОДЕЛИРОВАНИЯ В ФОТОНИКЕ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1 семинар</a:t>
            </a:r>
          </a:p>
          <a:p>
            <a:r>
              <a:rPr lang="ru-RU" dirty="0" smtClean="0"/>
              <a:t>Подготовил Ульянов Иван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924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Опасности моделирования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31590"/>
            <a:ext cx="3466728" cy="3394472"/>
          </a:xfrm>
        </p:spPr>
        <p:txBody>
          <a:bodyPr/>
          <a:lstStyle/>
          <a:p>
            <a:pPr marL="109728" indent="0">
              <a:buNone/>
            </a:pPr>
            <a:r>
              <a:rPr lang="ru-RU" dirty="0" smtClean="0"/>
              <a:t>1) Никогда не становитесь «плохим теоретиком»</a:t>
            </a:r>
            <a:endParaRPr lang="ru-RU" dirty="0"/>
          </a:p>
        </p:txBody>
      </p:sp>
      <p:pic>
        <p:nvPicPr>
          <p:cNvPr id="1028" name="Picture 4" descr="http://www.dezinfo.net/images3/image/09.2011/geekupdate/1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059582"/>
            <a:ext cx="4305300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63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110997"/>
            <a:ext cx="4258816" cy="3394472"/>
          </a:xfrm>
        </p:spPr>
        <p:txBody>
          <a:bodyPr anchor="ctr"/>
          <a:lstStyle/>
          <a:p>
            <a:r>
              <a:rPr lang="ru-RU" dirty="0" smtClean="0"/>
              <a:t>2) Помните как делить в ассемблере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Опасности моделирования</a:t>
            </a:r>
            <a:endParaRPr lang="ru-RU" dirty="0"/>
          </a:p>
        </p:txBody>
      </p:sp>
      <p:pic>
        <p:nvPicPr>
          <p:cNvPr id="2050" name="Picture 2" descr="Картинки по запросу ассембл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059582"/>
            <a:ext cx="2880321" cy="359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566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1419622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Формат </a:t>
            </a:r>
            <a:r>
              <a:rPr lang="ru-RU" dirty="0" smtClean="0"/>
              <a:t>занятий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1164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занятий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Семинар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ru-RU" dirty="0" smtClean="0"/>
              <a:t>Сдача</a:t>
            </a:r>
            <a:endParaRPr lang="ru-RU" dirty="0"/>
          </a:p>
        </p:txBody>
      </p:sp>
      <p:pic>
        <p:nvPicPr>
          <p:cNvPr id="3074" name="Picture 2" descr="http://cs4.pikabu.ru/images/big_size_comm/2015-04_3/14287575023027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050" y="1543000"/>
            <a:ext cx="4073724" cy="203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graycell.ru/picture/big/shurik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7" y="1082675"/>
            <a:ext cx="2957513" cy="295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085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1419622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Wolfram Mathematica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10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4139952" y="1419622"/>
            <a:ext cx="4618856" cy="3384376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Запуск – 1988 г.</a:t>
            </a:r>
          </a:p>
          <a:p>
            <a:r>
              <a:rPr lang="ru-RU" u="sng" dirty="0" smtClean="0"/>
              <a:t>Аналитические преобразования</a:t>
            </a:r>
          </a:p>
          <a:p>
            <a:r>
              <a:rPr lang="ru-RU" dirty="0" smtClean="0"/>
              <a:t>Численные расчеты</a:t>
            </a:r>
          </a:p>
          <a:p>
            <a:r>
              <a:rPr lang="ru-RU" dirty="0"/>
              <a:t>Язык программирования заточенный под математические выражения</a:t>
            </a:r>
          </a:p>
          <a:p>
            <a:r>
              <a:rPr lang="ru-RU" dirty="0" smtClean="0"/>
              <a:t>Разработка ПО</a:t>
            </a:r>
          </a:p>
          <a:p>
            <a:r>
              <a:rPr lang="ru-RU" dirty="0" smtClean="0"/>
              <a:t>Визуализация</a:t>
            </a:r>
          </a:p>
          <a:p>
            <a:r>
              <a:rPr lang="ru-RU" dirty="0" smtClean="0"/>
              <a:t>Интерактивные презентации</a:t>
            </a:r>
            <a:endParaRPr lang="ru-RU" dirty="0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</a:t>
            </a:r>
            <a:endParaRPr lang="ru-RU" dirty="0"/>
          </a:p>
        </p:txBody>
      </p:sp>
      <p:pic>
        <p:nvPicPr>
          <p:cNvPr id="3074" name="Picture 2" descr="http://img11.nnm.me/4/1/8/a/9/a828091a14910b2770e80f259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7516"/>
            <a:ext cx="3398234" cy="350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83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ru-RU" dirty="0" smtClean="0"/>
              <a:t>Зачем нужно моделирование?</a:t>
            </a:r>
          </a:p>
          <a:p>
            <a:r>
              <a:rPr lang="ru-RU" dirty="0" smtClean="0"/>
              <a:t>Цели курса и ожидаемые результаты</a:t>
            </a:r>
          </a:p>
          <a:p>
            <a:r>
              <a:rPr lang="ru-RU" dirty="0" smtClean="0"/>
              <a:t>Формат семинаров</a:t>
            </a:r>
            <a:endParaRPr lang="en-US" dirty="0" smtClean="0"/>
          </a:p>
          <a:p>
            <a:r>
              <a:rPr lang="ru-RU" dirty="0" smtClean="0"/>
              <a:t>Введение в систему </a:t>
            </a:r>
            <a:r>
              <a:rPr lang="en-US" dirty="0" smtClean="0"/>
              <a:t>Mathematica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Семинара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631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«Физика – наука о</a:t>
            </a:r>
            <a:br>
              <a:rPr lang="ru-RU" dirty="0" smtClean="0"/>
            </a:br>
            <a:r>
              <a:rPr lang="ru-RU" dirty="0" smtClean="0"/>
              <a:t>построении моделей»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55777" y="2198784"/>
            <a:ext cx="5938937" cy="1091166"/>
          </a:xfrm>
        </p:spPr>
        <p:txBody>
          <a:bodyPr/>
          <a:lstStyle/>
          <a:p>
            <a:pPr algn="r"/>
            <a:r>
              <a:rPr lang="ru-RU" dirty="0" smtClean="0"/>
              <a:t>Батурин А.С.,</a:t>
            </a:r>
            <a:br>
              <a:rPr lang="ru-RU" dirty="0" smtClean="0"/>
            </a:br>
            <a:r>
              <a:rPr lang="ru-RU" dirty="0" smtClean="0"/>
              <a:t>начальник научного управления МФТИ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005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Развитие классической теории всемирного тяготения</a:t>
            </a:r>
            <a:endParaRPr lang="ru-RU" sz="3200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ru-RU" dirty="0" smtClean="0"/>
              <a:t>Физика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sz="quarter" idx="2"/>
          </p:nvPr>
        </p:nvSpPr>
        <p:spPr/>
        <p:txBody>
          <a:bodyPr anchor="ctr">
            <a:normAutofit/>
          </a:bodyPr>
          <a:lstStyle/>
          <a:p>
            <a:r>
              <a:rPr lang="ru-RU" sz="2000" dirty="0" smtClean="0"/>
              <a:t>Наблюдения Тихо Браге</a:t>
            </a:r>
          </a:p>
          <a:p>
            <a:r>
              <a:rPr lang="ru-RU" sz="2000" dirty="0" smtClean="0"/>
              <a:t>3 закона Кеплера</a:t>
            </a:r>
            <a:endParaRPr lang="en-US" sz="2000" dirty="0" smtClean="0"/>
          </a:p>
          <a:p>
            <a:r>
              <a:rPr lang="ru-RU" sz="2000" dirty="0" smtClean="0"/>
              <a:t>Теория Ньютона</a:t>
            </a:r>
          </a:p>
          <a:p>
            <a:r>
              <a:rPr lang="ru-RU" sz="2000" dirty="0" smtClean="0"/>
              <a:t>Перигелий Меркурия: СТО и ОТО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 anchor="ctr">
            <a:noAutofit/>
          </a:bodyPr>
          <a:lstStyle/>
          <a:p>
            <a:pPr>
              <a:spcBef>
                <a:spcPts val="400"/>
              </a:spcBef>
            </a:pPr>
            <a:r>
              <a:rPr lang="ru-RU" sz="2000" dirty="0" smtClean="0"/>
              <a:t>Наблюдения, эксперимент</a:t>
            </a:r>
          </a:p>
          <a:p>
            <a:pPr>
              <a:spcBef>
                <a:spcPts val="400"/>
              </a:spcBef>
            </a:pPr>
            <a:r>
              <a:rPr lang="ru-RU" sz="2000" dirty="0" smtClean="0"/>
              <a:t>Интуитивное обобщение</a:t>
            </a:r>
          </a:p>
          <a:p>
            <a:pPr>
              <a:spcBef>
                <a:spcPts val="400"/>
              </a:spcBef>
            </a:pPr>
            <a:r>
              <a:rPr lang="ru-RU" sz="2000" dirty="0" smtClean="0"/>
              <a:t>Математический аппарат</a:t>
            </a:r>
          </a:p>
          <a:p>
            <a:pPr>
              <a:spcBef>
                <a:spcPts val="400"/>
              </a:spcBef>
            </a:pPr>
            <a:r>
              <a:rPr lang="ru-RU" sz="2000" dirty="0" smtClean="0"/>
              <a:t>Неполнота теории, построение новой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3637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кончается физика?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Конец физики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ru-RU" dirty="0" smtClean="0"/>
              <a:t>Начало моделирования</a:t>
            </a:r>
            <a:endParaRPr lang="ru-RU" dirty="0"/>
          </a:p>
        </p:txBody>
      </p:sp>
      <p:pic>
        <p:nvPicPr>
          <p:cNvPr id="9" name="Picture 2" descr="http://www.goroadachi.com/etemenanki/cassini-traj.gif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1144727"/>
            <a:ext cx="4041775" cy="283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 E_{\mu \nu} \ + \ \Lambda \ g_{\mu \nu} \ = \ \frac{8 \pi G}{c^4} \ T_{\mu \nu}, 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869" y="2366169"/>
            <a:ext cx="222885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48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1419622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Цели курса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500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s.pikabu.ru/images/previews_comm/2013-09_5/1379860866537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929715"/>
            <a:ext cx="3096344" cy="419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732779528"/>
              </p:ext>
            </p:extLst>
          </p:nvPr>
        </p:nvGraphicFramePr>
        <p:xfrm>
          <a:off x="107504" y="195486"/>
          <a:ext cx="9036496" cy="4948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Познавший курс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9136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0325" y="2164556"/>
            <a:ext cx="914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2800" b="1" i="1" dirty="0">
                <a:solidFill>
                  <a:schemeClr val="tx2"/>
                </a:solidFill>
              </a:rPr>
              <a:t>Актуальность численного моделирования</a:t>
            </a:r>
            <a:endParaRPr lang="en-US" altLang="ru-RU" sz="2400" b="1" dirty="0"/>
          </a:p>
        </p:txBody>
      </p:sp>
      <p:sp>
        <p:nvSpPr>
          <p:cNvPr id="23556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323851" y="573882"/>
            <a:ext cx="8569325" cy="38885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10000"/>
          </a:bodyPr>
          <a:lstStyle/>
          <a:p>
            <a:pPr marL="0" indent="0" eaLnBrk="1" hangingPunct="1">
              <a:buSzPct val="130000"/>
              <a:buFont typeface="Wingdings" pitchFamily="2" charset="2"/>
              <a:buNone/>
              <a:defRPr/>
            </a:pPr>
            <a:r>
              <a:rPr lang="ru-RU" sz="2000" dirty="0" smtClean="0"/>
              <a:t>				Плюсы</a:t>
            </a:r>
          </a:p>
          <a:p>
            <a:pPr eaLnBrk="1" hangingPunct="1">
              <a:buSzPct val="130000"/>
              <a:buFontTx/>
              <a:buChar char="•"/>
              <a:defRPr/>
            </a:pPr>
            <a:r>
              <a:rPr lang="ru-RU" sz="2000" dirty="0" smtClean="0"/>
              <a:t>Большой класс математических задач не может быть решен аналитически (или решение очень сложное).</a:t>
            </a:r>
          </a:p>
          <a:p>
            <a:pPr eaLnBrk="1" hangingPunct="1">
              <a:buSzPct val="130000"/>
              <a:buFontTx/>
              <a:buChar char="•"/>
              <a:defRPr/>
            </a:pPr>
            <a:r>
              <a:rPr lang="ru-RU" sz="2000" dirty="0" smtClean="0"/>
              <a:t>Зачастую численные методы обобщаются на смежные или похожие задачи</a:t>
            </a:r>
          </a:p>
          <a:p>
            <a:pPr eaLnBrk="1" hangingPunct="1">
              <a:buSzPct val="130000"/>
              <a:buFontTx/>
              <a:buChar char="•"/>
              <a:defRPr/>
            </a:pPr>
            <a:r>
              <a:rPr lang="ru-RU" sz="2000" dirty="0" smtClean="0"/>
              <a:t>Позволяют работать с неаналитическими функциями.</a:t>
            </a:r>
          </a:p>
          <a:p>
            <a:pPr eaLnBrk="1" hangingPunct="1">
              <a:buSzPct val="130000"/>
              <a:buFontTx/>
              <a:buChar char="•"/>
              <a:defRPr/>
            </a:pPr>
            <a:r>
              <a:rPr lang="ru-RU" sz="2000" dirty="0" smtClean="0"/>
              <a:t>Удобно визуализировать решение и промежуточные данные.</a:t>
            </a:r>
          </a:p>
          <a:p>
            <a:pPr eaLnBrk="1" hangingPunct="1">
              <a:buSzPct val="130000"/>
              <a:buFontTx/>
              <a:buChar char="•"/>
              <a:defRPr/>
            </a:pPr>
            <a:r>
              <a:rPr lang="ru-RU" sz="2000" dirty="0" smtClean="0"/>
              <a:t>Можно производить семейство параметрических расчетов.</a:t>
            </a:r>
          </a:p>
          <a:p>
            <a:pPr marL="0" indent="0" eaLnBrk="1" hangingPunct="1">
              <a:buSzPct val="130000"/>
              <a:buFont typeface="Wingdings" pitchFamily="2" charset="2"/>
              <a:buNone/>
              <a:defRPr/>
            </a:pPr>
            <a:r>
              <a:rPr lang="ru-RU" sz="2000" dirty="0" smtClean="0"/>
              <a:t>				Минусы</a:t>
            </a:r>
          </a:p>
          <a:p>
            <a:pPr eaLnBrk="1" hangingPunct="1">
              <a:buSzPct val="130000"/>
              <a:buFontTx/>
              <a:buChar char="•"/>
              <a:defRPr/>
            </a:pPr>
            <a:r>
              <a:rPr lang="ru-RU" sz="2000" dirty="0" smtClean="0"/>
              <a:t>При численном моделировании есть опасность потерять физическое понимание решаемой задачи.</a:t>
            </a:r>
          </a:p>
          <a:p>
            <a:pPr eaLnBrk="1" hangingPunct="1">
              <a:buSzPct val="130000"/>
              <a:buFontTx/>
              <a:buChar char="•"/>
              <a:defRPr/>
            </a:pPr>
            <a:r>
              <a:rPr lang="ru-RU" sz="2000" dirty="0" smtClean="0"/>
              <a:t>Требуется тщательная проверка правильности полученного решения.</a:t>
            </a:r>
          </a:p>
          <a:p>
            <a:pPr eaLnBrk="1" hangingPunct="1">
              <a:buSzPct val="130000"/>
              <a:buFontTx/>
              <a:buChar char="•"/>
              <a:defRPr/>
            </a:pPr>
            <a:r>
              <a:rPr lang="ru-RU" sz="2000" dirty="0" smtClean="0"/>
              <a:t>Малейшая ошибка (например в знаке одной из переменных) может привести к абсолютно непредсказуемым последствиям.</a:t>
            </a:r>
          </a:p>
          <a:p>
            <a:pPr eaLnBrk="1" hangingPunct="1">
              <a:buSzPct val="130000"/>
              <a:buFontTx/>
              <a:buChar char="•"/>
              <a:defRPr/>
            </a:pPr>
            <a:endParaRPr lang="ru-RU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076538" y="4858097"/>
            <a:ext cx="7056438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ru-RU" altLang="ru-RU" sz="1200" b="1" dirty="0">
                <a:solidFill>
                  <a:schemeClr val="tx2"/>
                </a:solidFill>
                <a:latin typeface="Tahoma" pitchFamily="34" charset="0"/>
              </a:rPr>
              <a:t>	</a:t>
            </a:r>
            <a:r>
              <a:rPr lang="ru-RU" altLang="ru-RU" sz="1200" b="1" dirty="0" smtClean="0">
                <a:solidFill>
                  <a:schemeClr val="tx2"/>
                </a:solidFill>
                <a:latin typeface="Tahoma" pitchFamily="34" charset="0"/>
              </a:rPr>
              <a:t>Баранов А. </a:t>
            </a:r>
            <a:r>
              <a:rPr lang="ru-RU" altLang="ru-RU" sz="1200" b="1" dirty="0">
                <a:solidFill>
                  <a:schemeClr val="tx2"/>
                </a:solidFill>
                <a:latin typeface="Tahoma" pitchFamily="34" charset="0"/>
              </a:rPr>
              <a:t>Лекция 0. </a:t>
            </a:r>
            <a:r>
              <a:rPr lang="ru-RU" altLang="ru-RU" sz="1200" b="1" dirty="0" smtClean="0">
                <a:solidFill>
                  <a:schemeClr val="tx2"/>
                </a:solidFill>
                <a:latin typeface="Tahoma" pitchFamily="34" charset="0"/>
              </a:rPr>
              <a:t>Слайд </a:t>
            </a:r>
            <a:fld id="{2B1488FA-8AC4-462A-A96B-D3717371811C}" type="slidenum">
              <a:rPr lang="ru-RU" altLang="ru-RU" sz="1200" b="1" smtClean="0">
                <a:solidFill>
                  <a:schemeClr val="tx2"/>
                </a:solidFill>
                <a:latin typeface="Tahoma" pitchFamily="34" charset="0"/>
              </a:rPr>
              <a:pPr algn="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t>8</a:t>
            </a:fld>
            <a:endParaRPr lang="en-GB" altLang="ru-RU" sz="1200" b="1" dirty="0">
              <a:solidFill>
                <a:schemeClr val="tx2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62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91630"/>
            <a:ext cx="8229600" cy="857250"/>
          </a:xfrm>
        </p:spPr>
        <p:txBody>
          <a:bodyPr/>
          <a:lstStyle/>
          <a:p>
            <a:pPr algn="ctr"/>
            <a:r>
              <a:rPr lang="ru-RU" dirty="0" smtClean="0"/>
              <a:t>Опасности моделирования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5643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1480</TotalTime>
  <Words>180</Words>
  <Application>Microsoft Office PowerPoint</Application>
  <PresentationFormat>Экран (16:9)</PresentationFormat>
  <Paragraphs>63</Paragraphs>
  <Slides>15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Открытая</vt:lpstr>
      <vt:lpstr>МЕТОДЫ МАТЕМАТИЧЕСКОГО МОДЕЛИРОВАНИЯ В ФОТОНИКЕ</vt:lpstr>
      <vt:lpstr>План Семинара</vt:lpstr>
      <vt:lpstr>«Физика – наука о построении моделей»</vt:lpstr>
      <vt:lpstr>Развитие классической теории всемирного тяготения</vt:lpstr>
      <vt:lpstr>Где кончается физика?</vt:lpstr>
      <vt:lpstr>Цели курса</vt:lpstr>
      <vt:lpstr>Познавший курс</vt:lpstr>
      <vt:lpstr>Презентация PowerPoint</vt:lpstr>
      <vt:lpstr>Опасности моделирования</vt:lpstr>
      <vt:lpstr>Опасности моделирования</vt:lpstr>
      <vt:lpstr>Опасности моделирования</vt:lpstr>
      <vt:lpstr>Формат занятий</vt:lpstr>
      <vt:lpstr>Формат занятий</vt:lpstr>
      <vt:lpstr>Wolfram Mathematica</vt:lpstr>
      <vt:lpstr>Mathematica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МАТЕМАТИЧЕСКОГО МОДЕЛИРОВАНИЯ В ФОТОНИКЕ</dc:title>
  <dc:creator>Ульянов Иван</dc:creator>
  <cp:lastModifiedBy>Иван Ульянов</cp:lastModifiedBy>
  <cp:revision>21</cp:revision>
  <dcterms:created xsi:type="dcterms:W3CDTF">2014-09-15T07:26:45Z</dcterms:created>
  <dcterms:modified xsi:type="dcterms:W3CDTF">2015-09-17T20:26:15Z</dcterms:modified>
</cp:coreProperties>
</file>