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410" r:id="rId3"/>
    <p:sldId id="442" r:id="rId4"/>
    <p:sldId id="421" r:id="rId5"/>
    <p:sldId id="435" r:id="rId6"/>
    <p:sldId id="436" r:id="rId7"/>
    <p:sldId id="437" r:id="rId8"/>
    <p:sldId id="443" r:id="rId9"/>
    <p:sldId id="438" r:id="rId10"/>
    <p:sldId id="439" r:id="rId11"/>
    <p:sldId id="444" r:id="rId12"/>
    <p:sldId id="440" r:id="rId13"/>
    <p:sldId id="441" r:id="rId14"/>
    <p:sldId id="420" r:id="rId15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FF99"/>
    <a:srgbClr val="CCECFF"/>
    <a:srgbClr val="33CCFF"/>
    <a:srgbClr val="C0C0C0"/>
    <a:srgbClr val="00FFFF"/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0" autoAdjust="0"/>
    <p:restoredTop sz="95380" autoAdjust="0"/>
  </p:normalViewPr>
  <p:slideViewPr>
    <p:cSldViewPr>
      <p:cViewPr varScale="1">
        <p:scale>
          <a:sx n="89" d="100"/>
          <a:sy n="89" d="100"/>
        </p:scale>
        <p:origin x="55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64" y="-78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ahoma" pitchFamily="34" charset="0"/>
              </a:defRPr>
            </a:lvl1pPr>
          </a:lstStyle>
          <a:p>
            <a:fld id="{C118D17B-7587-4B41-BD8A-9868E88AEEF6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52619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8488"/>
            <a:ext cx="51244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ahoma" pitchFamily="34" charset="0"/>
              </a:defRPr>
            </a:lvl1pPr>
          </a:lstStyle>
          <a:p>
            <a:fld id="{FF089F55-6666-4166-82B9-F6E1589D5F38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779191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5654C6B-7730-442A-B011-658689E98943}" type="slidenum">
              <a:rPr lang="en-US" altLang="ru-RU" sz="1200">
                <a:latin typeface="Tahoma" pitchFamily="34" charset="0"/>
              </a:rPr>
              <a:pPr/>
              <a:t>1</a:t>
            </a:fld>
            <a:endParaRPr lang="en-US" altLang="ru-RU" sz="1200">
              <a:latin typeface="Tahoma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84012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706D98B-6BC0-4CBA-AABD-BDA0A4FC27B9}" type="slidenum">
              <a:rPr lang="en-US" sz="1200">
                <a:latin typeface="Tahoma" panose="020B0604030504040204" pitchFamily="34" charset="0"/>
              </a:rPr>
              <a:pPr algn="r" eaLnBrk="1" hangingPunct="1"/>
              <a:t>10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196310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706D98B-6BC0-4CBA-AABD-BDA0A4FC27B9}" type="slidenum">
              <a:rPr lang="en-US" sz="1200">
                <a:latin typeface="Tahoma" panose="020B0604030504040204" pitchFamily="34" charset="0"/>
              </a:rPr>
              <a:pPr algn="r" eaLnBrk="1" hangingPunct="1"/>
              <a:t>11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196310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706D98B-6BC0-4CBA-AABD-BDA0A4FC27B9}" type="slidenum">
              <a:rPr lang="en-US" sz="1200">
                <a:latin typeface="Tahoma" panose="020B0604030504040204" pitchFamily="34" charset="0"/>
              </a:rPr>
              <a:pPr algn="r" eaLnBrk="1" hangingPunct="1"/>
              <a:t>12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196310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706D98B-6BC0-4CBA-AABD-BDA0A4FC27B9}" type="slidenum">
              <a:rPr lang="en-US" sz="1200">
                <a:latin typeface="Tahoma" panose="020B0604030504040204" pitchFamily="34" charset="0"/>
              </a:rPr>
              <a:pPr algn="r" eaLnBrk="1" hangingPunct="1"/>
              <a:t>13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196310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8A1CE68-0DB5-487A-8BD0-5FDC1714D781}" type="slidenum">
              <a:rPr lang="en-US" altLang="ru-RU" sz="1200">
                <a:latin typeface="Tahoma" pitchFamily="34" charset="0"/>
              </a:rPr>
              <a:pPr algn="r" eaLnBrk="1" hangingPunct="1"/>
              <a:t>14</a:t>
            </a:fld>
            <a:endParaRPr lang="en-US" altLang="ru-RU" sz="1200">
              <a:latin typeface="Tahoma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altLang="ru-RU" sz="1100" smtClean="0"/>
          </a:p>
        </p:txBody>
      </p:sp>
    </p:spTree>
    <p:extLst>
      <p:ext uri="{BB962C8B-B14F-4D97-AF65-F5344CB8AC3E}">
        <p14:creationId xmlns:p14="http://schemas.microsoft.com/office/powerpoint/2010/main" val="182776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6845F29-C4F4-430F-8A1E-521F87925527}" type="slidenum">
              <a:rPr lang="en-US" altLang="ru-RU" sz="1200">
                <a:latin typeface="Tahoma" pitchFamily="34" charset="0"/>
              </a:rPr>
              <a:pPr algn="r" eaLnBrk="1" hangingPunct="1"/>
              <a:t>2</a:t>
            </a:fld>
            <a:endParaRPr lang="en-US" altLang="ru-RU" sz="1200">
              <a:latin typeface="Tahoma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altLang="ru-RU" sz="1100" smtClean="0"/>
          </a:p>
        </p:txBody>
      </p:sp>
    </p:spTree>
    <p:extLst>
      <p:ext uri="{BB962C8B-B14F-4D97-AF65-F5344CB8AC3E}">
        <p14:creationId xmlns:p14="http://schemas.microsoft.com/office/powerpoint/2010/main" val="357512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6845F29-C4F4-430F-8A1E-521F87925527}" type="slidenum">
              <a:rPr lang="en-US" altLang="ru-RU" sz="1200">
                <a:latin typeface="Tahoma" pitchFamily="34" charset="0"/>
              </a:rPr>
              <a:pPr algn="r" eaLnBrk="1" hangingPunct="1"/>
              <a:t>3</a:t>
            </a:fld>
            <a:endParaRPr lang="en-US" altLang="ru-RU" sz="1200">
              <a:latin typeface="Tahoma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altLang="ru-RU" sz="1100" smtClean="0"/>
          </a:p>
        </p:txBody>
      </p:sp>
    </p:spTree>
    <p:extLst>
      <p:ext uri="{BB962C8B-B14F-4D97-AF65-F5344CB8AC3E}">
        <p14:creationId xmlns:p14="http://schemas.microsoft.com/office/powerpoint/2010/main" val="4115151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706D98B-6BC0-4CBA-AABD-BDA0A4FC27B9}" type="slidenum">
              <a:rPr lang="en-US" sz="1200">
                <a:latin typeface="Tahoma" panose="020B0604030504040204" pitchFamily="34" charset="0"/>
              </a:rPr>
              <a:pPr algn="r" eaLnBrk="1" hangingPunct="1"/>
              <a:t>4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196310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706D98B-6BC0-4CBA-AABD-BDA0A4FC27B9}" type="slidenum">
              <a:rPr lang="en-US" sz="1200">
                <a:latin typeface="Tahoma" panose="020B0604030504040204" pitchFamily="34" charset="0"/>
              </a:rPr>
              <a:pPr algn="r" eaLnBrk="1" hangingPunct="1"/>
              <a:t>5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196310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706D98B-6BC0-4CBA-AABD-BDA0A4FC27B9}" type="slidenum">
              <a:rPr lang="en-US" sz="1200">
                <a:latin typeface="Tahoma" panose="020B0604030504040204" pitchFamily="34" charset="0"/>
              </a:rPr>
              <a:pPr algn="r" eaLnBrk="1" hangingPunct="1"/>
              <a:t>6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196310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706D98B-6BC0-4CBA-AABD-BDA0A4FC27B9}" type="slidenum">
              <a:rPr lang="en-US" sz="1200">
                <a:latin typeface="Tahoma" panose="020B0604030504040204" pitchFamily="34" charset="0"/>
              </a:rPr>
              <a:pPr algn="r" eaLnBrk="1" hangingPunct="1"/>
              <a:t>7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196310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6845F29-C4F4-430F-8A1E-521F87925527}" type="slidenum">
              <a:rPr lang="en-US" altLang="ru-RU" sz="1200">
                <a:latin typeface="Tahoma" pitchFamily="34" charset="0"/>
              </a:rPr>
              <a:pPr algn="r" eaLnBrk="1" hangingPunct="1"/>
              <a:t>8</a:t>
            </a:fld>
            <a:endParaRPr lang="en-US" altLang="ru-RU" sz="1200">
              <a:latin typeface="Tahoma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altLang="ru-RU" sz="1100" smtClean="0"/>
          </a:p>
        </p:txBody>
      </p:sp>
    </p:spTree>
    <p:extLst>
      <p:ext uri="{BB962C8B-B14F-4D97-AF65-F5344CB8AC3E}">
        <p14:creationId xmlns:p14="http://schemas.microsoft.com/office/powerpoint/2010/main" val="4291527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706D98B-6BC0-4CBA-AABD-BDA0A4FC27B9}" type="slidenum">
              <a:rPr lang="en-US" sz="1200">
                <a:latin typeface="Tahoma" panose="020B0604030504040204" pitchFamily="34" charset="0"/>
              </a:rPr>
              <a:pPr algn="r" eaLnBrk="1" hangingPunct="1"/>
              <a:t>9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19631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9"/>
          <p:cNvGraphicFramePr>
            <a:graphicFrameLocks noChangeAspect="1"/>
          </p:cNvGraphicFramePr>
          <p:nvPr/>
        </p:nvGraphicFramePr>
        <p:xfrm>
          <a:off x="0" y="0"/>
          <a:ext cx="2154238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Artwork" r:id="rId3" imgW="2409524" imgH="7676190" progId="Adobe.Illustrator.7">
                  <p:embed/>
                </p:oleObj>
              </mc:Choice>
              <mc:Fallback>
                <p:oleObj name="Artwork" r:id="rId3" imgW="2409524" imgH="7676190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4238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5589588"/>
            <a:ext cx="316865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24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02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734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56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20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4609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91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46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4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9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4486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2590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smtClean="0"/>
          </a:p>
        </p:txBody>
      </p:sp>
      <p:sp>
        <p:nvSpPr>
          <p:cNvPr id="1027" name="Rectangle 43"/>
          <p:cNvSpPr>
            <a:spLocks noChangeArrowheads="1"/>
          </p:cNvSpPr>
          <p:nvPr/>
        </p:nvSpPr>
        <p:spPr bwMode="auto">
          <a:xfrm>
            <a:off x="0" y="0"/>
            <a:ext cx="1371600" cy="68580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smtClean="0"/>
          </a:p>
        </p:txBody>
      </p:sp>
      <p:graphicFrame>
        <p:nvGraphicFramePr>
          <p:cNvPr id="1028" name="Object 44"/>
          <p:cNvGraphicFramePr>
            <a:graphicFrameLocks noChangeAspect="1"/>
          </p:cNvGraphicFramePr>
          <p:nvPr/>
        </p:nvGraphicFramePr>
        <p:xfrm>
          <a:off x="0" y="0"/>
          <a:ext cx="14160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Artwork" r:id="rId15" imgW="2409524" imgH="7676190" progId="Adobe.Illustrator.7">
                  <p:embed/>
                </p:oleObj>
              </mc:Choice>
              <mc:Fallback>
                <p:oleObj name="Artwork" r:id="rId15" imgW="2409524" imgH="7676190" progId="Adobe.Illustrator.7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160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Line 45"/>
          <p:cNvSpPr>
            <a:spLocks noChangeShapeType="1"/>
          </p:cNvSpPr>
          <p:nvPr/>
        </p:nvSpPr>
        <p:spPr bwMode="auto">
          <a:xfrm flipH="1">
            <a:off x="0" y="6561138"/>
            <a:ext cx="6842125" cy="47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pic>
        <p:nvPicPr>
          <p:cNvPr id="1030" name="Picture 46" descr="fiber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49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0" y="619125"/>
            <a:ext cx="9144000" cy="7461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45791" dir="2021404" algn="ctr" rotWithShape="0">
              <a:schemeClr val="bg2"/>
            </a:outerShdw>
          </a:effectLst>
          <a:ex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smtClean="0"/>
          </a:p>
        </p:txBody>
      </p:sp>
      <p:pic>
        <p:nvPicPr>
          <p:cNvPr id="1032" name="Picture 102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211888"/>
            <a:ext cx="2133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95500" indent="-2667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5pPr>
      <a:lvl6pPr marL="2552700" indent="-2667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3009900" indent="-2667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67100" indent="-2667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924300" indent="-2667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95288" y="549275"/>
            <a:ext cx="8351837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 eaLnBrk="1" hangingPunct="1"/>
            <a:r>
              <a:rPr lang="ru-RU" altLang="ru-RU" sz="2000" b="1" dirty="0" smtClean="0"/>
              <a:t>Методы математического моделирования </a:t>
            </a:r>
            <a:br>
              <a:rPr lang="ru-RU" altLang="ru-RU" sz="2000" b="1" dirty="0" smtClean="0"/>
            </a:br>
            <a:r>
              <a:rPr lang="ru-RU" altLang="ru-RU" sz="2000" b="1" dirty="0" smtClean="0"/>
              <a:t>в </a:t>
            </a:r>
            <a:r>
              <a:rPr lang="ru-RU" altLang="ru-RU" sz="2000" b="1" dirty="0" err="1" smtClean="0"/>
              <a:t>фотонике</a:t>
            </a:r>
            <a:r>
              <a:rPr lang="ru-RU" altLang="ru-RU" sz="2000" b="1" dirty="0" smtClean="0"/>
              <a:t>.</a:t>
            </a:r>
            <a:r>
              <a:rPr lang="en-US" altLang="ru-RU" sz="2000" b="1" dirty="0" smtClean="0"/>
              <a:t/>
            </a:r>
            <a:br>
              <a:rPr lang="en-US" altLang="ru-RU" sz="2000" b="1" dirty="0" smtClean="0"/>
            </a:br>
            <a:r>
              <a:rPr lang="en-US" altLang="ru-RU" sz="2000" b="1" dirty="0" smtClean="0"/>
              <a:t/>
            </a:r>
            <a:br>
              <a:rPr lang="en-US" altLang="ru-RU" sz="2000" b="1" dirty="0" smtClean="0"/>
            </a:br>
            <a:r>
              <a:rPr lang="ru-RU" altLang="ru-RU" sz="2000" b="1" dirty="0" smtClean="0"/>
              <a:t>Метод граничных элементов.</a:t>
            </a:r>
            <a:br>
              <a:rPr lang="ru-RU" altLang="ru-RU" sz="2000" b="1" dirty="0" smtClean="0"/>
            </a:br>
            <a:r>
              <a:rPr lang="en-US" altLang="ru-RU" sz="2000" b="1" dirty="0" smtClean="0"/>
              <a:t>Boundary Element Method (BEM).</a:t>
            </a:r>
            <a:endParaRPr lang="en-GB" altLang="ru-RU" sz="2000" b="1" dirty="0" smtClean="0"/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143000" y="2971800"/>
            <a:ext cx="782161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ru-RU" sz="1800" i="1" dirty="0">
              <a:latin typeface="Times" pitchFamily="18" charset="0"/>
              <a:cs typeface="Times New Roman" pitchFamily="18" charset="0"/>
            </a:endParaRPr>
          </a:p>
          <a:p>
            <a:pPr algn="ctr" eaLnBrk="1" hangingPunct="1"/>
            <a:endParaRPr lang="en-US" altLang="ru-RU" sz="2400" dirty="0">
              <a:cs typeface="Times New Roman" pitchFamily="18" charset="0"/>
            </a:endParaRPr>
          </a:p>
        </p:txBody>
      </p:sp>
      <p:sp>
        <p:nvSpPr>
          <p:cNvPr id="5124" name="Text Box 0"/>
          <p:cNvSpPr txBox="1">
            <a:spLocks noChangeArrowheads="1"/>
          </p:cNvSpPr>
          <p:nvPr/>
        </p:nvSpPr>
        <p:spPr bwMode="auto">
          <a:xfrm>
            <a:off x="1178002" y="3389313"/>
            <a:ext cx="731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ru-RU" sz="1800" i="1"/>
          </a:p>
          <a:p>
            <a:pPr algn="ctr" eaLnBrk="1" hangingPunct="1"/>
            <a:endParaRPr lang="en-US" altLang="ru-RU" sz="1800" i="1"/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2484438" y="3716338"/>
            <a:ext cx="467995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dirty="0"/>
              <a:t>Подготовил </a:t>
            </a:r>
            <a:r>
              <a:rPr lang="ru-RU" altLang="ru-RU" dirty="0" smtClean="0"/>
              <a:t>Ульянов И.</a:t>
            </a:r>
            <a:r>
              <a:rPr lang="en-US" altLang="ru-RU" dirty="0" smtClean="0"/>
              <a:t>, </a:t>
            </a:r>
            <a:r>
              <a:rPr lang="ru-RU" altLang="ru-RU" dirty="0" smtClean="0"/>
              <a:t>Баранов А.</a:t>
            </a:r>
            <a:endParaRPr lang="ru-RU" altLang="ru-RU" dirty="0"/>
          </a:p>
          <a:p>
            <a:pPr algn="ctr" eaLnBrk="1" hangingPunct="1"/>
            <a:endParaRPr lang="ru-RU" altLang="ru-RU" dirty="0"/>
          </a:p>
          <a:p>
            <a:pPr algn="ctr" eaLnBrk="1" hangingPunct="1"/>
            <a:r>
              <a:rPr lang="ru-RU" altLang="ru-RU" dirty="0"/>
              <a:t>МФТИ</a:t>
            </a:r>
          </a:p>
          <a:p>
            <a:pPr algn="ctr" eaLnBrk="1" hangingPunct="1"/>
            <a:r>
              <a:rPr lang="ru-RU" altLang="ru-RU" dirty="0"/>
              <a:t>Кафедра фотоники</a:t>
            </a:r>
          </a:p>
          <a:p>
            <a:pPr algn="ctr" eaLnBrk="1" hangingPunct="1"/>
            <a:r>
              <a:rPr lang="ru-RU" altLang="ru-RU" dirty="0" smtClean="0"/>
              <a:t>г. </a:t>
            </a:r>
            <a:r>
              <a:rPr lang="ru-RU" altLang="ru-RU" dirty="0"/>
              <a:t>Фрязино</a:t>
            </a:r>
          </a:p>
          <a:p>
            <a:pPr algn="ctr" eaLnBrk="1" hangingPunct="1"/>
            <a:endParaRPr lang="ru-RU" altLang="ru-RU" dirty="0"/>
          </a:p>
          <a:p>
            <a:pPr algn="ctr" eaLnBrk="1" hangingPunct="1"/>
            <a:r>
              <a:rPr lang="en-US" altLang="ru-RU" dirty="0" smtClean="0"/>
              <a:t>13</a:t>
            </a:r>
            <a:r>
              <a:rPr lang="en-US" altLang="ru-RU" dirty="0" smtClean="0"/>
              <a:t>.04.2017</a:t>
            </a:r>
            <a:endParaRPr lang="ru-RU" alt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1200" b="1">
                <a:solidFill>
                  <a:schemeClr val="tx2"/>
                </a:solidFill>
                <a:latin typeface="Tahoma" pitchFamily="34" charset="0"/>
              </a:rPr>
              <a:t>	НТО «ИРЭ-Полюс» </a:t>
            </a:r>
            <a:endParaRPr lang="en-GB" altLang="ru-RU" sz="1200" b="1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/>
      <p:bldP spid="7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71550" y="0"/>
            <a:ext cx="817245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3200" b="1" i="1" dirty="0" smtClean="0">
                <a:solidFill>
                  <a:schemeClr val="tx2"/>
                </a:solidFill>
              </a:rPr>
              <a:t>Матричное уравнение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Содержимое 4"/>
              <p:cNvSpPr>
                <a:spLocks noGrp="1"/>
              </p:cNvSpPr>
              <p:nvPr>
                <p:ph idx="4294967295"/>
              </p:nvPr>
            </p:nvSpPr>
            <p:spPr bwMode="auto">
              <a:xfrm>
                <a:off x="611560" y="764704"/>
                <a:ext cx="8281987" cy="5472608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vl="0">
                  <a:buSzPct val="130000"/>
                  <a:buFont typeface="Wingdings" panose="05000000000000000000" pitchFamily="2" charset="2"/>
                  <a:buChar char="Ø"/>
                </a:pPr>
                <a:endParaRPr lang="ru-RU" sz="2000" dirty="0" smtClean="0"/>
              </a:p>
              <a:p>
                <a:pPr marL="0" indent="0" eaLnBrk="1" hangingPunct="1">
                  <a:buSzPct val="13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u-RU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sz="20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/>
                            </a:rPr>
                            <m:t>𝑗</m:t>
                          </m:r>
                          <m:r>
                            <a:rPr lang="ru-RU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supHide m:val="on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000">
                                      <a:latin typeface="Cambria Math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2000">
                                      <a:latin typeface="Cambria Math"/>
                                    </a:rPr>
                                    <m:t>j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sz="2000" i="1">
                                  <a:latin typeface="Cambria Math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/>
                                </a:rPr>
                                <m:t>Γ</m:t>
                              </m:r>
                            </m:e>
                          </m:nary>
                        </m:e>
                      </m:nary>
                      <m:r>
                        <a:rPr lang="ru-RU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/>
                            </a:rPr>
                            <m:t>𝑗</m:t>
                          </m:r>
                          <m:r>
                            <a:rPr lang="ru-RU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supHide m:val="on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000">
                                      <a:latin typeface="Cambria Math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2000">
                                      <a:latin typeface="Cambria Math"/>
                                    </a:rPr>
                                    <m:t>j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/>
                                </a:rPr>
                                <m:t>Γ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i="1" dirty="0" smtClean="0"/>
              </a:p>
              <a:p>
                <a:pPr marL="0" indent="0" eaLnBrk="1" hangingPunct="1">
                  <a:buSzPct val="130000"/>
                  <a:buNone/>
                </a:pPr>
                <a:endParaRPr lang="ru-RU" sz="2000" i="1" dirty="0" smtClean="0"/>
              </a:p>
              <a:p>
                <a:pPr marL="0" indent="0" eaLnBrk="1" hangingPunct="1">
                  <a:buSzPct val="13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1" i="1" smtClean="0">
                              <a:latin typeface="Cambria Math"/>
                            </a:rPr>
                            <m:t>𝑰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𝑯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𝒖</m:t>
                      </m:r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𝑮𝒒</m:t>
                      </m:r>
                    </m:oMath>
                  </m:oMathPara>
                </a14:m>
                <a:endParaRPr lang="en-US" sz="2000" b="1" i="1" dirty="0" smtClean="0"/>
              </a:p>
              <a:p>
                <a:pPr marL="0" indent="0" eaLnBrk="1" hangingPunct="1">
                  <a:buSzPct val="130000"/>
                  <a:buNone/>
                </a:pPr>
                <a:endParaRPr lang="en-US" sz="2000" b="1" i="1" dirty="0" smtClean="0"/>
              </a:p>
              <a:p>
                <a:pPr marL="0" indent="0" eaLnBrk="1" hangingPunct="1">
                  <a:buSzPct val="13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𝑯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𝒖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𝑮𝒒</m:t>
                      </m:r>
                    </m:oMath>
                  </m:oMathPara>
                </a14:m>
                <a:endParaRPr lang="en-US" sz="2000" i="1" dirty="0" smtClean="0"/>
              </a:p>
              <a:p>
                <a:pPr marL="0" indent="0" eaLnBrk="1" hangingPunct="1">
                  <a:buSzPct val="130000"/>
                  <a:buNone/>
                </a:pPr>
                <a:endParaRPr lang="en-US" sz="2000" i="1" dirty="0"/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r>
                  <a:rPr lang="ru-RU" sz="2000" dirty="0" smtClean="0"/>
                  <a:t>Решая данное матричное уравнение, можно найти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ru-RU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ru-RU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ru-RU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ru-RU" sz="2000" dirty="0" smtClean="0"/>
                  <a:t> на всей границе области. Например, для задачи Дирихле известно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/>
                      </a:rPr>
                      <m:t>𝑢</m:t>
                    </m:r>
                    <m:r>
                      <a:rPr lang="en-US" sz="2000" b="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000" b="0" i="1">
                            <a:latin typeface="Cambria Math"/>
                          </a:rPr>
                          <m:t>0</m:t>
                        </m:r>
                        <m:r>
                          <a:rPr lang="en-US" sz="2000" b="0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2000" b="0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/>
                          </a:rPr>
                          <m:t>𝑥</m:t>
                        </m:r>
                        <m:r>
                          <a:rPr lang="en-US" sz="2000" b="0" i="1">
                            <a:latin typeface="Cambria Math"/>
                          </a:rPr>
                          <m:t>,</m:t>
                        </m:r>
                        <m:r>
                          <a:rPr lang="en-US" sz="2000" b="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 b="0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ru-RU" sz="2000" b="0" i="0" smtClean="0">
                        <a:latin typeface="Cambria Math"/>
                        <a:ea typeface="Cambria Math"/>
                      </a:rPr>
                      <m:t>Γ</m:t>
                    </m:r>
                    <m:r>
                      <a:rPr lang="en-US" sz="2000" b="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:</a:t>
                </a:r>
                <a:endParaRPr lang="en-US" sz="2000" dirty="0"/>
              </a:p>
              <a:p>
                <a:pPr marL="0" indent="0" eaLnBrk="1" hangingPunct="1">
                  <a:buSzPct val="13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𝒒</m:t>
                      </m:r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𝑯</m:t>
                          </m:r>
                        </m:e>
                      </m:acc>
                      <m:sSub>
                        <m:sSubPr>
                          <m:ctrlPr>
                            <a:rPr lang="ru-RU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ru-RU" sz="2000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sz="2000" b="1" dirty="0" smtClean="0"/>
              </a:p>
              <a:p>
                <a:pPr marL="0" indent="0" eaLnBrk="1" hangingPunct="1">
                  <a:buSzPct val="130000"/>
                  <a:buNone/>
                </a:pPr>
                <a:r>
                  <a:rPr lang="en-US" sz="2000" dirty="0" smtClean="0"/>
                  <a:t>- </a:t>
                </a:r>
                <a:r>
                  <a:rPr lang="ru-RU" sz="2000" dirty="0" smtClean="0"/>
                  <a:t>помните, что решать </a:t>
                </a:r>
                <a:r>
                  <a:rPr lang="ru-RU" sz="2000" smtClean="0"/>
                  <a:t>систему линейных </a:t>
                </a:r>
                <a:r>
                  <a:rPr lang="ru-RU" sz="2000" dirty="0" smtClean="0"/>
                  <a:t>уравнений с помощью обратной матрицы неэффективно</a:t>
                </a:r>
                <a:endParaRPr lang="ru-RU" sz="2000" dirty="0"/>
              </a:p>
              <a:p>
                <a:pPr marL="0" indent="0" eaLnBrk="1" hangingPunct="1">
                  <a:buSzPct val="130000"/>
                  <a:buNone/>
                </a:pPr>
                <a:endParaRPr lang="ru-RU" sz="2000" i="1" dirty="0" smtClean="0"/>
              </a:p>
            </p:txBody>
          </p:sp>
        </mc:Choice>
        <mc:Fallback xmlns="">
          <p:sp>
            <p:nvSpPr>
              <p:cNvPr id="11268" name="Содержимое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611560" y="764704"/>
                <a:ext cx="8281987" cy="5472608"/>
              </a:xfrm>
              <a:prstGeom prst="rect">
                <a:avLst/>
              </a:prstGeom>
              <a:blipFill rotWithShape="0">
                <a:blip r:embed="rId3"/>
                <a:stretch>
                  <a:fillRect l="-1104" r="-515" b="-278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2ABA5F20-378F-4D13-8058-BE16740B1AF4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10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71550" y="0"/>
            <a:ext cx="817245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3200" b="1" i="1" dirty="0" smtClean="0">
                <a:solidFill>
                  <a:schemeClr val="tx2"/>
                </a:solidFill>
              </a:rPr>
              <a:t>Пример решения</a:t>
            </a:r>
          </a:p>
        </p:txBody>
      </p:sp>
      <p:sp>
        <p:nvSpPr>
          <p:cNvPr id="11268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560" y="764704"/>
            <a:ext cx="8281987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/>
          </a:p>
          <a:p>
            <a:pPr marL="0" indent="0" eaLnBrk="1" hangingPunct="1">
              <a:buSzPct val="130000"/>
              <a:buNone/>
            </a:pPr>
            <a:endParaRPr lang="ru-RU" sz="2000" i="1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2ABA5F20-378F-4D13-8058-BE16740B1AF4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11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41987" name="Picture 3" descr="C:\Users\iUlyanov\Desktop\B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13689"/>
            <a:ext cx="4070620" cy="402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1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71550" y="0"/>
            <a:ext cx="817245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3200" b="1" i="1" dirty="0" smtClean="0">
                <a:solidFill>
                  <a:schemeClr val="tx2"/>
                </a:solidFill>
              </a:rPr>
              <a:t>Решение в области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Содержимое 4"/>
              <p:cNvSpPr>
                <a:spLocks noGrp="1"/>
              </p:cNvSpPr>
              <p:nvPr>
                <p:ph idx="4294967295"/>
              </p:nvPr>
            </p:nvSpPr>
            <p:spPr bwMode="auto">
              <a:xfrm>
                <a:off x="611560" y="764704"/>
                <a:ext cx="8281987" cy="5472608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en-US" sz="2000" dirty="0" smtClean="0"/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en-US" sz="2000" dirty="0"/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en-US" sz="2000" dirty="0" smtClean="0"/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r>
                  <a:rPr lang="ru-RU" sz="2000" dirty="0" smtClean="0"/>
                  <a:t>Зная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ru-RU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ru-RU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ru-RU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ru-RU" sz="2000" dirty="0" smtClean="0"/>
                  <a:t> на границе, можно получить решение в любой интересующей точке внутри области, используя уравнение </a:t>
                </a:r>
                <a:r>
                  <a:rPr lang="en-US" sz="2000" dirty="0" smtClean="0"/>
                  <a:t>BEM:</a:t>
                </a:r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en-US" sz="2000" dirty="0" smtClean="0"/>
              </a:p>
              <a:p>
                <a:pPr marL="0" indent="0" eaLnBrk="1" hangingPunct="1">
                  <a:buSzPct val="13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𝑤𝑑𝑠</m:t>
                          </m:r>
                        </m:e>
                      </m:nary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ru-RU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ru-RU" sz="2000" dirty="0"/>
              </a:p>
              <a:p>
                <a:pPr marL="0" indent="0" eaLnBrk="1" hangingPunct="1">
                  <a:buSzPct val="130000"/>
                  <a:buNone/>
                </a:pPr>
                <a:endParaRPr lang="ru-RU" sz="2000" i="1" dirty="0" smtClean="0"/>
              </a:p>
            </p:txBody>
          </p:sp>
        </mc:Choice>
        <mc:Fallback xmlns="">
          <p:sp>
            <p:nvSpPr>
              <p:cNvPr id="11268" name="Содержимое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611560" y="764704"/>
                <a:ext cx="8281987" cy="5472608"/>
              </a:xfrm>
              <a:prstGeom prst="rect">
                <a:avLst/>
              </a:prstGeom>
              <a:blipFill rotWithShape="0">
                <a:blip r:embed="rId3"/>
                <a:stretch>
                  <a:fillRect l="-110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2ABA5F20-378F-4D13-8058-BE16740B1AF4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12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71550" y="0"/>
            <a:ext cx="817245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3200" b="1" i="1" dirty="0" smtClean="0">
                <a:solidFill>
                  <a:schemeClr val="tx2"/>
                </a:solidFill>
              </a:rPr>
              <a:t>Сравнение </a:t>
            </a:r>
            <a:r>
              <a:rPr lang="en-US" sz="3200" b="1" i="1" dirty="0" smtClean="0">
                <a:solidFill>
                  <a:schemeClr val="tx2"/>
                </a:solidFill>
              </a:rPr>
              <a:t>BEM </a:t>
            </a:r>
            <a:r>
              <a:rPr lang="ru-RU" sz="3200" b="1" i="1" dirty="0" smtClean="0">
                <a:solidFill>
                  <a:schemeClr val="tx2"/>
                </a:solidFill>
              </a:rPr>
              <a:t>и </a:t>
            </a:r>
            <a:r>
              <a:rPr lang="en-US" sz="3200" b="1" i="1" dirty="0" smtClean="0">
                <a:solidFill>
                  <a:schemeClr val="tx2"/>
                </a:solidFill>
              </a:rPr>
              <a:t>FEM</a:t>
            </a:r>
            <a:endParaRPr lang="en-US" sz="3200" b="1" dirty="0"/>
          </a:p>
        </p:txBody>
      </p:sp>
      <p:graphicFrame>
        <p:nvGraphicFramePr>
          <p:cNvPr id="2" name="Объект 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40827581"/>
              </p:ext>
            </p:extLst>
          </p:nvPr>
        </p:nvGraphicFramePr>
        <p:xfrm>
          <a:off x="1547664" y="1580991"/>
          <a:ext cx="6436995" cy="4389120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3218180"/>
                <a:gridCol w="3218815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МКЭ</a:t>
                      </a:r>
                      <a:endParaRPr lang="ru-RU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МГЭ</a:t>
                      </a:r>
                      <a:endParaRPr lang="ru-RU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Дискретизация всей области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Дискретизация границы области</a:t>
                      </a: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Эффективен на ограниченной области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Эффективен на неограниченных областях, с граничными условиями удаленными на бесконечное расстояние</a:t>
                      </a: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Производная функции находится 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 </a:t>
                      </a:r>
                      <a:r>
                        <a:rPr lang="ru-RU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аппроксимации</a:t>
                      </a:r>
                      <a:endParaRPr lang="ru-RU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Функция 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ее 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производная получаются с одинаковой точностью, внутри области решение вычисляется точно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Большие, разреженные матрицы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Маленькие, заполненные матрицы</a:t>
                      </a: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требует предварительного решения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Требует нахождение фундаментального решения уравнения в частных производных</a:t>
                      </a: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Решает большинство линейных уравнений в частных производных второго рода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Могут быть затруднения с решением неоднородных или нелинейных 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задач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Решение получается сразу во всей исследуемой области</a:t>
                      </a:r>
                      <a:endParaRPr lang="ru-RU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Можно высчитывать решение только в интересующей области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2ABA5F20-378F-4D13-8058-BE16740B1AF4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13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28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800" b="1" i="1">
                <a:solidFill>
                  <a:schemeClr val="tx2"/>
                </a:solidFill>
              </a:rPr>
              <a:t>Литература</a:t>
            </a:r>
            <a:endParaRPr lang="en-US" altLang="ru-RU" sz="2400" b="1"/>
          </a:p>
        </p:txBody>
      </p:sp>
      <p:sp>
        <p:nvSpPr>
          <p:cNvPr id="9223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188" y="981075"/>
            <a:ext cx="8281987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itchFamily="2" charset="2"/>
              <a:buChar char="Ø"/>
              <a:defRPr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itchFamily="2" charset="2"/>
              <a:buChar char="Ø"/>
              <a:defRPr/>
            </a:pPr>
            <a:endParaRPr lang="ru-RU" sz="2000" dirty="0" smtClean="0"/>
          </a:p>
          <a:p>
            <a:pPr marL="0" indent="0" eaLnBrk="1" hangingPunct="1">
              <a:buSzPct val="130000"/>
              <a:buFont typeface="Wingdings" pitchFamily="2" charset="2"/>
              <a:buNone/>
              <a:defRPr/>
            </a:pPr>
            <a:r>
              <a:rPr lang="ru-RU" sz="2000" dirty="0"/>
              <a:t>	</a:t>
            </a:r>
            <a:r>
              <a:rPr lang="ru-RU" sz="2000" dirty="0" smtClean="0"/>
              <a:t>		Литература</a:t>
            </a:r>
          </a:p>
          <a:p>
            <a:pPr marL="457200" indent="-457200" eaLnBrk="1" hangingPunct="1">
              <a:buSzPct val="130000"/>
              <a:buFont typeface="+mj-lt"/>
              <a:buAutoNum type="arabicPeriod"/>
              <a:defRPr/>
            </a:pPr>
            <a:r>
              <a:rPr lang="ru-RU" sz="2000" dirty="0" err="1" smtClean="0"/>
              <a:t>Бреббия</a:t>
            </a:r>
            <a:r>
              <a:rPr lang="ru-RU" sz="2000" dirty="0" smtClean="0"/>
              <a:t> К. – Метод Граничных Элементов, М., Мир, 1987</a:t>
            </a:r>
          </a:p>
          <a:p>
            <a:pPr marL="457200" indent="-457200" eaLnBrk="1" hangingPunct="1">
              <a:buSzPct val="130000"/>
              <a:buFont typeface="+mj-lt"/>
              <a:buAutoNum type="arabicPeriod"/>
              <a:defRPr/>
            </a:pPr>
            <a:r>
              <a:rPr lang="en-US" sz="2000" dirty="0" err="1"/>
              <a:t>LaForce</a:t>
            </a:r>
            <a:r>
              <a:rPr lang="en-US" sz="2000" dirty="0"/>
              <a:t> T. - Boundary Element Method</a:t>
            </a:r>
            <a:r>
              <a:rPr lang="ru-RU" sz="2000" dirty="0"/>
              <a:t>, заметки к лекциям </a:t>
            </a:r>
            <a:r>
              <a:rPr lang="en-US" sz="2000" dirty="0"/>
              <a:t>MIT PE281, </a:t>
            </a:r>
            <a:r>
              <a:rPr lang="en-US" sz="2000" dirty="0" smtClean="0"/>
              <a:t>2006</a:t>
            </a:r>
            <a:endParaRPr lang="ru-RU" sz="2000" dirty="0"/>
          </a:p>
          <a:p>
            <a:pPr marL="457200" indent="-457200" eaLnBrk="1" hangingPunct="1">
              <a:buSzPct val="130000"/>
              <a:buFont typeface="+mj-lt"/>
              <a:buAutoNum type="arabicPeriod"/>
              <a:defRPr/>
            </a:pPr>
            <a:r>
              <a:rPr lang="en-US" sz="2000" dirty="0" err="1" smtClean="0"/>
              <a:t>Kirkup</a:t>
            </a:r>
            <a:r>
              <a:rPr lang="en-US" sz="2000" dirty="0" smtClean="0"/>
              <a:t> </a:t>
            </a:r>
            <a:r>
              <a:rPr lang="en-US" sz="2000" dirty="0"/>
              <a:t>S. - A Gentle Introduction to the Boundary Element Method in </a:t>
            </a:r>
            <a:r>
              <a:rPr lang="en-US" sz="2000" dirty="0" err="1"/>
              <a:t>Matlab</a:t>
            </a:r>
            <a:r>
              <a:rPr lang="en-US" sz="2000" dirty="0"/>
              <a:t>/</a:t>
            </a:r>
            <a:r>
              <a:rPr lang="en-US" sz="2000" dirty="0" err="1"/>
              <a:t>Freemat</a:t>
            </a:r>
            <a:r>
              <a:rPr lang="en-US" sz="2000" dirty="0"/>
              <a:t>, boundary-element-method.com</a:t>
            </a:r>
            <a:endParaRPr lang="ru-RU" sz="2000" dirty="0"/>
          </a:p>
          <a:p>
            <a:pPr marL="457200" indent="-457200" eaLnBrk="1" hangingPunct="1">
              <a:buSzPct val="130000"/>
              <a:buFont typeface="+mj-lt"/>
              <a:buAutoNum type="arabicPeriod"/>
              <a:defRPr/>
            </a:pPr>
            <a:r>
              <a:rPr lang="en-US" sz="2000" dirty="0"/>
              <a:t>*Becker A.A. - The Boundary Element Method in </a:t>
            </a:r>
            <a:r>
              <a:rPr lang="en-US" sz="2000" dirty="0" smtClean="0"/>
              <a:t>Engineering. </a:t>
            </a:r>
            <a:r>
              <a:rPr lang="en-US" sz="2000" dirty="0"/>
              <a:t>A complete </a:t>
            </a:r>
            <a:r>
              <a:rPr lang="en-US" sz="2000" dirty="0" smtClean="0"/>
              <a:t>course, McGraw-Hill, 1992</a:t>
            </a:r>
            <a:endParaRPr lang="ru-RU" sz="2000" dirty="0" smtClean="0"/>
          </a:p>
          <a:p>
            <a:pPr marL="457200" indent="-457200" eaLnBrk="1" hangingPunct="1">
              <a:buSzPct val="130000"/>
              <a:buFont typeface="+mj-lt"/>
              <a:buAutoNum type="arabicPeriod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1200" b="1">
                <a:solidFill>
                  <a:schemeClr val="tx2"/>
                </a:solidFill>
                <a:latin typeface="Tahoma" pitchFamily="34" charset="0"/>
              </a:rPr>
              <a:t>	НТО «ИРЭ-Полюс»                                                                              </a:t>
            </a:r>
            <a:fld id="{EC286246-88FF-4CDF-A46A-FB5C1B842D43}" type="slidenum">
              <a:rPr lang="ru-RU" altLang="ru-RU" sz="1200" b="1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t>14</a:t>
            </a:fld>
            <a:endParaRPr lang="en-GB" altLang="ru-RU" sz="1200" b="1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800" b="1" i="1">
                <a:solidFill>
                  <a:schemeClr val="tx2"/>
                </a:solidFill>
              </a:rPr>
              <a:t>Постановка задачи</a:t>
            </a:r>
            <a:endParaRPr lang="en-US" altLang="ru-RU" sz="2400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1200" b="1">
                <a:solidFill>
                  <a:schemeClr val="tx2"/>
                </a:solidFill>
                <a:latin typeface="Tahoma" pitchFamily="34" charset="0"/>
              </a:rPr>
              <a:t>	НТО «ИРЭ-Полюс»                                                                              </a:t>
            </a:r>
            <a:fld id="{FC06EC6E-008B-489F-9D73-00E05D266AF0}" type="slidenum">
              <a:rPr lang="ru-RU" altLang="ru-RU" sz="1200" b="1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t>2</a:t>
            </a:fld>
            <a:endParaRPr lang="en-GB" altLang="ru-RU" sz="1200" b="1">
              <a:solidFill>
                <a:schemeClr val="tx2"/>
              </a:solidFill>
              <a:latin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Содержимое 4"/>
              <p:cNvSpPr txBox="1">
                <a:spLocks/>
              </p:cNvSpPr>
              <p:nvPr/>
            </p:nvSpPr>
            <p:spPr bwMode="auto">
              <a:xfrm>
                <a:off x="611188" y="981075"/>
                <a:ext cx="8281987" cy="5184775"/>
              </a:xfrm>
              <a:prstGeom prst="rect">
                <a:avLst/>
              </a:prstGeom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2095500" indent="-2667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52700" indent="-2667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3009900" indent="-2667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67100" indent="-2667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924300" indent="-2667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hangingPunct="1">
                  <a:buSzPct val="130000"/>
                  <a:buFont typeface="Wingdings" panose="05000000000000000000" pitchFamily="2" charset="2"/>
                  <a:buChar char="Ø"/>
                  <a:defRPr/>
                </a:pPr>
                <a:r>
                  <a:rPr lang="ru-RU" sz="2000" kern="0" dirty="0" smtClean="0"/>
                  <a:t>Решение уравнений в частных производных. Задача теплопроводности. Задача колебаний. Волновая задача.</a:t>
                </a:r>
              </a:p>
              <a:p>
                <a:pPr marL="457200" indent="-457200" eaLnBrk="1" hangingPunct="1">
                  <a:buSzPct val="130000"/>
                  <a:buFont typeface="Wingdings" panose="05000000000000000000" pitchFamily="2" charset="2"/>
                  <a:buChar char="Ø"/>
                  <a:defRPr/>
                </a:pPr>
                <a:endParaRPr lang="ru-RU" sz="2000" kern="0" dirty="0" smtClean="0"/>
              </a:p>
              <a:p>
                <a:pPr marL="457200" indent="-457200" eaLnBrk="1" hangingPunct="1">
                  <a:buSzPct val="130000"/>
                  <a:buFont typeface="Wingdings" panose="05000000000000000000" pitchFamily="2" charset="2"/>
                  <a:buChar char="Ø"/>
                  <a:defRPr/>
                </a:pPr>
                <a:endParaRPr lang="ru-RU" sz="2000" kern="0" dirty="0" smtClean="0"/>
              </a:p>
              <a:p>
                <a:pPr marL="457200" indent="-457200" eaLnBrk="1" hangingPunct="1">
                  <a:buSzPct val="130000"/>
                  <a:buFont typeface="Wingdings" panose="05000000000000000000" pitchFamily="2" charset="2"/>
                  <a:buChar char="Ø"/>
                  <a:defRPr/>
                </a:pPr>
                <a:r>
                  <a:rPr lang="ru-RU" sz="2000" kern="0" dirty="0" smtClean="0"/>
                  <a:t>Пример: двумерное уравнение Лапласа</a:t>
                </a:r>
                <a:endParaRPr lang="ru-RU" sz="2000" kern="0" dirty="0"/>
              </a:p>
              <a:p>
                <a:pPr marL="457200" indent="-457200" eaLnBrk="1" hangingPunct="1">
                  <a:buSzPct val="130000"/>
                  <a:buFont typeface="Wingdings" panose="05000000000000000000" pitchFamily="2" charset="2"/>
                  <a:buChar char="Ø"/>
                  <a:defRPr/>
                </a:pPr>
                <a:endParaRPr lang="ru-RU" sz="2000" kern="0" dirty="0" smtClean="0"/>
              </a:p>
              <a:p>
                <a:pPr marL="0" indent="0" eaLnBrk="1" hangingPunct="1">
                  <a:buSzPct val="13000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ru-RU" sz="20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ru-RU" sz="20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ru-RU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000" i="1">
                          <a:latin typeface="Cambria Math"/>
                        </a:rPr>
                        <m:t>=0</m:t>
                      </m:r>
                      <m:r>
                        <a:rPr lang="en-US" sz="2000" b="1" i="1" smtClean="0">
                          <a:latin typeface="Cambria Math"/>
                        </a:rPr>
                        <m:t>, 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</a:rPr>
                        <m:t>)∈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ru-RU" sz="2000" b="0" kern="0" dirty="0"/>
              </a:p>
              <a:p>
                <a:pPr marL="0" indent="0" eaLnBrk="1" hangingPunct="1">
                  <a:buSzPct val="13000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/>
                        </a:rPr>
                        <m:t>𝑢</m:t>
                      </m:r>
                      <m:r>
                        <a:rPr lang="en-US" sz="2000" b="0" i="1" kern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/>
                            </a:rPr>
                            <m:t>0</m:t>
                          </m:r>
                          <m:r>
                            <a:rPr lang="en-US" sz="2000" b="0" i="1" kern="0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sz="2000" b="0" i="1" kern="0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kern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kern="0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000" b="0" i="1" kern="0" smtClean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en-US" sz="2000" b="0" i="1" kern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kern="0" smtClean="0">
                              <a:latin typeface="Cambria Math"/>
                              <a:ea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000" b="0" i="1" kern="0" dirty="0" smtClean="0">
                  <a:latin typeface="Cambria Math"/>
                  <a:ea typeface="Cambria Math"/>
                </a:endParaRPr>
              </a:p>
              <a:p>
                <a:pPr marL="0" indent="0" eaLnBrk="1" hangingPunct="1">
                  <a:buSzPct val="13000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kern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sz="2000" b="0" i="1" ker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US" sz="2000" b="0" i="1" kern="0" smtClean="0">
                              <a:latin typeface="Cambria Math"/>
                            </a:rPr>
                            <m:t>𝑑𝑛</m:t>
                          </m:r>
                        </m:den>
                      </m:f>
                      <m:r>
                        <a:rPr lang="en-US" sz="2000" b="0" i="1" ker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kern="0">
                              <a:latin typeface="Cambria Math"/>
                            </a:rPr>
                            <m:t>0</m:t>
                          </m:r>
                          <m:r>
                            <a:rPr lang="en-US" sz="2000" b="0" i="1" kern="0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sz="2000" b="0" i="1" ker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sz="20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ker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ker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ker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000" b="0" i="1" kern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en-US" sz="2000" b="0" i="1" kern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kern="0" smtClean="0">
                              <a:latin typeface="Cambria Math"/>
                              <a:ea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ru-RU" sz="2000" kern="0" dirty="0" smtClean="0"/>
              </a:p>
              <a:p>
                <a:pPr marL="457200" indent="-457200" eaLnBrk="1" hangingPunct="1">
                  <a:buSzPct val="130000"/>
                  <a:buFont typeface="Wingdings" panose="05000000000000000000" pitchFamily="2" charset="2"/>
                  <a:buChar char="Ø"/>
                  <a:defRPr/>
                </a:pPr>
                <a:endParaRPr lang="en-US" sz="2000" kern="0" dirty="0" smtClean="0"/>
              </a:p>
              <a:p>
                <a:pPr marL="457200" indent="-457200" eaLnBrk="1" hangingPunct="1">
                  <a:buSzPct val="130000"/>
                  <a:buFont typeface="Wingdings" panose="05000000000000000000" pitchFamily="2" charset="2"/>
                  <a:buChar char="Ø"/>
                  <a:defRPr/>
                </a:pPr>
                <a:r>
                  <a:rPr lang="ru-RU" sz="2000" kern="0" dirty="0" smtClean="0"/>
                  <a:t>Основная идея метода – выражение искомой функции в области через заданное значение функции на границе</a:t>
                </a:r>
                <a:endParaRPr lang="ru-RU" sz="1600" kern="0" dirty="0" smtClean="0"/>
              </a:p>
              <a:p>
                <a:pPr marL="400050" lvl="1" indent="0" eaLnBrk="1" hangingPunct="1">
                  <a:buSzPct val="130000"/>
                  <a:buFont typeface="Wingdings" pitchFamily="2" charset="2"/>
                  <a:buNone/>
                  <a:defRPr/>
                </a:pPr>
                <a:endParaRPr lang="ru-RU" sz="1600" kern="0" dirty="0" smtClean="0"/>
              </a:p>
            </p:txBody>
          </p:sp>
        </mc:Choice>
        <mc:Fallback xmlns="">
          <p:sp>
            <p:nvSpPr>
              <p:cNvPr id="14" name="Содержимое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981075"/>
                <a:ext cx="8281987" cy="5184775"/>
              </a:xfrm>
              <a:prstGeom prst="rect">
                <a:avLst/>
              </a:prstGeom>
              <a:blipFill rotWithShape="1">
                <a:blip r:embed="rId3"/>
                <a:stretch>
                  <a:fillRect l="-1104" t="-1882" r="-58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800" b="1" i="1" dirty="0" smtClean="0">
                <a:solidFill>
                  <a:schemeClr val="tx2"/>
                </a:solidFill>
              </a:rPr>
              <a:t>Пример задачи</a:t>
            </a:r>
            <a:endParaRPr lang="en-US" altLang="ru-RU" sz="24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1200" b="1">
                <a:solidFill>
                  <a:schemeClr val="tx2"/>
                </a:solidFill>
                <a:latin typeface="Tahoma" pitchFamily="34" charset="0"/>
              </a:rPr>
              <a:t>	НТО «ИРЭ-Полюс»                                                                              </a:t>
            </a:r>
            <a:fld id="{FC06EC6E-008B-489F-9D73-00E05D266AF0}" type="slidenum">
              <a:rPr lang="ru-RU" altLang="ru-RU" sz="1200" b="1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t>3</a:t>
            </a:fld>
            <a:endParaRPr lang="en-GB" altLang="ru-RU" sz="1200" b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4" name="Содержимое 4"/>
          <p:cNvSpPr txBox="1">
            <a:spLocks/>
          </p:cNvSpPr>
          <p:nvPr/>
        </p:nvSpPr>
        <p:spPr bwMode="auto">
          <a:xfrm>
            <a:off x="611188" y="981075"/>
            <a:ext cx="8281987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5pPr>
            <a:lvl6pPr marL="2552700" indent="-2667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6pPr>
            <a:lvl7pPr marL="3009900" indent="-2667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7pPr>
            <a:lvl8pPr marL="3467100" indent="-2667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8pPr>
            <a:lvl9pPr marL="3924300" indent="-2667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 eaLnBrk="1" hangingPunct="1">
              <a:buSzPct val="130000"/>
              <a:buFont typeface="Wingdings" pitchFamily="2" charset="2"/>
              <a:buNone/>
              <a:defRPr/>
            </a:pPr>
            <a:endParaRPr lang="ru-RU" sz="1600" kern="0" dirty="0" smtClean="0"/>
          </a:p>
        </p:txBody>
      </p:sp>
      <p:pic>
        <p:nvPicPr>
          <p:cNvPr id="41986" name="Picture 2" descr="C:\Users\iUlyanov\Desktop\BE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1844824"/>
            <a:ext cx="4572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79712" y="4648922"/>
                <a:ext cx="17050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Металл,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2В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648922"/>
                <a:ext cx="170507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943" t="-6154" b="-2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20916" y="1444714"/>
                <a:ext cx="3343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Диэлектрик,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0.1Кл</m:t>
                    </m:r>
                    <m:r>
                      <a:rPr lang="en-US" i="1" dirty="0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/>
                          </a:rPr>
                          <m:t>М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916" y="1444714"/>
                <a:ext cx="334347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007" t="-6061" b="-2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52180" y="4401212"/>
                <a:ext cx="26281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Металл,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0.1 </m:t>
                    </m:r>
                    <m:r>
                      <a:rPr lang="ru-RU" b="0" i="1" dirty="0" smtClean="0">
                        <a:latin typeface="Cambria Math"/>
                      </a:rPr>
                      <m:t>Кл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180" y="4401212"/>
                <a:ext cx="2628131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2552" t="-6061" b="-2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3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71550" y="0"/>
            <a:ext cx="817245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3200" b="1" i="1" dirty="0" smtClean="0">
                <a:solidFill>
                  <a:schemeClr val="tx2"/>
                </a:solidFill>
              </a:rPr>
              <a:t>Функция Грина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Содержимое 4"/>
              <p:cNvSpPr>
                <a:spLocks noGrp="1"/>
              </p:cNvSpPr>
              <p:nvPr>
                <p:ph idx="4294967295"/>
              </p:nvPr>
            </p:nvSpPr>
            <p:spPr bwMode="auto">
              <a:xfrm>
                <a:off x="611560" y="764704"/>
                <a:ext cx="8281987" cy="5472608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r>
                  <a:rPr lang="ru-RU" sz="2000" dirty="0" smtClean="0"/>
                  <a:t>Функция Грина удовлетворяет уравнению:</a:t>
                </a:r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ru-RU" sz="2000" dirty="0"/>
              </a:p>
              <a:p>
                <a:pPr marL="0" indent="0" eaLnBrk="1" hangingPunct="1">
                  <a:buSzPct val="13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𝐿𝑤</m:t>
                      </m:r>
                      <m:r>
                        <a:rPr lang="en-US" sz="2000" b="0" i="1" smtClean="0">
                          <a:latin typeface="Cambria Math"/>
                        </a:rPr>
                        <m:t>=−</m:t>
                      </m:r>
                      <m:r>
                        <a:rPr lang="en-US" sz="2000" b="0" i="1" smtClean="0">
                          <a:latin typeface="Cambria Math"/>
                        </a:rPr>
                        <m:t>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marL="0" indent="0" eaLnBrk="1" hangingPunct="1">
                  <a:buSzPct val="130000"/>
                  <a:buNone/>
                </a:pPr>
                <a:endParaRPr lang="en-US" sz="2000" b="0" dirty="0"/>
              </a:p>
              <a:p>
                <a:pPr marL="0" indent="0" eaLnBrk="1" hangingPunct="1">
                  <a:buSzPct val="130000"/>
                  <a:buNone/>
                </a:pPr>
                <a:endParaRPr lang="en-US" sz="2000" b="0" dirty="0" smtClean="0"/>
              </a:p>
              <a:p>
                <a:pPr marL="0" indent="0" eaLnBrk="1" hangingPunct="1">
                  <a:buSzPct val="130000"/>
                  <a:buNone/>
                </a:pPr>
                <a:endParaRPr lang="en-US" sz="2000" b="0" dirty="0"/>
              </a:p>
              <a:p>
                <a:pPr marL="0" indent="0" eaLnBrk="1" hangingPunct="1">
                  <a:buSzPct val="130000"/>
                  <a:buNone/>
                </a:pPr>
                <a:endParaRPr lang="en-US" sz="2000" b="0" dirty="0" smtClean="0"/>
              </a:p>
              <a:p>
                <a:pPr marL="0" indent="0" eaLnBrk="1" hangingPunct="1">
                  <a:buSzPct val="130000"/>
                  <a:buNone/>
                </a:pPr>
                <a:endParaRPr lang="en-US" sz="2000" b="0" dirty="0"/>
              </a:p>
              <a:p>
                <a:pPr marL="0" indent="0" eaLnBrk="1" hangingPunct="1">
                  <a:buSzPct val="130000"/>
                  <a:buNone/>
                </a:pPr>
                <a:endParaRPr lang="en-US" sz="2000" b="0" dirty="0" smtClean="0"/>
              </a:p>
              <a:p>
                <a:pPr marL="0" indent="0" eaLnBrk="1" hangingPunct="1">
                  <a:buSzPct val="130000"/>
                  <a:buNone/>
                </a:pPr>
                <a:endParaRPr lang="en-US" sz="2000" b="0" dirty="0"/>
              </a:p>
              <a:p>
                <a:pPr marL="0" indent="0" eaLnBrk="1" hangingPunct="1">
                  <a:buSzPct val="130000"/>
                  <a:buNone/>
                </a:pPr>
                <a:endParaRPr lang="en-US" sz="2000" b="0" dirty="0" smtClean="0"/>
              </a:p>
              <a:p>
                <a:pPr marL="0" indent="0" eaLnBrk="1" hangingPunct="1">
                  <a:buSzPct val="130000"/>
                  <a:buNone/>
                </a:pPr>
                <a:endParaRPr lang="en-US" sz="2000" b="0" dirty="0"/>
              </a:p>
              <a:p>
                <a:pPr marL="0" indent="0" eaLnBrk="1" hangingPunct="1">
                  <a:buSzPct val="130000"/>
                  <a:buNone/>
                </a:pPr>
                <a:endParaRPr lang="en-US" sz="2000" b="0" dirty="0" smtClean="0"/>
              </a:p>
              <a:p>
                <a:pPr marL="0" indent="0" eaLnBrk="1" hangingPunct="1">
                  <a:buSzPct val="13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ru-RU" sz="20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ru-RU" sz="20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ru-RU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000" i="1">
                          <a:latin typeface="Cambria Math"/>
                        </a:rPr>
                        <m:t>+</m:t>
                      </m:r>
                      <m:r>
                        <a:rPr lang="ru-RU" sz="2000" i="1">
                          <a:latin typeface="Cambria Math"/>
                        </a:rPr>
                        <m:t>𝛿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/>
                            </a:rPr>
                            <m:t>𝜉</m:t>
                          </m:r>
                          <m:r>
                            <a:rPr lang="ru-RU" sz="2000" i="1">
                              <a:latin typeface="Cambria Math"/>
                            </a:rPr>
                            <m:t>−</m:t>
                          </m:r>
                          <m:r>
                            <a:rPr lang="ru-RU" sz="2000" i="1">
                              <a:latin typeface="Cambria Math"/>
                            </a:rPr>
                            <m:t>𝑥</m:t>
                          </m:r>
                          <m:r>
                            <a:rPr lang="ru-RU" sz="2000" i="1">
                              <a:latin typeface="Cambria Math"/>
                            </a:rPr>
                            <m:t>,</m:t>
                          </m:r>
                          <m:r>
                            <a:rPr lang="ru-RU" sz="2000" i="1">
                              <a:latin typeface="Cambria Math"/>
                            </a:rPr>
                            <m:t>𝜂</m:t>
                          </m:r>
                          <m:r>
                            <a:rPr lang="ru-RU" sz="2000" i="1">
                              <a:latin typeface="Cambria Math"/>
                            </a:rPr>
                            <m:t>−</m:t>
                          </m:r>
                          <m:r>
                            <a:rPr lang="ru-RU" sz="20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sz="2000" i="1">
                          <a:latin typeface="Cambria Math"/>
                        </a:rPr>
                        <m:t>=0,  −∞&lt;</m:t>
                      </m:r>
                      <m:r>
                        <a:rPr lang="ru-RU" sz="2000" i="1">
                          <a:latin typeface="Cambria Math"/>
                        </a:rPr>
                        <m:t>𝑥</m:t>
                      </m:r>
                      <m:r>
                        <a:rPr lang="ru-RU" sz="2000" i="1">
                          <a:latin typeface="Cambria Math"/>
                        </a:rPr>
                        <m:t>&lt;∞, −∞&lt;</m:t>
                      </m:r>
                      <m:r>
                        <a:rPr lang="ru-RU" sz="2000" i="1">
                          <a:latin typeface="Cambria Math"/>
                        </a:rPr>
                        <m:t>𝑦</m:t>
                      </m:r>
                      <m:r>
                        <a:rPr lang="ru-RU" sz="2000" i="1">
                          <a:latin typeface="Cambria Math"/>
                        </a:rPr>
                        <m:t>&lt;∞,</m:t>
                      </m:r>
                    </m:oMath>
                  </m:oMathPara>
                </a14:m>
                <a:endParaRPr lang="ru-RU" sz="2000" dirty="0"/>
              </a:p>
              <a:p>
                <a:pPr marL="0" indent="0" eaLnBrk="1" hangingPunct="1">
                  <a:buSzPct val="13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𝑤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000" b="0" dirty="0" smtClean="0"/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ru-RU" sz="2000" dirty="0" smtClean="0"/>
              </a:p>
              <a:p>
                <a:pPr marL="0" indent="0" eaLnBrk="1" hangingPunct="1">
                  <a:buSzPct val="130000"/>
                  <a:buNone/>
                </a:pPr>
                <a:endParaRPr lang="ru-RU" sz="2000" dirty="0"/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en-US" sz="2000" b="0" dirty="0" smtClean="0"/>
              </a:p>
            </p:txBody>
          </p:sp>
        </mc:Choice>
        <mc:Fallback xmlns="">
          <p:sp>
            <p:nvSpPr>
              <p:cNvPr id="11268" name="Содержимое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611560" y="764704"/>
                <a:ext cx="8281987" cy="5472608"/>
              </a:xfrm>
              <a:prstGeom prst="rect">
                <a:avLst/>
              </a:prstGeom>
              <a:blipFill rotWithShape="0">
                <a:blip r:embed="rId3"/>
                <a:stretch>
                  <a:fillRect l="-1104" t="-1782" b="-434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2ABA5F20-378F-4D13-8058-BE16740B1AF4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4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44056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22" y="1831741"/>
            <a:ext cx="8378006" cy="353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7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71550" y="0"/>
            <a:ext cx="817245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3200" b="1" i="1" dirty="0" smtClean="0">
                <a:solidFill>
                  <a:schemeClr val="tx2"/>
                </a:solidFill>
              </a:rPr>
              <a:t>Вывод основного уравнения </a:t>
            </a:r>
            <a:r>
              <a:rPr lang="en-US" sz="3200" b="1" i="1" dirty="0" smtClean="0">
                <a:solidFill>
                  <a:schemeClr val="tx2"/>
                </a:solidFill>
              </a:rPr>
              <a:t>BEM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Содержимое 4"/>
              <p:cNvSpPr>
                <a:spLocks noGrp="1"/>
              </p:cNvSpPr>
              <p:nvPr>
                <p:ph idx="4294967295"/>
              </p:nvPr>
            </p:nvSpPr>
            <p:spPr bwMode="auto">
              <a:xfrm>
                <a:off x="611560" y="764704"/>
                <a:ext cx="8281987" cy="5472608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r>
                  <a:rPr lang="ru-RU" sz="2000" dirty="0" smtClean="0"/>
                  <a:t>Домножим исходное уравнение на функцию Грина и проинтегрируем:</a:t>
                </a:r>
              </a:p>
              <a:p>
                <a:pPr marL="0" indent="0" eaLnBrk="1" hangingPunct="1">
                  <a:buSzPct val="13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pHide m:val="on"/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ru-RU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𝑢𝑤</m:t>
                              </m:r>
                            </m:e>
                          </m:d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ru-RU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ru-RU" sz="2000" dirty="0" smtClean="0"/>
              </a:p>
              <a:p>
                <a:pPr marL="0" indent="0" eaLnBrk="1" hangingPunct="1">
                  <a:buSzPct val="13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ru-RU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𝑢𝑤</m:t>
                              </m:r>
                            </m:e>
                          </m:d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ru-RU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𝑤𝑑𝑠</m:t>
                          </m:r>
                        </m:e>
                      </m:nary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ru-RU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ru-RU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𝑤𝑑</m:t>
                          </m:r>
                          <m:r>
                            <m:rPr>
                              <m:sty m:val="p"/>
                            </m:rPr>
                            <a:rPr lang="ru-RU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</m:t>
                      </m:r>
                      <m:nary>
                        <m:naryPr>
                          <m:supHide m:val="on"/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𝑤𝑑𝑠</m:t>
                          </m:r>
                        </m:e>
                      </m:nary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𝑤𝑑</m:t>
                          </m:r>
                          <m:r>
                            <m:rPr>
                              <m:sty m:val="p"/>
                            </m:rPr>
                            <a:rPr lang="ru-RU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r>
                  <a:rPr lang="ru-RU" sz="2000" dirty="0" smtClean="0">
                    <a:ea typeface="Cambria Math" panose="02040503050406030204" pitchFamily="18" charset="0"/>
                  </a:rPr>
                  <a:t>Используя свойство дельта-функции:</a:t>
                </a:r>
              </a:p>
              <a:p>
                <a:pPr marL="0" indent="0" eaLnBrk="1" hangingPunct="1">
                  <a:buSzPct val="13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𝑤𝑑</m:t>
                          </m:r>
                          <m:r>
                            <m:rPr>
                              <m:sty m:val="p"/>
                            </m:rPr>
                            <a:rPr lang="ru-RU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supHide m:val="on"/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ru-RU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ru-RU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SzPct val="130000"/>
                  <a:buNone/>
                </a:pPr>
                <a:endParaRPr lang="ru-RU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SzPct val="13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𝑤𝑑𝑠</m:t>
                          </m:r>
                        </m:e>
                      </m:nary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ru-RU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268" name="Содержимое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611560" y="764704"/>
                <a:ext cx="8281987" cy="5472608"/>
              </a:xfrm>
              <a:prstGeom prst="rect">
                <a:avLst/>
              </a:prstGeom>
              <a:blipFill rotWithShape="1">
                <a:blip r:embed="rId3"/>
                <a:stretch>
                  <a:fillRect l="-1104" t="-178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2ABA5F20-378F-4D13-8058-BE16740B1AF4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5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1907704" y="4941168"/>
            <a:ext cx="5688632" cy="10801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71550" y="0"/>
            <a:ext cx="817245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3200" b="1" i="1" dirty="0" smtClean="0">
                <a:solidFill>
                  <a:schemeClr val="tx2"/>
                </a:solidFill>
              </a:rPr>
              <a:t>Вывод основного уравнения </a:t>
            </a:r>
            <a:r>
              <a:rPr lang="en-US" sz="3200" b="1" i="1" dirty="0" smtClean="0">
                <a:solidFill>
                  <a:schemeClr val="tx2"/>
                </a:solidFill>
              </a:rPr>
              <a:t>BEM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Содержимое 4"/>
              <p:cNvSpPr>
                <a:spLocks noGrp="1"/>
              </p:cNvSpPr>
              <p:nvPr>
                <p:ph idx="4294967295"/>
              </p:nvPr>
            </p:nvSpPr>
            <p:spPr bwMode="auto">
              <a:xfrm>
                <a:off x="611560" y="764704"/>
                <a:ext cx="8281987" cy="5472608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indent="0" eaLnBrk="1" hangingPunct="1">
                  <a:buSzPct val="130000"/>
                  <a:buNone/>
                </a:pPr>
                <a:endParaRPr lang="ru-RU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SzPct val="13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𝑤𝑑𝑠</m:t>
                          </m:r>
                        </m:e>
                      </m:nary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ru-RU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SzPct val="130000"/>
                  <a:buNone/>
                </a:pPr>
                <a:endParaRPr lang="en-US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r>
                  <a:rPr lang="ru-RU" sz="2000" dirty="0" smtClean="0">
                    <a:ea typeface="Cambria Math" panose="02040503050406030204" pitchFamily="18" charset="0"/>
                  </a:rPr>
                  <a:t>Устреми</a:t>
                </a:r>
                <a:r>
                  <a:rPr lang="ru-RU" sz="2000" dirty="0">
                    <a:ea typeface="Cambria Math" panose="02040503050406030204" pitchFamily="18" charset="0"/>
                  </a:rPr>
                  <a:t>в</a:t>
                </a:r>
                <a:r>
                  <a:rPr lang="ru-RU" sz="20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ru-RU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u-RU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ru-RU" sz="2000" dirty="0" smtClean="0">
                    <a:ea typeface="Cambria Math" panose="02040503050406030204" pitchFamily="18" charset="0"/>
                  </a:rPr>
                  <a:t> к границе области,</a:t>
                </a:r>
                <a:br>
                  <a:rPr lang="ru-RU" sz="2000" dirty="0" smtClean="0">
                    <a:ea typeface="Cambria Math" panose="02040503050406030204" pitchFamily="18" charset="0"/>
                  </a:rPr>
                </a:br>
                <a:r>
                  <a:rPr lang="ru-RU" sz="2000" dirty="0" smtClean="0">
                    <a:ea typeface="Cambria Math" panose="02040503050406030204" pitchFamily="18" charset="0"/>
                  </a:rPr>
                  <a:t>получаем основное уравнение 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BEM</a:t>
                </a:r>
                <a:r>
                  <a:rPr lang="ru-RU" sz="2000" dirty="0" smtClean="0">
                    <a:ea typeface="Cambria Math" panose="02040503050406030204" pitchFamily="18" charset="0"/>
                  </a:rPr>
                  <a:t>:</a:t>
                </a:r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endParaRPr lang="ru-RU" sz="2000" dirty="0" smtClean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SzPct val="13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𝑤𝑑𝑠</m:t>
                          </m:r>
                        </m:e>
                      </m:nary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ru-RU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e>
                        <m:sub>
                          <m:r>
                            <a:rPr lang="ru-RU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</m:sub>
                      </m:sSub>
                    </m:oMath>
                  </m:oMathPara>
                </a14:m>
                <a:endParaRPr lang="ru-RU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SzPct val="130000"/>
                  <a:buNone/>
                </a:pPr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268" name="Содержимое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611560" y="764704"/>
                <a:ext cx="8281987" cy="5472608"/>
              </a:xfrm>
              <a:prstGeom prst="rect">
                <a:avLst/>
              </a:prstGeom>
              <a:blipFill rotWithShape="0">
                <a:blip r:embed="rId3"/>
                <a:stretch>
                  <a:fillRect l="-110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2ABA5F20-378F-4D13-8058-BE16740B1AF4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6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" name="Стрелка вниз 2"/>
          <p:cNvSpPr/>
          <p:nvPr/>
        </p:nvSpPr>
        <p:spPr bwMode="auto">
          <a:xfrm>
            <a:off x="6804248" y="1772816"/>
            <a:ext cx="216024" cy="122413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3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71550" y="0"/>
            <a:ext cx="817245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3200" b="1" i="1" dirty="0" smtClean="0">
                <a:solidFill>
                  <a:schemeClr val="tx2"/>
                </a:solidFill>
              </a:rPr>
              <a:t>Простейшая дискретизация задачи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Содержимое 4"/>
              <p:cNvSpPr>
                <a:spLocks noGrp="1"/>
              </p:cNvSpPr>
              <p:nvPr>
                <p:ph idx="4294967295"/>
              </p:nvPr>
            </p:nvSpPr>
            <p:spPr bwMode="auto">
              <a:xfrm>
                <a:off x="611560" y="764704"/>
                <a:ext cx="8281987" cy="5472608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vl="0">
                  <a:buSzPct val="130000"/>
                  <a:buFont typeface="Wingdings" panose="05000000000000000000" pitchFamily="2" charset="2"/>
                  <a:buChar char="Ø"/>
                </a:pPr>
                <a:endParaRPr lang="ru-RU" sz="2000" dirty="0" smtClean="0"/>
              </a:p>
              <a:p>
                <a:pPr lvl="0">
                  <a:buSzPct val="130000"/>
                  <a:buFont typeface="Wingdings" panose="05000000000000000000" pitchFamily="2" charset="2"/>
                  <a:buChar char="Ø"/>
                </a:pPr>
                <a:endParaRPr lang="ru-RU" sz="2000" dirty="0"/>
              </a:p>
              <a:p>
                <a:pPr lvl="0">
                  <a:buSzPct val="130000"/>
                  <a:buFont typeface="Wingdings" panose="05000000000000000000" pitchFamily="2" charset="2"/>
                  <a:buChar char="Ø"/>
                </a:pPr>
                <a:endParaRPr lang="ru-RU" sz="2000" dirty="0" smtClean="0"/>
              </a:p>
              <a:p>
                <a:pPr lvl="0">
                  <a:buSzPct val="130000"/>
                  <a:buFont typeface="Wingdings" panose="05000000000000000000" pitchFamily="2" charset="2"/>
                  <a:buChar char="Ø"/>
                </a:pPr>
                <a:endParaRPr lang="ru-RU" sz="2000" dirty="0"/>
              </a:p>
              <a:p>
                <a:pPr lvl="0">
                  <a:buSzPct val="130000"/>
                  <a:buFont typeface="Wingdings" panose="05000000000000000000" pitchFamily="2" charset="2"/>
                  <a:buChar char="Ø"/>
                </a:pPr>
                <a:r>
                  <a:rPr lang="ru-RU" sz="2000" dirty="0" smtClean="0"/>
                  <a:t>На </a:t>
                </a:r>
                <a:r>
                  <a:rPr lang="ru-RU" sz="2000" dirty="0"/>
                  <a:t>каждом элементе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000">
                            <a:latin typeface="Cambria Math"/>
                          </a:rPr>
                          <m:t>Γ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/>
                  <a:t> известна либо функция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𝑢</m:t>
                    </m:r>
                  </m:oMath>
                </a14:m>
                <a:r>
                  <a:rPr lang="ru-RU" sz="2000" dirty="0"/>
                  <a:t>, либо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𝑞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r>
                      <a:rPr lang="ru-RU" sz="2000" i="1">
                        <a:latin typeface="Cambria Math"/>
                      </a:rPr>
                      <m:t>𝜕</m:t>
                    </m:r>
                    <m:r>
                      <a:rPr lang="en-US" sz="2000" i="1">
                        <a:latin typeface="Cambria Math"/>
                      </a:rPr>
                      <m:t>𝑢</m:t>
                    </m:r>
                    <m:r>
                      <m:rPr>
                        <m:lit/>
                      </m:rPr>
                      <a:rPr lang="ru-RU" sz="2000" i="1">
                        <a:latin typeface="Cambria Math"/>
                      </a:rPr>
                      <m:t>/</m:t>
                    </m:r>
                    <m:r>
                      <a:rPr lang="en-US" sz="2000" i="1">
                        <a:latin typeface="Cambria Math"/>
                      </a:rPr>
                      <m:t>𝜕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ru-RU" sz="2000" dirty="0"/>
                  <a:t>, МГЭ будет использован для нахождения неизвестной из этих двоих</a:t>
                </a:r>
              </a:p>
              <a:p>
                <a:pPr lvl="0">
                  <a:buSzPct val="130000"/>
                  <a:buFont typeface="Wingdings" panose="05000000000000000000" pitchFamily="2" charset="2"/>
                  <a:buChar char="Ø"/>
                </a:pPr>
                <a:r>
                  <a:rPr lang="ru-RU" sz="2000" dirty="0"/>
                  <a:t>Каждый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000">
                            <a:latin typeface="Cambria Math"/>
                          </a:rPr>
                          <m:t>Γ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/>
                  <a:t> имеет один узел по центру. Функции рассматриваются только в узлах</a:t>
                </a:r>
              </a:p>
              <a:p>
                <a:pPr lvl="0">
                  <a:buSzPct val="13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𝑢</m:t>
                    </m:r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𝑞</m:t>
                    </m:r>
                  </m:oMath>
                </a14:m>
                <a:r>
                  <a:rPr lang="ru-RU" sz="2000" dirty="0"/>
                  <a:t> постоянны на каждом элементе. Это называется изопараметрической формулировкой</a:t>
                </a:r>
              </a:p>
              <a:p>
                <a:pPr lvl="0">
                  <a:buSzPct val="130000"/>
                  <a:buFont typeface="Wingdings" panose="05000000000000000000" pitchFamily="2" charset="2"/>
                  <a:buChar char="Ø"/>
                </a:pPr>
                <a:r>
                  <a:rPr lang="ru-RU" sz="2000" dirty="0"/>
                  <a:t>Из-за того, что каждый элемент имеет всего один узел,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𝑢</m:t>
                    </m:r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𝑞</m:t>
                    </m:r>
                  </m:oMath>
                </a14:m>
                <a:r>
                  <a:rPr lang="ru-RU" sz="2000" dirty="0"/>
                  <a:t> </a:t>
                </a:r>
                <a:r>
                  <a:rPr lang="ru-RU" sz="2000" dirty="0" err="1"/>
                  <a:t>разрывны</a:t>
                </a:r>
                <a:r>
                  <a:rPr lang="ru-RU" sz="2000" dirty="0"/>
                  <a:t> на границе области</a:t>
                </a:r>
              </a:p>
              <a:p>
                <a:pPr>
                  <a:buSzPct val="130000"/>
                  <a:buFont typeface="Wingdings" panose="05000000000000000000" pitchFamily="2" charset="2"/>
                  <a:buChar char="Ø"/>
                </a:pPr>
                <a:r>
                  <a:rPr lang="ru-RU" sz="2000" dirty="0"/>
                  <a:t>Граница у элементов получается всегда гладкая, т.к. функция вычисляется в узле по центру элемента</a:t>
                </a:r>
                <a:endParaRPr lang="ru-RU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SzPct val="130000"/>
                  <a:buNone/>
                </a:pPr>
                <a:endParaRPr lang="ru-RU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268" name="Содержимое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611560" y="764704"/>
                <a:ext cx="8281987" cy="5472608"/>
              </a:xfrm>
              <a:prstGeom prst="rect">
                <a:avLst/>
              </a:prstGeom>
              <a:blipFill rotWithShape="1">
                <a:blip r:embed="rId3"/>
                <a:stretch>
                  <a:fillRect l="-110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2ABA5F20-378F-4D13-8058-BE16740B1AF4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7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225" y="740920"/>
            <a:ext cx="2440940" cy="160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2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800" b="1" i="1" dirty="0" smtClean="0">
                <a:solidFill>
                  <a:schemeClr val="tx2"/>
                </a:solidFill>
              </a:rPr>
              <a:t>Пример задачи</a:t>
            </a:r>
            <a:endParaRPr lang="en-US" altLang="ru-RU" sz="24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1200" b="1">
                <a:solidFill>
                  <a:schemeClr val="tx2"/>
                </a:solidFill>
                <a:latin typeface="Tahoma" pitchFamily="34" charset="0"/>
              </a:rPr>
              <a:t>	НТО «ИРЭ-Полюс»                                                                              </a:t>
            </a:r>
            <a:fld id="{FC06EC6E-008B-489F-9D73-00E05D266AF0}" type="slidenum">
              <a:rPr lang="ru-RU" altLang="ru-RU" sz="1200" b="1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t>8</a:t>
            </a:fld>
            <a:endParaRPr lang="en-GB" altLang="ru-RU" sz="1200" b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4" name="Содержимое 4"/>
          <p:cNvSpPr txBox="1">
            <a:spLocks/>
          </p:cNvSpPr>
          <p:nvPr/>
        </p:nvSpPr>
        <p:spPr bwMode="auto">
          <a:xfrm>
            <a:off x="611188" y="981075"/>
            <a:ext cx="8281987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5pPr>
            <a:lvl6pPr marL="2552700" indent="-2667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6pPr>
            <a:lvl7pPr marL="3009900" indent="-2667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7pPr>
            <a:lvl8pPr marL="3467100" indent="-2667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8pPr>
            <a:lvl9pPr marL="3924300" indent="-2667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 eaLnBrk="1" hangingPunct="1">
              <a:buSzPct val="130000"/>
              <a:buFont typeface="Wingdings" pitchFamily="2" charset="2"/>
              <a:buNone/>
              <a:defRPr/>
            </a:pPr>
            <a:endParaRPr lang="ru-RU" sz="1600" kern="0" dirty="0" smtClean="0"/>
          </a:p>
          <a:p>
            <a:pPr marL="400050" lvl="1" indent="0" eaLnBrk="1" hangingPunct="1">
              <a:buSzPct val="130000"/>
              <a:buFont typeface="Wingdings" pitchFamily="2" charset="2"/>
              <a:buNone/>
              <a:defRPr/>
            </a:pPr>
            <a:endParaRPr lang="ru-RU" sz="1600" kern="0" dirty="0"/>
          </a:p>
          <a:p>
            <a:pPr marL="400050" lvl="1" indent="0" eaLnBrk="1" hangingPunct="1">
              <a:buSzPct val="130000"/>
              <a:buFont typeface="Wingdings" pitchFamily="2" charset="2"/>
              <a:buNone/>
              <a:defRPr/>
            </a:pPr>
            <a:r>
              <a:rPr lang="ru-RU" sz="1600" kern="0" dirty="0" smtClean="0"/>
              <a:t>	</a:t>
            </a:r>
            <a:r>
              <a:rPr lang="en-US" sz="1600" kern="0" dirty="0" smtClean="0"/>
              <a:t>BEM – 83 </a:t>
            </a:r>
            <a:r>
              <a:rPr lang="ru-RU" sz="1600" kern="0" dirty="0" smtClean="0"/>
              <a:t>элемента				</a:t>
            </a:r>
            <a:r>
              <a:rPr lang="en-US" sz="1600" kern="0" dirty="0" smtClean="0"/>
              <a:t>FEM  - 544 </a:t>
            </a:r>
            <a:r>
              <a:rPr lang="ru-RU" sz="1600" kern="0" dirty="0" smtClean="0"/>
              <a:t>элемента</a:t>
            </a:r>
          </a:p>
        </p:txBody>
      </p:sp>
      <p:pic>
        <p:nvPicPr>
          <p:cNvPr id="43010" name="Picture 2" descr="C:\Users\iUlyanov\Desktop\B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446" y="1989286"/>
            <a:ext cx="4178047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1" name="Picture 3" descr="C:\Users\iUlyanov\Desktop\BEM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45192"/>
            <a:ext cx="2652198" cy="18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0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71550" y="0"/>
            <a:ext cx="817245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3200" b="1" i="1" dirty="0" smtClean="0">
                <a:solidFill>
                  <a:schemeClr val="tx2"/>
                </a:solidFill>
              </a:rPr>
              <a:t>Простейшая дискретизация задачи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Содержимое 4"/>
              <p:cNvSpPr>
                <a:spLocks noGrp="1"/>
              </p:cNvSpPr>
              <p:nvPr>
                <p:ph idx="4294967295"/>
              </p:nvPr>
            </p:nvSpPr>
            <p:spPr bwMode="auto">
              <a:xfrm>
                <a:off x="611560" y="764704"/>
                <a:ext cx="8281987" cy="5472608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vl="0">
                  <a:buSzPct val="130000"/>
                  <a:buFont typeface="Wingdings" panose="05000000000000000000" pitchFamily="2" charset="2"/>
                  <a:buChar char="Ø"/>
                </a:pPr>
                <a:endParaRPr lang="ru-RU" sz="2000" dirty="0" smtClean="0"/>
              </a:p>
              <a:p>
                <a:pPr marL="0" lvl="0" indent="0">
                  <a:buSzPct val="13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𝑤𝑑𝑠</m:t>
                          </m:r>
                        </m:e>
                      </m:nary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  <a:p>
                <a:pPr marL="0" indent="0" eaLnBrk="1" hangingPunct="1">
                  <a:buSzPct val="130000"/>
                  <a:buNone/>
                </a:pPr>
                <a:endParaRPr lang="en-US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r>
                  <a:rPr lang="ru-RU" sz="2000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𝑞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ru-RU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ru-RU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ru-RU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 smtClean="0"/>
                  <a:t>. </a:t>
                </a:r>
                <a:r>
                  <a:rPr lang="ru-RU" sz="2000" dirty="0" smtClean="0"/>
                  <a:t>Для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-</a:t>
                </a:r>
                <a:r>
                  <a:rPr lang="ru-RU" sz="2000" dirty="0" err="1" smtClean="0"/>
                  <a:t>го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узла:</a:t>
                </a:r>
                <a:endParaRPr lang="ru-RU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SzPct val="13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/>
                            </a:rPr>
                            <m:t>𝑗</m:t>
                          </m:r>
                          <m:r>
                            <a:rPr lang="ru-RU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supHide m:val="on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000">
                                      <a:latin typeface="Cambria Math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2000">
                                      <a:latin typeface="Cambria Math"/>
                                    </a:rPr>
                                    <m:t>j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/>
                                </a:rPr>
                                <m:t>𝑞𝑑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/>
                                </a:rPr>
                                <m:t>Γ</m:t>
                              </m:r>
                            </m:e>
                          </m:nary>
                        </m:e>
                      </m:nary>
                      <m:r>
                        <a:rPr lang="ru-RU" sz="2000" b="1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/>
                            </a:rPr>
                            <m:t>𝑗</m:t>
                          </m:r>
                          <m:r>
                            <a:rPr lang="ru-RU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supHide m:val="on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000">
                                      <a:latin typeface="Cambria Math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2000">
                                      <a:latin typeface="Cambria Math"/>
                                    </a:rPr>
                                    <m:t>j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𝑢</m:t>
                              </m:r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sz="2000" i="1">
                                  <a:latin typeface="Cambria Math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/>
                                </a:rPr>
                                <m:t>Γ</m:t>
                              </m:r>
                            </m:e>
                          </m:nary>
                        </m:e>
                      </m:nary>
                      <m:r>
                        <a:rPr lang="ru-RU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u-RU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sz="2000" i="1">
                          <a:latin typeface="Cambria Math"/>
                        </a:rPr>
                        <m:t>,  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ru-RU" sz="20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ru-RU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latin typeface="Cambria Math"/>
                            </a:rPr>
                            <m:t>𝜕</m:t>
                          </m:r>
                          <m:r>
                            <a:rPr lang="ru-RU" sz="2000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SzPct val="130000"/>
                  <a:buNone/>
                </a:pPr>
                <a:r>
                  <a:rPr lang="ru-RU" sz="2000" dirty="0" smtClean="0">
                    <a:ea typeface="Cambria Math" panose="02040503050406030204" pitchFamily="18" charset="0"/>
                  </a:rPr>
                  <a:t>Здесь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dirty="0" smtClean="0">
                            <a:latin typeface="Cambria Math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 - </a:t>
                </a:r>
                <a:r>
                  <a:rPr lang="ru-RU" sz="2000" dirty="0" smtClean="0">
                    <a:ea typeface="Cambria Math" panose="02040503050406030204" pitchFamily="18" charset="0"/>
                  </a:rPr>
                  <a:t>функция Грина с сингулярностью в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u-RU" sz="2000" dirty="0" smtClean="0">
                    <a:ea typeface="Cambria Math" panose="02040503050406030204" pitchFamily="18" charset="0"/>
                  </a:rPr>
                  <a:t>-ом узле</a:t>
                </a:r>
                <a:r>
                  <a:rPr lang="en-US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ru-RU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SzPct val="13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u-RU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sz="20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/>
                            </a:rPr>
                            <m:t>𝑗</m:t>
                          </m:r>
                          <m:r>
                            <a:rPr lang="ru-RU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supHide m:val="on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000">
                                      <a:latin typeface="Cambria Math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2000">
                                      <a:latin typeface="Cambria Math"/>
                                    </a:rPr>
                                    <m:t>j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sz="2000" i="1">
                                  <a:latin typeface="Cambria Math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/>
                                </a:rPr>
                                <m:t>Γ</m:t>
                              </m:r>
                            </m:e>
                          </m:nary>
                        </m:e>
                      </m:nary>
                      <m:r>
                        <a:rPr lang="ru-RU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/>
                            </a:rPr>
                            <m:t>𝑗</m:t>
                          </m:r>
                          <m:r>
                            <a:rPr lang="ru-RU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supHide m:val="on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000">
                                      <a:latin typeface="Cambria Math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2000">
                                      <a:latin typeface="Cambria Math"/>
                                    </a:rPr>
                                    <m:t>j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/>
                                </a:rPr>
                                <m:t>Γ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SzPct val="130000"/>
                  <a:buNone/>
                </a:pPr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buSzPct val="130000"/>
                  <a:buFont typeface="Wingdings" panose="05000000000000000000" pitchFamily="2" charset="2"/>
                  <a:buChar char="Ø"/>
                </a:pPr>
                <a:r>
                  <a:rPr lang="ru-RU" sz="2000" dirty="0" smtClean="0">
                    <a:ea typeface="Cambria Math" panose="02040503050406030204" pitchFamily="18" charset="0"/>
                  </a:rPr>
                  <a:t>Матрицы влияния: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000">
                                <a:latin typeface="Cambria Math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2000">
                                <a:latin typeface="Cambria Math"/>
                              </a:rPr>
                              <m:t>j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2000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ru-RU" sz="2000" i="1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ru-RU" sz="2000">
                            <a:latin typeface="Cambria Math"/>
                          </a:rPr>
                          <m:t>Γ</m:t>
                        </m:r>
                      </m:e>
                    </m:nary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000">
                                <a:latin typeface="Cambria Math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2000">
                                <a:latin typeface="Cambria Math"/>
                              </a:rPr>
                              <m:t>j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ru-RU" sz="2000">
                            <a:latin typeface="Cambria Math"/>
                          </a:rPr>
                          <m:t>Γ</m:t>
                        </m:r>
                      </m:e>
                    </m:nary>
                  </m:oMath>
                </a14:m>
                <a:endParaRPr lang="ru-RU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268" name="Содержимое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611560" y="764704"/>
                <a:ext cx="8281987" cy="5472608"/>
              </a:xfrm>
              <a:prstGeom prst="rect">
                <a:avLst/>
              </a:prstGeom>
              <a:blipFill rotWithShape="0">
                <a:blip r:embed="rId3"/>
                <a:stretch>
                  <a:fillRect l="-1104" b="-657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2ABA5F20-378F-4D13-8058-BE16740B1AF4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9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39744</TotalTime>
  <Words>219</Words>
  <Application>Microsoft Office PowerPoint</Application>
  <PresentationFormat>Экран (4:3)</PresentationFormat>
  <Paragraphs>160</Paragraphs>
  <Slides>14</Slides>
  <Notes>14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Tahoma</vt:lpstr>
      <vt:lpstr>Times</vt:lpstr>
      <vt:lpstr>Times New Roman</vt:lpstr>
      <vt:lpstr>Wingdings</vt:lpstr>
      <vt:lpstr>Blends</vt:lpstr>
      <vt:lpstr>Artwork</vt:lpstr>
      <vt:lpstr>Методы математического моделирования  в фотонике.  Метод граничных элементов. Boundary Element Method (BEM).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IPG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Lection 9. BEM</dc:title>
  <dc:creator>Ivan Ulianov</dc:creator>
  <cp:lastModifiedBy>Andrey Baranov</cp:lastModifiedBy>
  <cp:revision>971</cp:revision>
  <cp:lastPrinted>2001-02-12T15:39:30Z</cp:lastPrinted>
  <dcterms:created xsi:type="dcterms:W3CDTF">2000-03-31T21:51:37Z</dcterms:created>
  <dcterms:modified xsi:type="dcterms:W3CDTF">2017-04-13T07:11:23Z</dcterms:modified>
</cp:coreProperties>
</file>