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4" r:id="rId3"/>
    <p:sldId id="410" r:id="rId4"/>
    <p:sldId id="425" r:id="rId5"/>
    <p:sldId id="395" r:id="rId6"/>
    <p:sldId id="411" r:id="rId7"/>
    <p:sldId id="412" r:id="rId8"/>
    <p:sldId id="413" r:id="rId9"/>
    <p:sldId id="414" r:id="rId10"/>
    <p:sldId id="415" r:id="rId11"/>
    <p:sldId id="421" r:id="rId12"/>
    <p:sldId id="418" r:id="rId13"/>
    <p:sldId id="417" r:id="rId14"/>
    <p:sldId id="419" r:id="rId15"/>
    <p:sldId id="416" r:id="rId16"/>
    <p:sldId id="422" r:id="rId17"/>
    <p:sldId id="423" r:id="rId18"/>
    <p:sldId id="424" r:id="rId19"/>
    <p:sldId id="420" r:id="rId2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CC00"/>
    <a:srgbClr val="FFFF99"/>
    <a:srgbClr val="CCECFF"/>
    <a:srgbClr val="33CCFF"/>
    <a:srgbClr val="C0C0C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0" autoAdjust="0"/>
    <p:restoredTop sz="95380" autoAdjust="0"/>
  </p:normalViewPr>
  <p:slideViewPr>
    <p:cSldViewPr>
      <p:cViewPr varScale="1">
        <p:scale>
          <a:sx n="74" d="100"/>
          <a:sy n="74" d="100"/>
        </p:scale>
        <p:origin x="14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DD5CD35-8298-4EA4-9EA7-5180A458F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DE3A58F-8533-453E-B99C-FA1C822F2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B9EE1-1362-4C8A-BAD6-1F9AAB02F8DE}" type="slidenum">
              <a:rPr lang="en-US" sz="1200" smtClean="0">
                <a:latin typeface="Tahoma" panose="020B0604030504040204" pitchFamily="34" charset="0"/>
              </a:rPr>
              <a:pPr/>
              <a:t>1</a:t>
            </a:fld>
            <a:endParaRPr lang="en-US" sz="1200" smtClean="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316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7E121D9-E4D2-45B3-98E1-5C8FDAAB51CF}" type="slidenum">
              <a:rPr lang="en-US" sz="1200">
                <a:latin typeface="Tahoma" panose="020B0604030504040204" pitchFamily="34" charset="0"/>
              </a:rPr>
              <a:pPr algn="r" eaLnBrk="1" hangingPunct="1"/>
              <a:t>10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13209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7E121D9-E4D2-45B3-98E1-5C8FDAAB51CF}" type="slidenum">
              <a:rPr lang="en-US" sz="1200">
                <a:latin typeface="Tahoma" panose="020B0604030504040204" pitchFamily="34" charset="0"/>
              </a:rPr>
              <a:pPr algn="r" eaLnBrk="1" hangingPunct="1"/>
              <a:t>11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87483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3FE723F-C47F-4127-AF03-41E54EA0F3D3}" type="slidenum">
              <a:rPr lang="en-US" sz="1200">
                <a:latin typeface="Tahoma" panose="020B0604030504040204" pitchFamily="34" charset="0"/>
              </a:rPr>
              <a:pPr algn="r" eaLnBrk="1" hangingPunct="1"/>
              <a:t>12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8054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BA597F2-8D44-4F61-9882-57B2529C8BBC}" type="slidenum">
              <a:rPr lang="en-US" sz="1200">
                <a:latin typeface="Tahoma" panose="020B0604030504040204" pitchFamily="34" charset="0"/>
              </a:rPr>
              <a:pPr algn="r" eaLnBrk="1" hangingPunct="1"/>
              <a:t>13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57828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416AA5-4870-4F85-AB2D-D1A66CB12A7A}" type="slidenum">
              <a:rPr lang="en-US" sz="1200">
                <a:latin typeface="Tahoma" panose="020B0604030504040204" pitchFamily="34" charset="0"/>
              </a:rPr>
              <a:pPr algn="r" eaLnBrk="1" hangingPunct="1"/>
              <a:t>14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66981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4410293-0007-4687-B539-A0790F039231}" type="slidenum">
              <a:rPr lang="en-US" sz="1200">
                <a:latin typeface="Tahoma" panose="020B0604030504040204" pitchFamily="34" charset="0"/>
              </a:rPr>
              <a:pPr algn="r" eaLnBrk="1" hangingPunct="1"/>
              <a:t>15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46227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16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02743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17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087349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18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49728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9577B2C-391A-4004-B42C-7F6D76BE46A5}" type="slidenum">
              <a:rPr lang="en-US" sz="1200">
                <a:latin typeface="Tahoma" panose="020B0604030504040204" pitchFamily="34" charset="0"/>
              </a:rPr>
              <a:pPr algn="r" eaLnBrk="1" hangingPunct="1"/>
              <a:t>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6978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818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95569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F4DBADE-E9C4-4F8A-BCBC-FCA3987CCFC4}" type="slidenum">
              <a:rPr lang="en-US" sz="1200">
                <a:latin typeface="Tahoma" panose="020B0604030504040204" pitchFamily="34" charset="0"/>
              </a:rPr>
              <a:pPr algn="r" eaLnBrk="1" hangingPunct="1"/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9126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3A23534-29F4-4B89-806F-83805378D4B0}" type="slidenum">
              <a:rPr 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75802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592A5DD-6D80-4F51-93D3-9C77C9701AD4}" type="slidenum">
              <a:rPr lang="en-US" sz="1200">
                <a:latin typeface="Tahoma" panose="020B0604030504040204" pitchFamily="34" charset="0"/>
              </a:rPr>
              <a:pPr algn="r" eaLnBrk="1" hangingPunct="1"/>
              <a:t>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8559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0" y="0"/>
          <a:ext cx="21542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Artwork" r:id="rId3" imgW="2409524" imgH="7676190" progId="Adobe.Illustrator.7">
                  <p:embed/>
                </p:oleObj>
              </mc:Choice>
              <mc:Fallback>
                <p:oleObj name="Artwork" r:id="rId3" imgW="2409524" imgH="76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423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31686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5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1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832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5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36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0"/>
            <a:ext cx="13716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graphicFrame>
        <p:nvGraphicFramePr>
          <p:cNvPr id="1028" name="Object 44"/>
          <p:cNvGraphicFramePr>
            <a:graphicFrameLocks noChangeAspect="1"/>
          </p:cNvGraphicFramePr>
          <p:nvPr/>
        </p:nvGraphicFramePr>
        <p:xfrm>
          <a:off x="0" y="0"/>
          <a:ext cx="141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rtwork" r:id="rId15" imgW="2409524" imgH="7676190" progId="Adobe.Illustrator.7">
                  <p:embed/>
                </p:oleObj>
              </mc:Choice>
              <mc:Fallback>
                <p:oleObj name="Artwork" r:id="rId15" imgW="2409524" imgH="7676190" progId="Adobe.Illustrator.7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16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5"/>
          <p:cNvSpPr>
            <a:spLocks noChangeShapeType="1"/>
          </p:cNvSpPr>
          <p:nvPr/>
        </p:nvSpPr>
        <p:spPr bwMode="auto">
          <a:xfrm flipH="1">
            <a:off x="0" y="6561138"/>
            <a:ext cx="6842125" cy="4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030" name="Picture 46" descr="fib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619125"/>
            <a:ext cx="9144000" cy="746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pic>
        <p:nvPicPr>
          <p:cNvPr id="1032" name="Picture 102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18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4.png"/><Relationship Id="rId5" Type="http://schemas.openxmlformats.org/officeDocument/2006/relationships/image" Target="../media/image13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288" y="549275"/>
            <a:ext cx="83518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ru-RU" sz="2000" b="1" dirty="0" smtClean="0"/>
              <a:t>Методы математического моделирования </a:t>
            </a:r>
            <a:br>
              <a:rPr lang="ru-RU" sz="2000" b="1" dirty="0" smtClean="0"/>
            </a:br>
            <a:r>
              <a:rPr lang="ru-RU" sz="2000" b="1" dirty="0" smtClean="0"/>
              <a:t>в </a:t>
            </a:r>
            <a:r>
              <a:rPr lang="ru-RU" sz="2000" b="1" dirty="0" err="1" smtClean="0"/>
              <a:t>фотонике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Разделение по физическим факторам</a:t>
            </a:r>
            <a:br>
              <a:rPr lang="ru-RU" sz="2000" b="1" dirty="0" smtClean="0"/>
            </a:br>
            <a:r>
              <a:rPr lang="en-US" sz="2000" b="1" dirty="0" smtClean="0"/>
              <a:t>f(</a:t>
            </a:r>
            <a:r>
              <a:rPr lang="en-US" sz="2000" b="1" dirty="0" err="1" smtClean="0"/>
              <a:t>t,z</a:t>
            </a:r>
            <a:r>
              <a:rPr lang="en-US" sz="2000" b="1" dirty="0" smtClean="0"/>
              <a:t>)-&gt;f(</a:t>
            </a:r>
            <a:r>
              <a:rPr lang="en-US" sz="2000" b="1" dirty="0" err="1" smtClean="0"/>
              <a:t>t,z+dz</a:t>
            </a:r>
            <a:r>
              <a:rPr lang="en-US" sz="2000" b="1" dirty="0" smtClean="0"/>
              <a:t>)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Уравнение распространения коротких</a:t>
            </a:r>
            <a:br>
              <a:rPr lang="ru-RU" sz="2000" b="1" dirty="0" smtClean="0"/>
            </a:br>
            <a:r>
              <a:rPr lang="ru-RU" sz="2000" b="1" dirty="0" smtClean="0"/>
              <a:t>импульсов по волоконному </a:t>
            </a:r>
            <a:r>
              <a:rPr lang="ru-RU" sz="2000" b="1" dirty="0" err="1" smtClean="0"/>
              <a:t>световоду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GB" sz="2000" b="1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782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i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5124" name="Text Box 0"/>
          <p:cNvSpPr txBox="1">
            <a:spLocks noChangeArrowheads="1"/>
          </p:cNvSpPr>
          <p:nvPr/>
        </p:nvSpPr>
        <p:spPr bwMode="auto">
          <a:xfrm>
            <a:off x="1219200" y="342900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800" i="1"/>
          </a:p>
          <a:p>
            <a:pPr algn="ctr" eaLnBrk="1" hangingPunct="1"/>
            <a:endParaRPr lang="en-US" sz="1800" i="1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484438" y="3716338"/>
            <a:ext cx="46799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/>
              <a:t>Подготовил Баранов А.</a:t>
            </a:r>
          </a:p>
          <a:p>
            <a:pPr algn="ctr" eaLnBrk="1" hangingPunct="1"/>
            <a:endParaRPr lang="ru-RU"/>
          </a:p>
          <a:p>
            <a:pPr algn="ctr" eaLnBrk="1" hangingPunct="1"/>
            <a:r>
              <a:rPr lang="ru-RU"/>
              <a:t>МФТИ</a:t>
            </a:r>
          </a:p>
          <a:p>
            <a:pPr algn="ctr" eaLnBrk="1" hangingPunct="1"/>
            <a:r>
              <a:rPr lang="ru-RU"/>
              <a:t>Кафедра фотоники</a:t>
            </a:r>
          </a:p>
          <a:p>
            <a:pPr algn="ctr" eaLnBrk="1" hangingPunct="1"/>
            <a:r>
              <a:rPr lang="ru-RU"/>
              <a:t>Г. Фрязино</a:t>
            </a:r>
          </a:p>
          <a:p>
            <a:pPr algn="ctr" eaLnBrk="1" hangingPunct="1"/>
            <a:endParaRPr lang="ru-RU"/>
          </a:p>
          <a:p>
            <a:pPr algn="ctr" eaLnBrk="1" hangingPunct="1"/>
            <a:r>
              <a:rPr lang="ru-RU"/>
              <a:t>06</a:t>
            </a:r>
            <a:r>
              <a:rPr lang="en-US"/>
              <a:t>.0</a:t>
            </a:r>
            <a:r>
              <a:rPr lang="ru-RU"/>
              <a:t>3</a:t>
            </a:r>
            <a:r>
              <a:rPr lang="en-US"/>
              <a:t>.2014</a:t>
            </a:r>
            <a:endParaRPr lang="ru-RU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</a:t>
            </a:r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Физический смысл коэффициентов</a:t>
            </a:r>
            <a:endParaRPr lang="en-US" sz="2400" b="1" dirty="0"/>
          </a:p>
        </p:txBody>
      </p:sp>
      <p:sp>
        <p:nvSpPr>
          <p:cNvPr id="21508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571500" y="714375"/>
            <a:ext cx="8281988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Коэффициент затухания/потерь: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Групповая скорость: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Фазовая </a:t>
            </a:r>
            <a:r>
              <a:rPr lang="ru-RU" sz="2000" dirty="0" err="1" smtClean="0"/>
              <a:t>самомодуляция</a:t>
            </a:r>
            <a:r>
              <a:rPr lang="en-US" sz="2000" dirty="0" smtClean="0"/>
              <a:t> (</a:t>
            </a:r>
            <a:r>
              <a:rPr lang="ru-RU" sz="2000" dirty="0" smtClean="0"/>
              <a:t>ФСМ</a:t>
            </a:r>
            <a:r>
              <a:rPr lang="en-US" sz="2000" dirty="0" smtClean="0"/>
              <a:t>)</a:t>
            </a:r>
            <a:r>
              <a:rPr lang="ru-RU" sz="2000" dirty="0" smtClean="0"/>
              <a:t>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 eaLnBrk="1" hangingPunct="1">
              <a:buSzPct val="130000"/>
              <a:buNone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9070C1C-F12F-4B6F-8E5C-61F19457E801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10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349" y="1078872"/>
                <a:ext cx="8688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9" y="1078872"/>
                <a:ext cx="8688139" cy="7945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006" y="2642314"/>
                <a:ext cx="9038975" cy="168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6" y="2642314"/>
                <a:ext cx="9038975" cy="1686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08520" y="4853465"/>
                <a:ext cx="8688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853465"/>
                <a:ext cx="8688139" cy="7945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ДГС и </a:t>
            </a:r>
            <a:r>
              <a:rPr lang="ru-RU" sz="2800" b="1" i="1" dirty="0" err="1" smtClean="0">
                <a:solidFill>
                  <a:schemeClr val="tx2"/>
                </a:solidFill>
              </a:rPr>
              <a:t>солитоны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571500" y="714375"/>
                <a:ext cx="8281988" cy="51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1800" dirty="0" smtClean="0"/>
                  <a:t>Дисперсия групповых скоростей (ДГС):</a:t>
                </a: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18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1800" dirty="0" smtClean="0"/>
                  <a:t>Оптические </a:t>
                </a:r>
                <a:r>
                  <a:rPr lang="ru-RU" sz="1800" dirty="0" err="1" smtClean="0"/>
                  <a:t>солитоны</a:t>
                </a:r>
                <a:r>
                  <a:rPr lang="ru-RU" sz="1800" dirty="0" smtClean="0"/>
                  <a:t> – </a:t>
                </a:r>
                <a:r>
                  <a:rPr lang="ru-RU" sz="1800" dirty="0" err="1" smtClean="0"/>
                  <a:t>самоподобные</a:t>
                </a:r>
                <a:r>
                  <a:rPr lang="ru-RU" sz="1800" dirty="0" smtClean="0"/>
                  <a:t> (по </a:t>
                </a:r>
                <a:r>
                  <a:rPr lang="en-US" sz="1800" dirty="0" smtClean="0"/>
                  <a:t>z</a:t>
                </a:r>
                <a:r>
                  <a:rPr lang="ru-RU" sz="1800" dirty="0" smtClean="0"/>
                  <a:t>) решения при наличии ДГС и ФСМ и отсутствии потерь:</a:t>
                </a:r>
                <a:endParaRPr lang="en-US" sz="18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180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18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marL="0" indent="0" eaLnBrk="1" hangingPunct="1">
                  <a:buSzPct val="130000"/>
                  <a:buNone/>
                </a:pPr>
                <a:endParaRPr lang="en-US" sz="18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en-US" sz="1800" dirty="0" smtClean="0"/>
                  <a:t>N=1 </a:t>
                </a:r>
                <a:r>
                  <a:rPr lang="ru-RU" sz="1800" dirty="0" smtClean="0"/>
                  <a:t>соответствует фундаментальному </a:t>
                </a:r>
                <a:r>
                  <a:rPr lang="ru-RU" sz="1800" dirty="0" err="1" smtClean="0"/>
                  <a:t>солитону</a:t>
                </a:r>
                <a:r>
                  <a:rPr lang="ru-RU" sz="1800" dirty="0" smtClean="0"/>
                  <a:t>, импульс не изменяется при распространении</a:t>
                </a: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en-US" sz="1800" dirty="0" smtClean="0"/>
                  <a:t>N - </a:t>
                </a:r>
                <a:r>
                  <a:rPr lang="ru-RU" sz="1800" dirty="0" smtClean="0"/>
                  <a:t>целое соответствует периодическому решению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 smtClean="0"/>
              </a:p>
              <a:p>
                <a:pPr marL="457200" indent="-457200" eaLnBrk="1" hangingPunct="1">
                  <a:buSzPct val="130000"/>
                  <a:buFont typeface="Tahoma" panose="020B0604030504040204" pitchFamily="34" charset="0"/>
                  <a:buAutoNum type="arabicPeriod"/>
                </a:pPr>
                <a:endParaRPr lang="ru-RU" sz="1800" dirty="0" smtClean="0"/>
              </a:p>
            </p:txBody>
          </p:sp>
        </mc:Choice>
        <mc:Fallback xmlns="">
          <p:sp>
            <p:nvSpPr>
              <p:cNvPr id="2150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571500" y="714375"/>
                <a:ext cx="8281988" cy="5184775"/>
              </a:xfrm>
              <a:prstGeom prst="rect">
                <a:avLst/>
              </a:prstGeom>
              <a:blipFill rotWithShape="0">
                <a:blip r:embed="rId4"/>
                <a:stretch>
                  <a:fillRect l="-957" t="-1528" b="-98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9070C1C-F12F-4B6F-8E5C-61F19457E801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11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789" y="1124744"/>
                <a:ext cx="8688139" cy="192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если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9" y="1124744"/>
                <a:ext cx="8688139" cy="1929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85213"/>
              </p:ext>
            </p:extLst>
          </p:nvPr>
        </p:nvGraphicFramePr>
        <p:xfrm>
          <a:off x="1045809" y="3721359"/>
          <a:ext cx="2948134" cy="78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6" imgW="1574640" imgH="419040" progId="Equation.DSMT4">
                  <p:embed/>
                </p:oleObj>
              </mc:Choice>
              <mc:Fallback>
                <p:oleObj name="Equation" r:id="rId6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809" y="3721359"/>
                        <a:ext cx="2948134" cy="784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3345" y="4516733"/>
                <a:ext cx="832098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sech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,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45" y="4516733"/>
                <a:ext cx="8320980" cy="8438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Численный метод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2355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58164"/>
            <a:ext cx="8284671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Метод разделения по физическим факторам предполагает разбиение исходного уравнения на более простые, которые могут быть решены аналитически: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r>
              <a:rPr lang="ru-RU" sz="2000" dirty="0" smtClean="0"/>
              <a:t>На каждом шаге: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Полшага дисперсия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В середине шага</a:t>
            </a:r>
          </a:p>
          <a:p>
            <a:pPr marL="0" indent="0" eaLnBrk="1" hangingPunct="1">
              <a:buSzPct val="130000"/>
              <a:buNone/>
            </a:pPr>
            <a:r>
              <a:rPr lang="ru-RU" sz="2000" dirty="0" smtClean="0"/>
              <a:t> нелинейность за весь шаг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Полшага дисперсия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CCDBA8A-FFE6-4C94-B833-BC765D9A81D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42" y="3558560"/>
            <a:ext cx="4572182" cy="282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1167" y="1692584"/>
                <a:ext cx="8688139" cy="866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7" y="1692584"/>
                <a:ext cx="8688139" cy="8661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1997982" y="2744743"/>
                <a:ext cx="8688139" cy="866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7982" y="2744743"/>
                <a:ext cx="8688139" cy="866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9618" y="2780522"/>
                <a:ext cx="8688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18" y="2780522"/>
                <a:ext cx="8688139" cy="7945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 bwMode="auto">
          <a:xfrm>
            <a:off x="7191396" y="2401620"/>
            <a:ext cx="804874" cy="4316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Прямая со стрелкой 16"/>
          <p:cNvCxnSpPr/>
          <p:nvPr/>
        </p:nvCxnSpPr>
        <p:spPr bwMode="auto">
          <a:xfrm flipH="1">
            <a:off x="1301383" y="2310409"/>
            <a:ext cx="831796" cy="4700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949" y="288266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50424" y="-340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Блок схема алгоритма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574" y="6594242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F4D55981-7894-413D-B3F9-27BF2F5B4BE0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7608" y="805983"/>
                <a:ext cx="2608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Начало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08" y="805983"/>
                <a:ext cx="260866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38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7824" y="2204054"/>
                <a:ext cx="2088232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24" y="2204054"/>
                <a:ext cx="2088232" cy="470835"/>
              </a:xfrm>
              <a:prstGeom prst="rect">
                <a:avLst/>
              </a:prstGeom>
              <a:blipFill rotWithShape="0">
                <a:blip r:embed="rId4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трелка вправо 4"/>
          <p:cNvSpPr/>
          <p:nvPr/>
        </p:nvSpPr>
        <p:spPr bwMode="auto">
          <a:xfrm rot="5400000">
            <a:off x="2403794" y="1544538"/>
            <a:ext cx="780085" cy="39978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1618" y="1497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FT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83568" y="2188390"/>
                <a:ext cx="2088232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68" y="2188390"/>
                <a:ext cx="2088232" cy="470835"/>
              </a:xfrm>
              <a:prstGeom prst="rect">
                <a:avLst/>
              </a:prstGeom>
              <a:blipFill rotWithShape="0">
                <a:blip r:embed="rId5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трелка вправо 16"/>
          <p:cNvSpPr/>
          <p:nvPr/>
        </p:nvSpPr>
        <p:spPr bwMode="auto">
          <a:xfrm>
            <a:off x="3853045" y="2209081"/>
            <a:ext cx="2395105" cy="494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6240" y="18019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дисперсия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15956" y="413050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56" y="4130507"/>
                <a:ext cx="208823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583"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 bwMode="auto">
          <a:xfrm rot="5400000">
            <a:off x="6660899" y="3122834"/>
            <a:ext cx="122280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8344" y="309044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IFT</a:t>
            </a:r>
            <a:endParaRPr lang="ru-RU" sz="2800" dirty="0"/>
          </a:p>
        </p:txBody>
      </p:sp>
      <p:sp>
        <p:nvSpPr>
          <p:cNvPr id="23" name="Стрелка вправо 22"/>
          <p:cNvSpPr/>
          <p:nvPr/>
        </p:nvSpPr>
        <p:spPr bwMode="auto">
          <a:xfrm rot="16200000">
            <a:off x="2182436" y="3073692"/>
            <a:ext cx="122280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 bwMode="auto">
          <a:xfrm rot="10800000">
            <a:off x="3838628" y="4114279"/>
            <a:ext cx="2395105" cy="494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7345" y="4078467"/>
                <a:ext cx="22891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5" y="4078467"/>
                <a:ext cx="22891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765977" y="3397787"/>
            <a:ext cx="230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нелинейность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82906" y="321142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FT</a:t>
            </a:r>
            <a:endParaRPr lang="ru-RU" sz="2800" dirty="0"/>
          </a:p>
        </p:txBody>
      </p:sp>
      <p:sp>
        <p:nvSpPr>
          <p:cNvPr id="28" name="Стрелка вправо 27"/>
          <p:cNvSpPr/>
          <p:nvPr/>
        </p:nvSpPr>
        <p:spPr bwMode="auto">
          <a:xfrm rot="5400000">
            <a:off x="2402891" y="4777857"/>
            <a:ext cx="78189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51334" y="5726871"/>
                <a:ext cx="2608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Результат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34" y="5726871"/>
                <a:ext cx="260866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5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 bwMode="auto">
          <a:xfrm>
            <a:off x="1777608" y="805983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1669596" y="2178811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 bwMode="auto">
          <a:xfrm>
            <a:off x="6275556" y="2161527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6275556" y="4088137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 bwMode="auto">
          <a:xfrm>
            <a:off x="1637345" y="4050098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1391010" y="5683501"/>
            <a:ext cx="2608664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84988" y="5159143"/>
            <a:ext cx="381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FT-Fourier Transform</a:t>
            </a:r>
          </a:p>
          <a:p>
            <a:r>
              <a:rPr lang="en-US" sz="2800" dirty="0" smtClean="0"/>
              <a:t>IFT-Inverse FT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Быстрое преобразование Фурье </a:t>
            </a:r>
            <a:r>
              <a:rPr lang="en-US" sz="2800" b="1" i="1" dirty="0" smtClean="0">
                <a:solidFill>
                  <a:schemeClr val="tx2"/>
                </a:solidFill>
              </a:rPr>
              <a:t>(FFT)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14340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311150" y="642784"/>
            <a:ext cx="8642350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Дискретное преобразование Фурье: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Или: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Рассмотрим разложение: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Преобразование Фурье от функции </a:t>
            </a:r>
            <a:r>
              <a:rPr lang="en-US" b="0" dirty="0" smtClean="0"/>
              <a:t>N </a:t>
            </a:r>
            <a:r>
              <a:rPr lang="ru-RU" b="0" dirty="0" smtClean="0"/>
              <a:t>точек можно свести к 2м преобразованиям Фурье от </a:t>
            </a:r>
            <a:r>
              <a:rPr lang="en-US" b="0" dirty="0" smtClean="0"/>
              <a:t>N/2 </a:t>
            </a:r>
            <a:r>
              <a:rPr lang="ru-RU" b="0" dirty="0" smtClean="0"/>
              <a:t>точек.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0" indent="0" eaLnBrk="1" hangingPunct="1">
              <a:buSzPct val="130000"/>
              <a:buNone/>
              <a:defRPr/>
            </a:pPr>
            <a:endParaRPr lang="ru-RU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138F07C1-7569-41B6-81E1-9034CBCE38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08053"/>
              </p:ext>
            </p:extLst>
          </p:nvPr>
        </p:nvGraphicFramePr>
        <p:xfrm>
          <a:off x="4632325" y="1048196"/>
          <a:ext cx="4313255" cy="95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4" imgW="2006280" imgH="444240" progId="Equation.DSMT4">
                  <p:embed/>
                </p:oleObj>
              </mc:Choice>
              <mc:Fallback>
                <p:oleObj name="Equation" r:id="rId4" imgW="20062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1048196"/>
                        <a:ext cx="4313255" cy="954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63395" y="31443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8132"/>
              </p:ext>
            </p:extLst>
          </p:nvPr>
        </p:nvGraphicFramePr>
        <p:xfrm>
          <a:off x="2077301" y="2019545"/>
          <a:ext cx="4614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6" imgW="2527200" imgH="241200" progId="Equation.DSMT4">
                  <p:embed/>
                </p:oleObj>
              </mc:Choice>
              <mc:Fallback>
                <p:oleObj name="Equation" r:id="rId6" imgW="25272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301" y="2019545"/>
                        <a:ext cx="46148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0052" y="2327747"/>
                <a:ext cx="5249359" cy="64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2" y="2327747"/>
                <a:ext cx="5249359" cy="6411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63395" y="3715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67434" y="3209316"/>
                <a:ext cx="7481607" cy="12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34" y="3209316"/>
                <a:ext cx="7481607" cy="1250279"/>
              </a:xfrm>
              <a:prstGeom prst="rect">
                <a:avLst/>
              </a:prstGeom>
              <a:blipFill rotWithShape="0">
                <a:blip r:embed="rId9"/>
                <a:stretch>
                  <a:fillRect l="-244" t="-1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6529" y="4359719"/>
                <a:ext cx="5249359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9" y="4359719"/>
                <a:ext cx="5249359" cy="5229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0986" y="4724749"/>
                <a:ext cx="524935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6" y="4724749"/>
                <a:ext cx="5249359" cy="6579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70258"/>
              </p:ext>
            </p:extLst>
          </p:nvPr>
        </p:nvGraphicFramePr>
        <p:xfrm>
          <a:off x="623888" y="1097211"/>
          <a:ext cx="3757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12" imgW="2057400" imgH="457200" progId="Equation.DSMT4">
                  <p:embed/>
                </p:oleObj>
              </mc:Choice>
              <mc:Fallback>
                <p:oleObj name="Equation" r:id="rId12" imgW="2057400" imgH="457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97211"/>
                        <a:ext cx="37576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Нелинейное вращение поляризации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306542" y="681038"/>
            <a:ext cx="8586633" cy="54848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b="0" dirty="0" smtClean="0"/>
              <a:t>Эффект нелинейного </a:t>
            </a:r>
            <a:r>
              <a:rPr lang="ru-RU" sz="2000" b="0" dirty="0" err="1" smtClean="0"/>
              <a:t>двулучепреломления</a:t>
            </a:r>
            <a:r>
              <a:rPr lang="ru-RU" sz="2000" b="0" dirty="0" smtClean="0"/>
              <a:t> описывается следующими уравнениями для двух поляризационных компонент:</a:t>
            </a:r>
            <a:endParaRPr lang="en-US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b="0" dirty="0" smtClean="0"/>
              <a:t>Для решения этих уравнений можно воспользоваться интегралами движения и упростить уравнения: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b="0" dirty="0" smtClean="0"/>
          </a:p>
          <a:p>
            <a:pPr marL="0" indent="0" eaLnBrk="1" hangingPunct="1">
              <a:buSzPct val="130000"/>
              <a:buNone/>
              <a:defRPr/>
            </a:pPr>
            <a:endParaRPr lang="ru-RU" sz="2000" b="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b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FB5433CD-B7D7-42C2-BE9E-56FCCE1DF123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76872" y="1299212"/>
                <a:ext cx="5858936" cy="212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72" y="1299212"/>
                <a:ext cx="5858936" cy="2121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243019" y="3475949"/>
                <a:ext cx="5249359" cy="186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019" y="3475949"/>
                <a:ext cx="5249359" cy="18661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3377" y="3705100"/>
                <a:ext cx="5249359" cy="1535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интенсивность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эллиптичность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7" y="3705100"/>
                <a:ext cx="5249359" cy="15356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7092" y="4958043"/>
                <a:ext cx="8785225" cy="1465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2" y="4958043"/>
                <a:ext cx="8785225" cy="14652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 - дисперсия</a:t>
            </a:r>
            <a:endParaRPr lang="en-US" sz="2400" b="1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52736"/>
            <a:ext cx="9120522" cy="5040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5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Пример-нелинейность</a:t>
            </a:r>
            <a:endParaRPr lang="en-US" sz="2400" b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52736"/>
            <a:ext cx="9144000" cy="50535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 – </a:t>
            </a:r>
            <a:r>
              <a:rPr lang="ru-RU" sz="2800" b="1" i="1" dirty="0" err="1" smtClean="0">
                <a:solidFill>
                  <a:schemeClr val="tx2"/>
                </a:solidFill>
              </a:rPr>
              <a:t>солитоны</a:t>
            </a:r>
            <a:r>
              <a:rPr lang="ru-RU" sz="2800" b="1" i="1" dirty="0" smtClean="0">
                <a:solidFill>
                  <a:schemeClr val="tx2"/>
                </a:solidFill>
              </a:rPr>
              <a:t> высоких порядков </a:t>
            </a:r>
            <a:endParaRPr lang="en-US" sz="2400" b="1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6" y="1823662"/>
            <a:ext cx="4641424" cy="43647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75101"/>
            <a:ext cx="4860032" cy="4570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1349" y="1505098"/>
            <a:ext cx="360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Солитон</a:t>
            </a:r>
            <a:r>
              <a:rPr lang="ru-RU" dirty="0" smtClean="0"/>
              <a:t> 2-го порядка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64187" y="1420464"/>
            <a:ext cx="360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Солитон</a:t>
            </a:r>
            <a:r>
              <a:rPr lang="ru-RU" dirty="0" smtClean="0"/>
              <a:t> 4-го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6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Дальнейшие направления</a:t>
            </a:r>
            <a:endParaRPr lang="en-US" sz="2400" b="1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Дисперсия 3-го порядка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err="1" smtClean="0"/>
              <a:t>Рамановское</a:t>
            </a:r>
            <a:r>
              <a:rPr lang="ru-RU" sz="2000" dirty="0" smtClean="0"/>
              <a:t> </a:t>
            </a:r>
            <a:r>
              <a:rPr lang="ru-RU" sz="2000" dirty="0" err="1" smtClean="0"/>
              <a:t>саморассеяние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Генерация </a:t>
            </a:r>
            <a:r>
              <a:rPr lang="ru-RU" sz="2000" dirty="0" err="1" smtClean="0"/>
              <a:t>суперконтинуума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smtClean="0"/>
              <a:t>		Литература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err="1" smtClean="0"/>
              <a:t>Gowind</a:t>
            </a:r>
            <a:r>
              <a:rPr lang="en-US" sz="2000" dirty="0" smtClean="0"/>
              <a:t> Agrawal “Nonlinear Fiber Optics” , Academic Press 2001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План лекции</a:t>
            </a:r>
            <a:endParaRPr lang="en-US" sz="2400" b="1"/>
          </a:p>
        </p:txBody>
      </p:sp>
      <p:sp>
        <p:nvSpPr>
          <p:cNvPr id="717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Постановка задачи, актуальность.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Уравнения Максвелла с учетом оптической нелинейности.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Уравнение Гельмгольца и его упрощение до уравнения распространения. 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Аналитическое решение для случая ДГС и ФСМ, оптические </a:t>
            </a:r>
            <a:r>
              <a:rPr lang="ru-RU" sz="2000" dirty="0" err="1" smtClean="0"/>
              <a:t>солитоны</a:t>
            </a:r>
            <a:r>
              <a:rPr lang="ru-RU" sz="2000" dirty="0" smtClean="0"/>
              <a:t>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Алгоритм численного решения.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Нелинейное </a:t>
            </a:r>
            <a:r>
              <a:rPr lang="ru-RU" sz="2000" dirty="0" err="1" smtClean="0"/>
              <a:t>двулучепреломление</a:t>
            </a:r>
            <a:r>
              <a:rPr lang="ru-RU" sz="2000" dirty="0" smtClean="0"/>
              <a:t>, эффект нелинейного вращения эллипса поляризации.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Примеры расчетов.</a:t>
            </a:r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55150D30-629C-4EBA-9401-795BF4B147E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7" y="2465386"/>
            <a:ext cx="56610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Постановка задачи</a:t>
            </a:r>
            <a:endParaRPr lang="en-US" sz="2400" b="1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539552" y="764604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Описать распространение ультракороткого (</a:t>
            </a:r>
            <a:r>
              <a:rPr lang="en-US" sz="2000" dirty="0" smtClean="0"/>
              <a:t>&lt;100 </a:t>
            </a:r>
            <a:r>
              <a:rPr lang="ru-RU" sz="2000" dirty="0" smtClean="0"/>
              <a:t>пс) оптического импульса по волоконному световоду.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Актуальность задачи: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Моделирование работы </a:t>
            </a:r>
          </a:p>
          <a:p>
            <a:pPr marL="400050" lvl="1" indent="0" eaLnBrk="1" hangingPunct="1">
              <a:buSzPct val="130000"/>
              <a:buFont typeface="Wingdings" panose="05000000000000000000" pitchFamily="2" charset="2"/>
              <a:buNone/>
              <a:defRPr/>
            </a:pPr>
            <a:r>
              <a:rPr lang="ru-RU" sz="1600" dirty="0" err="1" smtClean="0"/>
              <a:t>фемтосекундных</a:t>
            </a:r>
            <a:r>
              <a:rPr lang="ru-RU" sz="1600" dirty="0" smtClean="0"/>
              <a:t> лазеров и усилителей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Моделирование распространения импульсов</a:t>
            </a:r>
          </a:p>
          <a:p>
            <a:pPr marL="400050" lvl="1" indent="0" eaLnBrk="1" hangingPunct="1">
              <a:buSzPct val="130000"/>
              <a:buNone/>
              <a:defRPr/>
            </a:pPr>
            <a:r>
              <a:rPr lang="ru-RU" sz="1600" dirty="0" smtClean="0"/>
              <a:t>в оптических линиях связи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Ультракороткий импульс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539552" y="692696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800" dirty="0" smtClean="0"/>
              <a:t>Электромагнитная плоская волна: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1800" dirty="0"/>
          </a:p>
          <a:p>
            <a:pPr marL="0" indent="0" eaLnBrk="1" hangingPunct="1">
              <a:buSzPct val="130000"/>
              <a:buNone/>
              <a:defRPr/>
            </a:pPr>
            <a:endParaRPr lang="ru-RU" sz="18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800" dirty="0" smtClean="0"/>
              <a:t>Ультракороткий импульс:</a:t>
            </a:r>
            <a:endParaRPr lang="en-US" sz="18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1800" dirty="0" smtClean="0"/>
          </a:p>
          <a:p>
            <a:pPr marL="0" indent="0" eaLnBrk="1" hangingPunct="1">
              <a:buSzPct val="130000"/>
              <a:buNone/>
              <a:defRPr/>
            </a:pPr>
            <a:endParaRPr lang="en-US" sz="18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800" dirty="0" smtClean="0"/>
              <a:t>Аналогия между излучением в волокне и квантовой механикой</a:t>
            </a:r>
            <a:r>
              <a:rPr lang="en-US" sz="1800" dirty="0"/>
              <a:t>:</a:t>
            </a:r>
            <a:endParaRPr lang="ru-RU" sz="1800" dirty="0" smtClean="0"/>
          </a:p>
          <a:p>
            <a:pPr marL="0" indent="0" eaLnBrk="1" hangingPunct="1">
              <a:buSzPct val="130000"/>
              <a:buNone/>
              <a:defRPr/>
            </a:pPr>
            <a:endParaRPr lang="ru-RU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4481" y="972860"/>
                <a:ext cx="410445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</m:acc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𝑖𝑘𝑧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к.с.)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81" y="972860"/>
                <a:ext cx="4104456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3913" y="1988840"/>
                <a:ext cx="7416824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к.с.</m:t>
                          </m:r>
                          <m:r>
                            <m:rPr>
                              <m:nor/>
                            </m:rPr>
                            <a:rPr lang="ru-RU" sz="1800" dirty="0"/>
                            <m:t> 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к.с.</m:t>
                          </m:r>
                          <m:r>
                            <m:rPr>
                              <m:nor/>
                            </m:rPr>
                            <a:rPr lang="ru-RU" sz="1800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13" y="1988840"/>
                <a:ext cx="7416824" cy="1129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12519"/>
                  </p:ext>
                </p:extLst>
              </p:nvPr>
            </p:nvGraphicFramePr>
            <p:xfrm>
              <a:off x="156766" y="3606255"/>
              <a:ext cx="8879730" cy="256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70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56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Волокно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 smtClean="0"/>
                            <a:t>Квант.мех</a:t>
                          </a:r>
                          <a:r>
                            <a:rPr lang="ru-RU" dirty="0" smtClean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Основной</a:t>
                          </a:r>
                          <a:r>
                            <a:rPr lang="ru-RU" baseline="0" dirty="0" smtClean="0"/>
                            <a:t> оператор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Гамильтониан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Собственные</a:t>
                          </a:r>
                          <a:r>
                            <a:rPr lang="ru-RU" baseline="0" dirty="0" smtClean="0"/>
                            <a:t> функции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Моды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Пси-функция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Собственные значения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Постоянная распространения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Уровни</a:t>
                          </a:r>
                          <a:r>
                            <a:rPr lang="ru-RU" baseline="0" dirty="0" smtClean="0"/>
                            <a:t> энергии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Возмущение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Нелинейная поляризация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Внешнее поле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Где квантуется?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Ступенька показателя</a:t>
                          </a:r>
                          <a:r>
                            <a:rPr lang="ru-RU" baseline="0" dirty="0" smtClean="0"/>
                            <a:t> преломления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Потенциальная яма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12519"/>
                  </p:ext>
                </p:extLst>
              </p:nvPr>
            </p:nvGraphicFramePr>
            <p:xfrm>
              <a:off x="156766" y="3606255"/>
              <a:ext cx="8879730" cy="256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7042"/>
                    <a:gridCol w="3456384"/>
                    <a:gridCol w="27363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Волокно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 smtClean="0"/>
                            <a:t>Квант.мех</a:t>
                          </a:r>
                          <a:r>
                            <a:rPr lang="ru-RU" dirty="0" smtClean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Основной</a:t>
                          </a:r>
                          <a:r>
                            <a:rPr lang="ru-RU" baseline="0" dirty="0" smtClean="0"/>
                            <a:t> оператор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7817" t="-108197" r="-7975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Гамильтониан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Собственные</a:t>
                          </a:r>
                          <a:r>
                            <a:rPr lang="ru-RU" baseline="0" dirty="0" smtClean="0"/>
                            <a:t> функции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Моды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Пси-функция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38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Собственные значения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Постоянная распространения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Уровни</a:t>
                          </a:r>
                          <a:r>
                            <a:rPr lang="ru-RU" baseline="0" dirty="0" smtClean="0"/>
                            <a:t> энергии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Возмущение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Нелинейная поляризация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Внешнее поле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Где квантуется?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Ступенька показателя</a:t>
                          </a:r>
                          <a:r>
                            <a:rPr lang="ru-RU" baseline="0" dirty="0" smtClean="0"/>
                            <a:t> преломления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Потенциальная яма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59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b="1" i="1">
                <a:solidFill>
                  <a:schemeClr val="tx2"/>
                </a:solidFill>
              </a:rPr>
              <a:t>Нелинейная поляризация в волоконном световоде</a:t>
            </a:r>
            <a:endParaRPr lang="en-US" sz="2400" b="1"/>
          </a:p>
        </p:txBody>
      </p:sp>
      <p:sp>
        <p:nvSpPr>
          <p:cNvPr id="11268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Нелинейная поляризация, рассмотрим среду без потерь: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127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9563"/>
              </p:ext>
            </p:extLst>
          </p:nvPr>
        </p:nvGraphicFramePr>
        <p:xfrm>
          <a:off x="107950" y="1389293"/>
          <a:ext cx="51958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4" imgW="2260440" imgH="241200" progId="Equation.DSMT4">
                  <p:embed/>
                </p:oleObj>
              </mc:Choice>
              <mc:Fallback>
                <p:oleObj name="Equation" r:id="rId4" imgW="2260440" imgH="241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389293"/>
                        <a:ext cx="51958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1" name="Прямая соединительная линия 2"/>
          <p:cNvCxnSpPr>
            <a:cxnSpLocks noChangeShapeType="1"/>
          </p:cNvCxnSpPr>
          <p:nvPr/>
        </p:nvCxnSpPr>
        <p:spPr bwMode="auto">
          <a:xfrm flipV="1">
            <a:off x="2267744" y="1431039"/>
            <a:ext cx="1150938" cy="411163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</p:cxnSp>
      <p:graphicFrame>
        <p:nvGraphicFramePr>
          <p:cNvPr id="112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105389"/>
              </p:ext>
            </p:extLst>
          </p:nvPr>
        </p:nvGraphicFramePr>
        <p:xfrm>
          <a:off x="587375" y="1908175"/>
          <a:ext cx="852646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6" imgW="3708360" imgH="1955520" progId="Equation.DSMT4">
                  <p:embed/>
                </p:oleObj>
              </mc:Choice>
              <mc:Fallback>
                <p:oleObj name="Equation" r:id="rId6" imgW="3708360" imgH="195552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908175"/>
                        <a:ext cx="8526463" cy="44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91844" y="4218361"/>
            <a:ext cx="554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Нелинейная поляризация возникает на той же частоте, что и излучение.</a:t>
            </a:r>
          </a:p>
          <a:p>
            <a:r>
              <a:rPr lang="ru-RU" sz="1800" dirty="0" smtClean="0"/>
              <a:t>Появляется добавка к диэлектрической проницаемости в зависимости от интенсивности</a:t>
            </a:r>
            <a:endParaRPr lang="ru-RU" sz="1800" dirty="0"/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87650" y="4903717"/>
            <a:ext cx="2857444" cy="59464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Уравнение Гельмгольца</a:t>
            </a:r>
            <a:endParaRPr lang="en-US" sz="2400" b="1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Уравнения Максвелла для немагнитного диэлектрика: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Сводим к уравнению Гельмгольца (см лекция 2)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None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D12D5FB5-2A09-4247-A218-C70A19793B4A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544881"/>
              </p:ext>
            </p:extLst>
          </p:nvPr>
        </p:nvGraphicFramePr>
        <p:xfrm>
          <a:off x="2267744" y="1117938"/>
          <a:ext cx="35401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4" imgW="1841400" imgH="812520" progId="Equation.DSMT4">
                  <p:embed/>
                </p:oleObj>
              </mc:Choice>
              <mc:Fallback>
                <p:oleObj name="Equation" r:id="rId4" imgW="184140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17938"/>
                        <a:ext cx="35401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60715"/>
              </p:ext>
            </p:extLst>
          </p:nvPr>
        </p:nvGraphicFramePr>
        <p:xfrm>
          <a:off x="1187624" y="3095288"/>
          <a:ext cx="5322888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6" imgW="2768400" imgH="1777680" progId="Equation.DSMT4">
                  <p:embed/>
                </p:oleObj>
              </mc:Choice>
              <mc:Fallback>
                <p:oleObj name="Equation" r:id="rId6" imgW="276840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95288"/>
                        <a:ext cx="5322888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3437" y="5222747"/>
            <a:ext cx="315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Появляется добавка в уравнении Гельмгольца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11955" y="5162551"/>
            <a:ext cx="3935773" cy="97781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932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>
                <a:solidFill>
                  <a:schemeClr val="tx2"/>
                </a:solidFill>
              </a:rPr>
              <a:t>Упрощение уравнения </a:t>
            </a:r>
            <a:r>
              <a:rPr lang="ru-RU" sz="2800" b="1" i="1" dirty="0" smtClean="0">
                <a:solidFill>
                  <a:schemeClr val="tx2"/>
                </a:solidFill>
              </a:rPr>
              <a:t>Гельм</a:t>
            </a:r>
            <a:r>
              <a:rPr lang="ru-RU" sz="2800" b="1" i="1" dirty="0">
                <a:solidFill>
                  <a:schemeClr val="tx2"/>
                </a:solidFill>
              </a:rPr>
              <a:t>г</a:t>
            </a:r>
            <a:r>
              <a:rPr lang="ru-RU" sz="2800" b="1" i="1" dirty="0" smtClean="0">
                <a:solidFill>
                  <a:schemeClr val="tx2"/>
                </a:solidFill>
              </a:rPr>
              <a:t>ольца</a:t>
            </a:r>
            <a:endParaRPr lang="en-US" sz="2400" b="1" dirty="0"/>
          </a:p>
        </p:txBody>
      </p:sp>
      <p:sp>
        <p:nvSpPr>
          <p:cNvPr id="15364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58" y="87044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Подстановка в уравнение Гельмгольца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Метод медленно меняющихся амплитуд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Преобразуем уравнение Гельмгольца к виду: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5E6AF95-A0DE-427A-90A3-A5F0B1224E46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39718"/>
              </p:ext>
            </p:extLst>
          </p:nvPr>
        </p:nvGraphicFramePr>
        <p:xfrm>
          <a:off x="1131888" y="1292225"/>
          <a:ext cx="5384328" cy="12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4" imgW="2819160" imgH="660240" progId="Equation.DSMT4">
                  <p:embed/>
                </p:oleObj>
              </mc:Choice>
              <mc:Fallback>
                <p:oleObj name="Equation" r:id="rId4" imgW="2819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292225"/>
                        <a:ext cx="5384328" cy="12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09494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0474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409" y="3127596"/>
                <a:ext cx="9143999" cy="1327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9" y="3127596"/>
                <a:ext cx="9143999" cy="1327543"/>
              </a:xfrm>
              <a:prstGeom prst="rect">
                <a:avLst/>
              </a:prstGeom>
              <a:blipFill rotWithShape="0">
                <a:blip r:embed="rId9"/>
                <a:stretch>
                  <a:fillRect b="-9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6800" y="4892977"/>
                <a:ext cx="7308899" cy="84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92977"/>
                <a:ext cx="7308899" cy="8420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5044521" y="3079424"/>
            <a:ext cx="791499" cy="1006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Выгнутая влево стрелка 10"/>
          <p:cNvSpPr/>
          <p:nvPr/>
        </p:nvSpPr>
        <p:spPr bwMode="auto">
          <a:xfrm rot="10800000">
            <a:off x="6551736" y="1285990"/>
            <a:ext cx="900584" cy="99080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547664" y="5103219"/>
            <a:ext cx="4409472" cy="527929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Уравнение распространения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Первый порядок теории возмущений: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en-US" sz="2000" dirty="0"/>
          </a:p>
          <a:p>
            <a:pPr marL="0" indent="0" eaLnBrk="1" hangingPunct="1">
              <a:buSzPct val="130000"/>
              <a:buNone/>
            </a:pPr>
            <a:r>
              <a:rPr lang="ru-RU" sz="2000" dirty="0" smtClean="0"/>
              <a:t>	Изменяется собственное значение без изменения             	собственной функции.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Поскольку коэффициенты уравнения зависят от </a:t>
            </a:r>
            <a:r>
              <a:rPr lang="el-GR" sz="2000" dirty="0" smtClean="0"/>
              <a:t>ω</a:t>
            </a:r>
            <a:r>
              <a:rPr lang="ru-RU" sz="2000" dirty="0" smtClean="0"/>
              <a:t>, то собственное значение также будет зависеть от </a:t>
            </a:r>
            <a:r>
              <a:rPr lang="el-GR" sz="2000" dirty="0" smtClean="0"/>
              <a:t>ω</a:t>
            </a:r>
            <a:r>
              <a:rPr lang="ru-RU" sz="2000" dirty="0"/>
              <a:t>: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8754" y="931134"/>
                <a:ext cx="7580037" cy="915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4" y="931134"/>
                <a:ext cx="7580037" cy="9158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0398" y="3052431"/>
                <a:ext cx="8388424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" y="3052431"/>
                <a:ext cx="8388424" cy="7936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116" y="3857987"/>
                <a:ext cx="8850209" cy="915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∬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 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∬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6" y="3857987"/>
                <a:ext cx="8850209" cy="9158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7929" y="4779046"/>
                <a:ext cx="7308899" cy="84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9" y="4779046"/>
                <a:ext cx="7308899" cy="8420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468560" y="5599824"/>
                <a:ext cx="7308899" cy="84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5599824"/>
                <a:ext cx="7308899" cy="8420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Окончательный вид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188" y="981075"/>
                <a:ext cx="8281987" cy="51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ru-RU" sz="2000" dirty="0" err="1" smtClean="0"/>
                  <a:t>переобозначить</a:t>
                </a:r>
                <a:r>
                  <a:rPr lang="ru-RU" sz="2000" dirty="0" smtClean="0"/>
                  <a:t> за </a:t>
                </a:r>
                <a:r>
                  <a:rPr lang="el-GR" sz="2000" dirty="0" smtClean="0"/>
                  <a:t>ω</a:t>
                </a:r>
                <a:r>
                  <a:rPr lang="ru-RU" sz="2000" dirty="0" smtClean="0"/>
                  <a:t> сдвиг частоты относительно несущей:</a:t>
                </a: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Или во временном представлении (с учетом потерь):</a:t>
                </a: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Где</a:t>
                </a: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0" indent="0" eaLnBrk="1" hangingPunct="1">
                  <a:buSzPct val="130000"/>
                  <a:buNone/>
                </a:pPr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u-RU" sz="2000" dirty="0" smtClean="0"/>
                  <a:t> имеет размерность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ru-RU" sz="2800" b="1" i="1" smtClean="0">
                                <a:latin typeface="Cambria Math" panose="02040503050406030204" pitchFamily="18" charset="0"/>
                              </a:rPr>
                              <m:t>Вт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sz="2800" b="1" i="1" smtClean="0">
                                <a:latin typeface="Cambria Math" panose="02040503050406030204" pitchFamily="18" charset="0"/>
                              </a:rPr>
                              <m:t>км</m:t>
                            </m:r>
                          </m:den>
                        </m:f>
                      </m:e>
                    </m:d>
                  </m:oMath>
                </a14:m>
                <a:endParaRPr lang="ru-RU" sz="28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457200" indent="-457200" eaLnBrk="1" hangingPunct="1">
                  <a:buSzPct val="130000"/>
                  <a:buFont typeface="Tahoma" panose="020B0604030504040204" pitchFamily="34" charset="0"/>
                  <a:buAutoNum type="arabicPeriod"/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19460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188" y="981075"/>
                <a:ext cx="8281987" cy="5184775"/>
              </a:xfrm>
              <a:prstGeom prst="rect">
                <a:avLst/>
              </a:prstGeom>
              <a:blipFill rotWithShape="0">
                <a:blip r:embed="rId3"/>
                <a:stretch>
                  <a:fillRect l="-1104" t="-1882" b="-541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A58A3171-C27C-41E6-B19F-05C6A5F7BC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111" y="1618822"/>
                <a:ext cx="8688139" cy="10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∬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∞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∬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1" y="1618822"/>
                <a:ext cx="8688139" cy="1081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1765" y="3174048"/>
                <a:ext cx="8688139" cy="866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" y="3174048"/>
                <a:ext cx="8688139" cy="866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4471983"/>
                <a:ext cx="8688139" cy="10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∬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𝑑𝑥𝑑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71983"/>
                <a:ext cx="8688139" cy="10815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кругленный прямоугольник 1"/>
          <p:cNvSpPr/>
          <p:nvPr/>
        </p:nvSpPr>
        <p:spPr bwMode="auto">
          <a:xfrm>
            <a:off x="1547664" y="3174048"/>
            <a:ext cx="5760640" cy="11190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38570</TotalTime>
  <Words>494</Words>
  <Application>Microsoft Office PowerPoint</Application>
  <PresentationFormat>Экран (4:3)</PresentationFormat>
  <Paragraphs>282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Cambria Math</vt:lpstr>
      <vt:lpstr>Tahoma</vt:lpstr>
      <vt:lpstr>Times</vt:lpstr>
      <vt:lpstr>Times New Roman</vt:lpstr>
      <vt:lpstr>Wingdings</vt:lpstr>
      <vt:lpstr>Blends</vt:lpstr>
      <vt:lpstr>Artwork</vt:lpstr>
      <vt:lpstr>Equation</vt:lpstr>
      <vt:lpstr>Методы математического моделирования  в фотонике.  Разделение по физическим факторам f(t,z)-&gt;f(t,z+dz). Уравнение распространения коротких импульсов по волоконному световоду.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Multy-Watt, linearly polarized,  single mode fiber based source at 775nm</dc:title>
  <dc:creator>Mikhail Vyatkin</dc:creator>
  <cp:lastModifiedBy>George Aloyan</cp:lastModifiedBy>
  <cp:revision>964</cp:revision>
  <cp:lastPrinted>2001-02-12T15:39:30Z</cp:lastPrinted>
  <dcterms:created xsi:type="dcterms:W3CDTF">2000-03-31T21:51:37Z</dcterms:created>
  <dcterms:modified xsi:type="dcterms:W3CDTF">2017-02-27T18:04:51Z</dcterms:modified>
</cp:coreProperties>
</file>