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4" r:id="rId3"/>
    <p:sldId id="410" r:id="rId4"/>
    <p:sldId id="395" r:id="rId5"/>
    <p:sldId id="433" r:id="rId6"/>
    <p:sldId id="411" r:id="rId7"/>
    <p:sldId id="412" r:id="rId8"/>
    <p:sldId id="413" r:id="rId9"/>
    <p:sldId id="427" r:id="rId10"/>
    <p:sldId id="414" r:id="rId11"/>
    <p:sldId id="417" r:id="rId12"/>
    <p:sldId id="419" r:id="rId13"/>
    <p:sldId id="425" r:id="rId14"/>
    <p:sldId id="426" r:id="rId15"/>
    <p:sldId id="420" r:id="rId16"/>
    <p:sldId id="429" r:id="rId17"/>
    <p:sldId id="430" r:id="rId18"/>
    <p:sldId id="431" r:id="rId19"/>
    <p:sldId id="428" r:id="rId20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CCECFF"/>
    <a:srgbClr val="33CCFF"/>
    <a:srgbClr val="C0C0C0"/>
    <a:srgbClr val="00FFFF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5380" autoAdjust="0"/>
  </p:normalViewPr>
  <p:slideViewPr>
    <p:cSldViewPr>
      <p:cViewPr>
        <p:scale>
          <a:sx n="75" d="100"/>
          <a:sy n="75" d="100"/>
        </p:scale>
        <p:origin x="2922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DD5CD35-8298-4EA4-9EA7-5180A458F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DE3A58F-8533-453E-B99C-FA1C822F2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7B9EE1-1362-4C8A-BAD6-1F9AAB02F8DE}" type="slidenum">
              <a:rPr lang="en-US" sz="1200" smtClean="0">
                <a:latin typeface="Tahoma" panose="020B0604030504040204" pitchFamily="34" charset="0"/>
              </a:rPr>
              <a:pPr/>
              <a:t>1</a:t>
            </a:fld>
            <a:endParaRPr lang="en-US" sz="1200" smtClean="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316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592A5DD-6D80-4F51-93D3-9C77C9701AD4}" type="slidenum">
              <a:rPr lang="en-US" sz="1200">
                <a:latin typeface="Tahoma" panose="020B0604030504040204" pitchFamily="34" charset="0"/>
              </a:rPr>
              <a:pPr algn="r" eaLnBrk="1" hangingPunct="1"/>
              <a:t>10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85595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BA597F2-8D44-4F61-9882-57B2529C8BBC}" type="slidenum">
              <a:rPr lang="en-US" sz="1200">
                <a:latin typeface="Tahoma" panose="020B0604030504040204" pitchFamily="34" charset="0"/>
              </a:rPr>
              <a:pPr algn="r" eaLnBrk="1" hangingPunct="1"/>
              <a:t>11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57828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416AA5-4870-4F85-AB2D-D1A66CB12A7A}" type="slidenum">
              <a:rPr lang="en-US" sz="1200">
                <a:latin typeface="Tahoma" panose="020B0604030504040204" pitchFamily="34" charset="0"/>
              </a:rPr>
              <a:pPr algn="r" eaLnBrk="1" hangingPunct="1"/>
              <a:t>12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66981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416AA5-4870-4F85-AB2D-D1A66CB12A7A}" type="slidenum">
              <a:rPr lang="en-US" sz="1200">
                <a:latin typeface="Tahoma" panose="020B0604030504040204" pitchFamily="34" charset="0"/>
              </a:rPr>
              <a:pPr algn="r" eaLnBrk="1" hangingPunct="1"/>
              <a:t>13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66981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416AA5-4870-4F85-AB2D-D1A66CB12A7A}" type="slidenum">
              <a:rPr lang="en-US" sz="1200">
                <a:latin typeface="Tahoma" panose="020B0604030504040204" pitchFamily="34" charset="0"/>
              </a:rPr>
              <a:pPr algn="r" eaLnBrk="1" hangingPunct="1"/>
              <a:t>14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66981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646093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9577B2C-391A-4004-B42C-7F6D76BE46A5}" type="slidenum">
              <a:rPr lang="en-US" sz="1200">
                <a:latin typeface="Tahoma" panose="020B0604030504040204" pitchFamily="34" charset="0"/>
              </a:rPr>
              <a:pPr algn="r" eaLnBrk="1" hangingPunct="1"/>
              <a:t>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69781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818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04963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F4DBADE-E9C4-4F8A-BCBC-FCA3987CCFC4}" type="slidenum">
              <a:rPr lang="en-US" sz="1200">
                <a:latin typeface="Tahoma" panose="020B0604030504040204" pitchFamily="34" charset="0"/>
              </a:rPr>
              <a:pPr algn="r" eaLnBrk="1" hangingPunct="1"/>
              <a:t>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91267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3A23534-29F4-4B89-806F-83805378D4B0}" type="slidenum">
              <a:rPr 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75802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416AA5-4870-4F85-AB2D-D1A66CB12A7A}" type="slidenum">
              <a:rPr lang="en-US" sz="1200">
                <a:latin typeface="Tahoma" panose="020B0604030504040204" pitchFamily="34" charset="0"/>
              </a:rPr>
              <a:pPr algn="r" eaLnBrk="1" hangingPunct="1"/>
              <a:t>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66981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0" y="0"/>
          <a:ext cx="21542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Artwork" r:id="rId3" imgW="2409524" imgH="7676190" progId="">
                  <p:embed/>
                </p:oleObj>
              </mc:Choice>
              <mc:Fallback>
                <p:oleObj name="Artwork" r:id="rId3" imgW="2409524" imgH="767619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423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31686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5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1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832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55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36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sp>
        <p:nvSpPr>
          <p:cNvPr id="1027" name="Rectangle 43"/>
          <p:cNvSpPr>
            <a:spLocks noChangeArrowheads="1"/>
          </p:cNvSpPr>
          <p:nvPr/>
        </p:nvSpPr>
        <p:spPr bwMode="auto">
          <a:xfrm>
            <a:off x="0" y="0"/>
            <a:ext cx="13716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graphicFrame>
        <p:nvGraphicFramePr>
          <p:cNvPr id="1028" name="Object 44"/>
          <p:cNvGraphicFramePr>
            <a:graphicFrameLocks noChangeAspect="1"/>
          </p:cNvGraphicFramePr>
          <p:nvPr/>
        </p:nvGraphicFramePr>
        <p:xfrm>
          <a:off x="0" y="0"/>
          <a:ext cx="141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Artwork" r:id="rId15" imgW="2409524" imgH="7676190" progId="">
                  <p:embed/>
                </p:oleObj>
              </mc:Choice>
              <mc:Fallback>
                <p:oleObj name="Artwork" r:id="rId15" imgW="2409524" imgH="767619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160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5"/>
          <p:cNvSpPr>
            <a:spLocks noChangeShapeType="1"/>
          </p:cNvSpPr>
          <p:nvPr/>
        </p:nvSpPr>
        <p:spPr bwMode="auto">
          <a:xfrm flipH="1">
            <a:off x="0" y="6561138"/>
            <a:ext cx="6842125" cy="47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pic>
        <p:nvPicPr>
          <p:cNvPr id="1030" name="Picture 46" descr="fiber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619125"/>
            <a:ext cx="9144000" cy="746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pic>
        <p:nvPicPr>
          <p:cNvPr id="1032" name="Picture 102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18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95288" y="549275"/>
            <a:ext cx="8351837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lang="ru-RU" sz="2000" b="1" dirty="0" smtClean="0"/>
              <a:t>Методы математического моделирования </a:t>
            </a:r>
            <a:br>
              <a:rPr lang="ru-RU" sz="2000" b="1" dirty="0" smtClean="0"/>
            </a:br>
            <a:r>
              <a:rPr lang="ru-RU" sz="2000" b="1" dirty="0" smtClean="0"/>
              <a:t>в </a:t>
            </a:r>
            <a:r>
              <a:rPr lang="ru-RU" sz="2000" b="1" dirty="0" err="1" smtClean="0"/>
              <a:t>фотонике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Разделение по физическим факторам</a:t>
            </a:r>
            <a:br>
              <a:rPr lang="ru-RU" sz="2000" b="1" dirty="0" smtClean="0"/>
            </a:br>
            <a:r>
              <a:rPr lang="en-US" sz="2000" b="1" dirty="0" smtClean="0"/>
              <a:t>f(</a:t>
            </a:r>
            <a:r>
              <a:rPr lang="en-US" sz="2000" b="1" dirty="0" err="1" smtClean="0"/>
              <a:t>x,y,z</a:t>
            </a:r>
            <a:r>
              <a:rPr lang="en-US" sz="2000" b="1" dirty="0" smtClean="0"/>
              <a:t>)-&gt;f(</a:t>
            </a:r>
            <a:r>
              <a:rPr lang="en-US" sz="2000" b="1" dirty="0" err="1" smtClean="0"/>
              <a:t>x,y,z+dz</a:t>
            </a:r>
            <a:r>
              <a:rPr lang="en-US" sz="2000" b="1" dirty="0" smtClean="0"/>
              <a:t>)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Методы распространения пучка, использующие</a:t>
            </a:r>
            <a:br>
              <a:rPr lang="ru-RU" sz="2000" b="1" dirty="0" smtClean="0"/>
            </a:br>
            <a:r>
              <a:rPr lang="ru-RU" sz="2000" b="1" dirty="0" smtClean="0"/>
              <a:t>быстрое преобразование Фурье </a:t>
            </a:r>
            <a:r>
              <a:rPr lang="ru-RU" sz="2000" b="1" dirty="0" smtClean="0"/>
              <a:t>и</a:t>
            </a:r>
            <a:r>
              <a:rPr lang="ru-RU" sz="2000" b="1" dirty="0" smtClean="0"/>
              <a:t>ли</a:t>
            </a:r>
            <a:r>
              <a:rPr lang="ru-RU" sz="2000" b="1" dirty="0" smtClean="0"/>
              <a:t> разностную схему.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en-US" sz="2000" b="1" dirty="0" smtClean="0"/>
              <a:t>Fast Fourier Transform</a:t>
            </a:r>
            <a:br>
              <a:rPr lang="en-US" sz="2000" b="1" dirty="0" smtClean="0"/>
            </a:br>
            <a:r>
              <a:rPr lang="en-US" sz="2000" b="1" dirty="0" smtClean="0"/>
              <a:t>Beam Propagation Method (FFT-BPM)</a:t>
            </a:r>
            <a:br>
              <a:rPr lang="en-US" sz="2000" b="1" dirty="0" smtClean="0"/>
            </a:br>
            <a:r>
              <a:rPr lang="en-US" sz="2000" b="1" dirty="0" smtClean="0"/>
              <a:t>Finite Difference </a:t>
            </a:r>
            <a:br>
              <a:rPr lang="en-US" sz="2000" b="1" dirty="0" smtClean="0"/>
            </a:br>
            <a:r>
              <a:rPr lang="en-US" sz="2000" b="1" dirty="0" smtClean="0"/>
              <a:t>Beam Propagation Method (FD-BPM)</a:t>
            </a:r>
            <a:br>
              <a:rPr lang="en-US" sz="2000" b="1" dirty="0" smtClean="0"/>
            </a:br>
            <a:endParaRPr lang="en-GB" sz="2000" b="1" dirty="0" smtClean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782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i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124" name="Text Box 0"/>
          <p:cNvSpPr txBox="1">
            <a:spLocks noChangeArrowheads="1"/>
          </p:cNvSpPr>
          <p:nvPr/>
        </p:nvSpPr>
        <p:spPr bwMode="auto">
          <a:xfrm>
            <a:off x="1219200" y="342900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800" i="1"/>
          </a:p>
          <a:p>
            <a:pPr algn="ctr" eaLnBrk="1" hangingPunct="1"/>
            <a:endParaRPr lang="en-US" sz="1800" i="1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428860" y="4143380"/>
            <a:ext cx="46799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/>
              <a:t>Подготовил Баранов А.</a:t>
            </a:r>
          </a:p>
          <a:p>
            <a:pPr algn="ctr" eaLnBrk="1" hangingPunct="1"/>
            <a:endParaRPr lang="ru-RU" dirty="0"/>
          </a:p>
          <a:p>
            <a:pPr algn="ctr" eaLnBrk="1" hangingPunct="1"/>
            <a:r>
              <a:rPr lang="ru-RU" dirty="0"/>
              <a:t>МФТИ</a:t>
            </a:r>
          </a:p>
          <a:p>
            <a:pPr algn="ctr" eaLnBrk="1" hangingPunct="1"/>
            <a:r>
              <a:rPr lang="ru-RU" dirty="0"/>
              <a:t>Кафедра </a:t>
            </a:r>
            <a:r>
              <a:rPr lang="ru-RU" dirty="0" err="1"/>
              <a:t>фотоники</a:t>
            </a:r>
            <a:endParaRPr lang="ru-RU" dirty="0"/>
          </a:p>
          <a:p>
            <a:pPr algn="ctr" eaLnBrk="1" hangingPunct="1"/>
            <a:r>
              <a:rPr lang="ru-RU" dirty="0"/>
              <a:t>Г. Фрязино</a:t>
            </a:r>
          </a:p>
          <a:p>
            <a:pPr algn="ctr" eaLnBrk="1" hangingPunct="1"/>
            <a:endParaRPr lang="ru-RU" dirty="0"/>
          </a:p>
          <a:p>
            <a:pPr algn="ctr" eaLnBrk="1" hangingPunct="1"/>
            <a:r>
              <a:rPr lang="en-US" dirty="0" smtClean="0"/>
              <a:t>02.03.2017</a:t>
            </a:r>
            <a:endParaRPr lang="ru-RU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</a:t>
            </a:r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Двухмерное преобразование Фурье</a:t>
            </a:r>
            <a:endParaRPr lang="en-US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A58A3171-C27C-41E6-B19F-05C6A5F7BC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10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1" name="Содержимое 4"/>
          <p:cNvSpPr txBox="1">
            <a:spLocks/>
          </p:cNvSpPr>
          <p:nvPr/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Char char="Ø"/>
              <a:tabLst/>
              <a:defRPr/>
            </a:pPr>
            <a:r>
              <a:rPr lang="ru-RU" b="1" kern="0" dirty="0" smtClean="0">
                <a:latin typeface="+mn-lt"/>
              </a:rPr>
              <a:t>По аналогии с одномерным преобразованием Фурье: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Char char="Ø"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tabLst/>
              <a:defRPr/>
            </a:pPr>
            <a:endParaRPr lang="ru-RU" b="1" kern="0" dirty="0" smtClean="0"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Char char="Ø"/>
              <a:tabLst/>
              <a:defRPr/>
            </a:pPr>
            <a:r>
              <a:rPr lang="ru-RU" b="1" kern="0" dirty="0" smtClean="0">
                <a:latin typeface="+mn-lt"/>
              </a:rPr>
              <a:t>Дискретное преобразование Фурье: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Char char="Ø"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Char char="Ø"/>
              <a:tabLst/>
              <a:defRPr/>
            </a:pPr>
            <a:endParaRPr lang="ru-RU" b="1" kern="0" dirty="0" smtClean="0"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Wingdings" panose="05000000000000000000" pitchFamily="2" charset="2"/>
              <a:buChar char="Ø"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30000"/>
              <a:buFont typeface="Tahoma" panose="020B0604030504040204" pitchFamily="34" charset="0"/>
              <a:buAutoNum type="arabicPeriod"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714348" y="1142984"/>
          <a:ext cx="7658101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4" imgW="3289300" imgH="787400" progId="Equation.DSMT4">
                  <p:embed/>
                </p:oleObj>
              </mc:Choice>
              <mc:Fallback>
                <p:oleObj name="Equation" r:id="rId4" imgW="3289300" imgH="787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142984"/>
                        <a:ext cx="7658101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357158" y="3500438"/>
          <a:ext cx="84867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Equation" r:id="rId6" imgW="3644900" imgH="431800" progId="Equation.DSMT4">
                  <p:embed/>
                </p:oleObj>
              </mc:Choice>
              <mc:Fallback>
                <p:oleObj name="Equation" r:id="rId6" imgW="36449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500438"/>
                        <a:ext cx="848677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643042" y="4429132"/>
          <a:ext cx="5205412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Equation" r:id="rId8" imgW="2235200" imgH="914400" progId="Equation.DSMT4">
                  <p:embed/>
                </p:oleObj>
              </mc:Choice>
              <mc:Fallback>
                <p:oleObj name="Equation" r:id="rId8" imgW="223520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429132"/>
                        <a:ext cx="5205412" cy="212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949" y="288266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50424" y="-3408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Блок схема алгоритма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574" y="6594242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F4D55981-7894-413D-B3F9-27BF2F5B4BE0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11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7608" y="805983"/>
                <a:ext cx="3082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Начало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08" y="805983"/>
                <a:ext cx="3082424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3168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7824" y="2204054"/>
                <a:ext cx="2088232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24" y="2204054"/>
                <a:ext cx="2088232" cy="47083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трелка вправо 4"/>
          <p:cNvSpPr/>
          <p:nvPr/>
        </p:nvSpPr>
        <p:spPr bwMode="auto">
          <a:xfrm rot="5400000">
            <a:off x="2403794" y="1544538"/>
            <a:ext cx="780085" cy="39978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1618" y="14978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2D-FT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33733" y="2235362"/>
                <a:ext cx="2301704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733" y="2235362"/>
                <a:ext cx="2301704" cy="47083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трелка вправо 16"/>
          <p:cNvSpPr/>
          <p:nvPr/>
        </p:nvSpPr>
        <p:spPr bwMode="auto">
          <a:xfrm>
            <a:off x="3853045" y="2209081"/>
            <a:ext cx="2395105" cy="494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6240" y="180199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дифракция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70174" y="4132065"/>
                <a:ext cx="26890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74" y="4132065"/>
                <a:ext cx="2689017" cy="83099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 bwMode="auto">
          <a:xfrm rot="5400000">
            <a:off x="6660899" y="3122834"/>
            <a:ext cx="1222802" cy="5762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8344" y="309044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2D-IFT</a:t>
            </a:r>
            <a:endParaRPr lang="ru-RU" sz="2800" dirty="0"/>
          </a:p>
        </p:txBody>
      </p:sp>
      <p:sp>
        <p:nvSpPr>
          <p:cNvPr id="23" name="Стрелка вправо 22"/>
          <p:cNvSpPr/>
          <p:nvPr/>
        </p:nvSpPr>
        <p:spPr bwMode="auto">
          <a:xfrm rot="16200000">
            <a:off x="2182436" y="3073692"/>
            <a:ext cx="1222802" cy="5762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 bwMode="auto">
          <a:xfrm rot="10800000">
            <a:off x="3838628" y="4114279"/>
            <a:ext cx="2395105" cy="494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23215" y="4140350"/>
                <a:ext cx="2464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15" y="4140350"/>
                <a:ext cx="2464902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765977" y="3397787"/>
            <a:ext cx="230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фокусировка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5727" y="319754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2D-FT</a:t>
            </a:r>
            <a:endParaRPr lang="ru-RU" sz="2800" dirty="0"/>
          </a:p>
        </p:txBody>
      </p:sp>
      <p:sp>
        <p:nvSpPr>
          <p:cNvPr id="28" name="Стрелка вправо 27"/>
          <p:cNvSpPr/>
          <p:nvPr/>
        </p:nvSpPr>
        <p:spPr bwMode="auto">
          <a:xfrm rot="5400000">
            <a:off x="2402891" y="4777857"/>
            <a:ext cx="781892" cy="5762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91010" y="5726871"/>
                <a:ext cx="2892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Результат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10" y="5726871"/>
                <a:ext cx="2892958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3158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 bwMode="auto">
          <a:xfrm>
            <a:off x="1777608" y="805983"/>
            <a:ext cx="2866400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 bwMode="auto">
          <a:xfrm>
            <a:off x="1669596" y="2178811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 bwMode="auto">
          <a:xfrm>
            <a:off x="6275556" y="2161527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6275556" y="4088137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 bwMode="auto">
          <a:xfrm>
            <a:off x="1637345" y="4050098"/>
            <a:ext cx="2128632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 bwMode="auto">
          <a:xfrm>
            <a:off x="1391010" y="5683501"/>
            <a:ext cx="2892958" cy="5484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84988" y="5159143"/>
            <a:ext cx="381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FT-Fourier Transform</a:t>
            </a:r>
          </a:p>
          <a:p>
            <a:r>
              <a:rPr lang="en-US" sz="2800" dirty="0" smtClean="0"/>
              <a:t>IFT-Inverse FT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 расчета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138F07C1-7569-41B6-81E1-9034CBCE38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263395" y="31443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63395" y="37154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716" name="Picture 68" descr="H:\Лекции кафедры\BP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42" y="857232"/>
            <a:ext cx="8975558" cy="580550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357422" y="85723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29388" y="85723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Z=L/10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 расчета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138F07C1-7569-41B6-81E1-9034CBCE38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263395" y="31443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63395" y="37154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2" name="Picture 2" descr="H:\Лекции кафедры\BPM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57232"/>
            <a:ext cx="8829705" cy="57111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85984" y="85723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Z=L/10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29388" y="85723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 расчета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138F07C1-7569-41B6-81E1-9034CBCE38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263395" y="31443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63395" y="37154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706" name="Picture 2" descr="H:\Лекции кафедры\BPM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57232"/>
            <a:ext cx="8835691" cy="57150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429388" y="85723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Z=2L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85984" y="85723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Схема </a:t>
            </a:r>
            <a:r>
              <a:rPr lang="en-US" sz="2800" b="1" i="1" dirty="0" smtClean="0">
                <a:solidFill>
                  <a:schemeClr val="tx2"/>
                </a:solidFill>
              </a:rPr>
              <a:t>FD-BPM (2D)</a:t>
            </a:r>
            <a:endParaRPr lang="en-US" sz="2400" b="1" dirty="0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Для двухмерной задачи: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7158" y="1500174"/>
          <a:ext cx="8513822" cy="442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4" imgW="4394160" imgH="2286000" progId="Equation.DSMT4">
                  <p:embed/>
                </p:oleObj>
              </mc:Choice>
              <mc:Fallback>
                <p:oleObj name="Equation" r:id="rId4" imgW="4394160" imgH="228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500174"/>
                        <a:ext cx="8513822" cy="4429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кругленный прямоугольник 7"/>
          <p:cNvSpPr/>
          <p:nvPr/>
        </p:nvSpPr>
        <p:spPr bwMode="auto">
          <a:xfrm>
            <a:off x="241958" y="3097427"/>
            <a:ext cx="8643966" cy="52320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Схема </a:t>
            </a:r>
            <a:r>
              <a:rPr lang="en-US" sz="2800" b="1" i="1" dirty="0" smtClean="0">
                <a:solidFill>
                  <a:schemeClr val="tx2"/>
                </a:solidFill>
              </a:rPr>
              <a:t>FD-BPM (</a:t>
            </a:r>
            <a:r>
              <a:rPr lang="ru-RU" sz="2800" b="1" i="1" dirty="0" smtClean="0">
                <a:solidFill>
                  <a:schemeClr val="tx2"/>
                </a:solidFill>
              </a:rPr>
              <a:t>аксиально симметричная)</a:t>
            </a:r>
            <a:endParaRPr lang="en-US" sz="2400" b="1" dirty="0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Для трехмерной аксиальной симметричной задачи: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85750" y="1500174"/>
          <a:ext cx="885825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4" imgW="4572000" imgH="2387520" progId="Equation.DSMT4">
                  <p:embed/>
                </p:oleObj>
              </mc:Choice>
              <mc:Fallback>
                <p:oleObj name="Equation" r:id="rId4" imgW="4572000" imgH="2387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500174"/>
                        <a:ext cx="8858250" cy="462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кругленный прямоугольник 7"/>
          <p:cNvSpPr/>
          <p:nvPr/>
        </p:nvSpPr>
        <p:spPr bwMode="auto">
          <a:xfrm>
            <a:off x="214281" y="2285992"/>
            <a:ext cx="8888529" cy="52320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800" b="1" i="1" dirty="0" smtClean="0">
                <a:solidFill>
                  <a:schemeClr val="tx2"/>
                </a:solidFill>
              </a:rPr>
              <a:t>Transparent Boundary Conditions</a:t>
            </a:r>
            <a:r>
              <a:rPr lang="ru-RU" sz="2800" b="1" i="1" dirty="0" smtClean="0">
                <a:solidFill>
                  <a:schemeClr val="tx2"/>
                </a:solidFill>
              </a:rPr>
              <a:t> (</a:t>
            </a:r>
            <a:r>
              <a:rPr lang="en-US" sz="2800" b="1" i="1" dirty="0" smtClean="0">
                <a:solidFill>
                  <a:schemeClr val="tx2"/>
                </a:solidFill>
              </a:rPr>
              <a:t>TBC)</a:t>
            </a:r>
            <a:endParaRPr lang="en-US" sz="2400" b="1" dirty="0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678442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Из книжки </a:t>
            </a:r>
            <a:r>
              <a:rPr lang="en-US" sz="2000" dirty="0" smtClean="0"/>
              <a:t>Introduction to Optical Waveguide Analysis</a:t>
            </a:r>
            <a:r>
              <a:rPr lang="en-US" sz="2000" dirty="0"/>
              <a:t>: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None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Подстановка в разностную схему для точки </a:t>
            </a:r>
            <a:r>
              <a:rPr lang="en-US" sz="2000" dirty="0" smtClean="0"/>
              <a:t>M: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36"/>
              </p:ext>
            </p:extLst>
          </p:nvPr>
        </p:nvGraphicFramePr>
        <p:xfrm>
          <a:off x="1078077" y="2561432"/>
          <a:ext cx="2851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4" imgW="1625400" imgH="685800" progId="Equation.DSMT4">
                  <p:embed/>
                </p:oleObj>
              </mc:Choice>
              <mc:Fallback>
                <p:oleObj name="Equation" r:id="rId4" imgW="16254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077" y="2561432"/>
                        <a:ext cx="2851150" cy="120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91895"/>
              </p:ext>
            </p:extLst>
          </p:nvPr>
        </p:nvGraphicFramePr>
        <p:xfrm>
          <a:off x="1017588" y="3802063"/>
          <a:ext cx="61468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6" imgW="3073320" imgH="1358640" progId="Equation.DSMT4">
                  <p:embed/>
                </p:oleObj>
              </mc:Choice>
              <mc:Fallback>
                <p:oleObj name="Equation" r:id="rId6" imgW="3073320" imgH="1358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802063"/>
                        <a:ext cx="6146800" cy="2720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017979"/>
            <a:ext cx="5703956" cy="1231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800" b="1" i="1" dirty="0" smtClean="0">
                <a:solidFill>
                  <a:schemeClr val="tx2"/>
                </a:solidFill>
              </a:rPr>
              <a:t>Transparent Boundary Conditions</a:t>
            </a:r>
            <a:r>
              <a:rPr lang="ru-RU" sz="2800" b="1" i="1" dirty="0" smtClean="0">
                <a:solidFill>
                  <a:schemeClr val="tx2"/>
                </a:solidFill>
              </a:rPr>
              <a:t> (</a:t>
            </a:r>
            <a:r>
              <a:rPr lang="en-US" sz="2800" b="1" i="1" dirty="0" smtClean="0">
                <a:solidFill>
                  <a:schemeClr val="tx2"/>
                </a:solidFill>
              </a:rPr>
              <a:t>TBC)</a:t>
            </a:r>
            <a:endParaRPr lang="en-US" sz="2400" b="1" dirty="0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539750" y="766761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Расходящаяся сферическая волна: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None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Подстановка в разностную схему для точки </a:t>
            </a:r>
            <a:r>
              <a:rPr lang="en-US" sz="2000" dirty="0" smtClean="0"/>
              <a:t>M: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05017"/>
              </p:ext>
            </p:extLst>
          </p:nvPr>
        </p:nvGraphicFramePr>
        <p:xfrm>
          <a:off x="1039813" y="1152525"/>
          <a:ext cx="27082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4" imgW="1612800" imgH="1320480" progId="Equation.DSMT4">
                  <p:embed/>
                </p:oleObj>
              </mc:Choice>
              <mc:Fallback>
                <p:oleObj name="Equation" r:id="rId4" imgW="161280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152525"/>
                        <a:ext cx="2708275" cy="221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4696"/>
              </p:ext>
            </p:extLst>
          </p:nvPr>
        </p:nvGraphicFramePr>
        <p:xfrm>
          <a:off x="792163" y="3643313"/>
          <a:ext cx="6338887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6" imgW="3073320" imgH="1384200" progId="Equation.DSMT4">
                  <p:embed/>
                </p:oleObj>
              </mc:Choice>
              <mc:Fallback>
                <p:oleObj name="Equation" r:id="rId6" imgW="307332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643313"/>
                        <a:ext cx="6338887" cy="285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0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Дальнейшие направления</a:t>
            </a:r>
            <a:endParaRPr lang="en-US" sz="2400" b="1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Нелинейность в уравнении распространения пучка, самофокусировка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Font typeface="Wingdings" panose="05000000000000000000" pitchFamily="2" charset="2"/>
              <a:buNone/>
              <a:defRPr/>
            </a:pPr>
            <a:r>
              <a:rPr lang="ru-RU" sz="2000" dirty="0"/>
              <a:t>	</a:t>
            </a:r>
            <a:r>
              <a:rPr lang="ru-RU" sz="2000" dirty="0" smtClean="0"/>
              <a:t>		Литература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smtClean="0"/>
              <a:t>Kenji Kawano, Tsutomu </a:t>
            </a:r>
            <a:r>
              <a:rPr lang="en-US" sz="2000" dirty="0" err="1" smtClean="0"/>
              <a:t>Kitoh</a:t>
            </a:r>
            <a:r>
              <a:rPr lang="en-US" sz="2000" dirty="0" smtClean="0"/>
              <a:t> “Introduction to Optical Waveguide Analysis”, John Wiley &amp; Sons, Inc. 2001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err="1" smtClean="0"/>
              <a:t>Y.Chung</a:t>
            </a:r>
            <a:r>
              <a:rPr lang="en-US" sz="2000" dirty="0" smtClean="0"/>
              <a:t>, N. </a:t>
            </a:r>
            <a:r>
              <a:rPr lang="en-US" sz="2000" dirty="0" err="1" smtClean="0"/>
              <a:t>Dagli</a:t>
            </a:r>
            <a:r>
              <a:rPr lang="en-US" sz="2000" dirty="0"/>
              <a:t> </a:t>
            </a:r>
            <a:r>
              <a:rPr lang="en-US" sz="2000" dirty="0" smtClean="0"/>
              <a:t>“An Assessment to Finite Difference Beam Propagation Method”, J. of Quantum Electronics, Vol. </a:t>
            </a:r>
            <a:r>
              <a:rPr lang="en-US" sz="2000" smtClean="0"/>
              <a:t>26, No 8 , 1990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План лекции</a:t>
            </a:r>
            <a:endParaRPr lang="en-US" sz="2400" b="1"/>
          </a:p>
        </p:txBody>
      </p:sp>
      <p:sp>
        <p:nvSpPr>
          <p:cNvPr id="717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Постановка задачи, актуальность.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Основные особенности </a:t>
            </a:r>
            <a:r>
              <a:rPr lang="en-US" sz="2000" dirty="0" smtClean="0"/>
              <a:t>BPM </a:t>
            </a:r>
            <a:r>
              <a:rPr lang="ru-RU" sz="2000" dirty="0" smtClean="0"/>
              <a:t> и </a:t>
            </a:r>
            <a:r>
              <a:rPr lang="en-US" sz="2000" dirty="0" smtClean="0"/>
              <a:t>FFT-BPM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Сравнение </a:t>
            </a:r>
            <a:r>
              <a:rPr lang="en-AU" sz="2000" dirty="0" smtClean="0"/>
              <a:t>FFT-BPM, FD-BPM.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Разделение по физическим факторам – аналог уравнения распространения.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Уравнение Гельмгольца и его упрощение до уравнения распространения</a:t>
            </a:r>
            <a:r>
              <a:rPr lang="en-US" sz="2000" dirty="0" smtClean="0"/>
              <a:t> </a:t>
            </a:r>
            <a:r>
              <a:rPr lang="ru-RU" sz="2000" dirty="0" smtClean="0"/>
              <a:t>пучка. 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Использование быстрого преобразования Фурье.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Алгоритм численного решения.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Примеры расчетов</a:t>
            </a:r>
            <a:r>
              <a:rPr lang="ru-RU" sz="2000" dirty="0" smtClean="0"/>
              <a:t>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en-AU" sz="2000" dirty="0" smtClean="0"/>
              <a:t>FD-BPM</a:t>
            </a:r>
            <a:r>
              <a:rPr lang="ru-RU" sz="2000" dirty="0" smtClean="0"/>
              <a:t>, использование разностной схемы.</a:t>
            </a:r>
            <a:endParaRPr lang="ru-RU" sz="2000" dirty="0" smtClean="0"/>
          </a:p>
          <a:p>
            <a:pPr marL="0" indent="0" eaLnBrk="1" hangingPunct="1">
              <a:buSzPct val="130000"/>
              <a:buFont typeface="Wingdings" panose="05000000000000000000" pitchFamily="2" charset="2"/>
              <a:buNone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55150D30-629C-4EBA-9401-795BF4B147E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Постановка задачи</a:t>
            </a:r>
            <a:endParaRPr lang="en-US" sz="2400" b="1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Описать </a:t>
            </a:r>
            <a:r>
              <a:rPr lang="ru-RU" sz="2000" u="sng" dirty="0" smtClean="0"/>
              <a:t>процесс</a:t>
            </a:r>
            <a:r>
              <a:rPr lang="ru-RU" sz="2000" dirty="0" smtClean="0"/>
              <a:t> распространения электромагнитной волны в диэлектрическом волноводе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Актуальность задачи: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Более глубокое понимание принципа работы </a:t>
            </a:r>
            <a:r>
              <a:rPr lang="ru-RU" sz="1600" dirty="0" err="1" smtClean="0"/>
              <a:t>световодов</a:t>
            </a:r>
            <a:endParaRPr lang="ru-RU" sz="1600" dirty="0" smtClean="0"/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Моделирование </a:t>
            </a:r>
            <a:r>
              <a:rPr lang="ru-RU" sz="1600" u="sng" dirty="0" smtClean="0"/>
              <a:t>переходных</a:t>
            </a:r>
            <a:r>
              <a:rPr lang="ru-RU" sz="1600" dirty="0" smtClean="0"/>
              <a:t> процессов в волоконном световоде (изгиб, </a:t>
            </a:r>
            <a:r>
              <a:rPr lang="ru-RU" sz="1600" dirty="0" err="1" smtClean="0"/>
              <a:t>тейпер</a:t>
            </a:r>
            <a:r>
              <a:rPr lang="ru-RU" sz="160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66800" y="4179094"/>
            <a:ext cx="7704138" cy="12239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4250532"/>
            <a:ext cx="7704138" cy="1081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66800" y="4755357"/>
            <a:ext cx="7704138" cy="144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16-конечная звезда 9"/>
          <p:cNvSpPr/>
          <p:nvPr/>
        </p:nvSpPr>
        <p:spPr>
          <a:xfrm>
            <a:off x="1570038" y="4682332"/>
            <a:ext cx="360362" cy="288925"/>
          </a:xfrm>
          <a:prstGeom prst="star16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786806" y="4827067"/>
            <a:ext cx="35283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7-конечная звезда 11"/>
          <p:cNvSpPr/>
          <p:nvPr/>
        </p:nvSpPr>
        <p:spPr>
          <a:xfrm>
            <a:off x="5314950" y="4682332"/>
            <a:ext cx="360363" cy="288925"/>
          </a:xfrm>
          <a:prstGeom prst="star7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400" b="1" i="1" dirty="0" smtClean="0">
                <a:solidFill>
                  <a:schemeClr val="tx2"/>
                </a:solidFill>
              </a:rPr>
              <a:t>Особенности </a:t>
            </a:r>
            <a:r>
              <a:rPr lang="en-US" sz="2400" b="1" i="1" dirty="0" smtClean="0">
                <a:solidFill>
                  <a:schemeClr val="tx2"/>
                </a:solidFill>
              </a:rPr>
              <a:t>BPM</a:t>
            </a:r>
            <a:endParaRPr lang="en-US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 bwMode="auto">
          <a:xfrm>
            <a:off x="611188" y="764704"/>
            <a:ext cx="8281292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527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30099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671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9243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SzPct val="130000"/>
              <a:buNone/>
              <a:defRPr/>
            </a:pPr>
            <a:r>
              <a:rPr lang="ru-RU" kern="0" dirty="0" smtClean="0"/>
              <a:t>Особенности </a:t>
            </a:r>
            <a:r>
              <a:rPr lang="en-AU" kern="0" dirty="0" smtClean="0"/>
              <a:t>BPM</a:t>
            </a:r>
            <a:endParaRPr lang="ru-RU" kern="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Является эволюционной задачей, а не задачей на собственные значения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Профиль волновода может меняться по </a:t>
            </a:r>
            <a:r>
              <a:rPr lang="en-AU" sz="2000" kern="0" dirty="0" smtClean="0"/>
              <a:t>z-</a:t>
            </a:r>
            <a:r>
              <a:rPr lang="ru-RU" sz="2000" kern="0" dirty="0" smtClean="0"/>
              <a:t>координате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Является трёхмерной задачей, в аксиально-симметричном случае сводится к двухмерной</a:t>
            </a:r>
            <a:endParaRPr lang="en-AU" sz="2000" kern="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Сложнее, чем задача на собственные значения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По аналогии с квантовой механикой (уравнение </a:t>
            </a:r>
            <a:r>
              <a:rPr lang="ru-RU" sz="2000" kern="0" dirty="0" err="1" smtClean="0"/>
              <a:t>Шрёдингера</a:t>
            </a:r>
            <a:r>
              <a:rPr lang="ru-RU" sz="2000" kern="0" dirty="0" smtClean="0"/>
              <a:t>) эволюционная задача и задача на собственные значения описываются одним и тем же оператором (Гельмгольца)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Простая модель применима только в параксиальном приближении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kern="0" dirty="0"/>
          </a:p>
          <a:p>
            <a:pPr marL="0" indent="0" eaLnBrk="1" hangingPunct="1">
              <a:buSzPct val="130000"/>
              <a:buNone/>
              <a:defRPr/>
            </a:pPr>
            <a:endParaRPr lang="ru-RU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400" b="1" i="1" dirty="0" smtClean="0">
                <a:solidFill>
                  <a:schemeClr val="tx2"/>
                </a:solidFill>
              </a:rPr>
              <a:t>Сравнение </a:t>
            </a:r>
            <a:r>
              <a:rPr lang="en-AU" sz="2400" b="1" i="1" dirty="0" smtClean="0">
                <a:solidFill>
                  <a:schemeClr val="tx2"/>
                </a:solidFill>
              </a:rPr>
              <a:t>FFT-</a:t>
            </a:r>
            <a:r>
              <a:rPr lang="en-US" sz="2400" b="1" i="1" dirty="0" smtClean="0">
                <a:solidFill>
                  <a:schemeClr val="tx2"/>
                </a:solidFill>
              </a:rPr>
              <a:t>BPM</a:t>
            </a:r>
            <a:r>
              <a:rPr lang="ru-RU" sz="2400" b="1" i="1" dirty="0" smtClean="0">
                <a:solidFill>
                  <a:schemeClr val="tx2"/>
                </a:solidFill>
              </a:rPr>
              <a:t> </a:t>
            </a:r>
            <a:r>
              <a:rPr lang="ru-RU" sz="2400" b="1" i="1" dirty="0" smtClean="0">
                <a:solidFill>
                  <a:schemeClr val="tx2"/>
                </a:solidFill>
              </a:rPr>
              <a:t>и </a:t>
            </a:r>
            <a:r>
              <a:rPr lang="en-US" sz="2400" b="1" i="1" dirty="0" smtClean="0">
                <a:solidFill>
                  <a:schemeClr val="tx2"/>
                </a:solidFill>
              </a:rPr>
              <a:t>F</a:t>
            </a:r>
            <a:r>
              <a:rPr lang="en-AU" sz="2400" b="1" i="1" dirty="0" smtClean="0">
                <a:solidFill>
                  <a:schemeClr val="tx2"/>
                </a:solidFill>
              </a:rPr>
              <a:t>D</a:t>
            </a:r>
            <a:r>
              <a:rPr lang="en-US" sz="2400" b="1" i="1" dirty="0" smtClean="0">
                <a:solidFill>
                  <a:schemeClr val="tx2"/>
                </a:solidFill>
              </a:rPr>
              <a:t>-BPM</a:t>
            </a:r>
            <a:endParaRPr lang="en-US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 bwMode="auto">
          <a:xfrm>
            <a:off x="611188" y="908521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527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30099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671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9243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SzPct val="130000"/>
              <a:buNone/>
              <a:defRPr/>
            </a:pPr>
            <a:r>
              <a:rPr lang="en-AU" kern="0" dirty="0" smtClean="0"/>
              <a:t>FFT-BPM</a:t>
            </a:r>
            <a:endParaRPr lang="ru-RU" kern="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Физически более понятный метод, проще программная реализация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Разбиение по поперечным координатам должно быть равномерным и являться степенью 2 (не более 2</a:t>
            </a:r>
            <a:r>
              <a:rPr lang="en-US" sz="2000" kern="0" baseline="30000" dirty="0" smtClean="0"/>
              <a:t>10</a:t>
            </a:r>
            <a:r>
              <a:rPr lang="en-US" sz="2000" kern="0" dirty="0" smtClean="0"/>
              <a:t>)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Разбиение по </a:t>
            </a:r>
            <a:r>
              <a:rPr lang="en-AU" sz="2000" kern="0" dirty="0" smtClean="0"/>
              <a:t>z </a:t>
            </a:r>
            <a:r>
              <a:rPr lang="ru-RU" sz="2000" kern="0" dirty="0" smtClean="0"/>
              <a:t>должно быть мало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Неприменим к волноводам с большим </a:t>
            </a:r>
            <a:r>
              <a:rPr lang="el-GR" sz="2000" kern="0" dirty="0" smtClean="0"/>
              <a:t>Δ</a:t>
            </a:r>
            <a:r>
              <a:rPr lang="en-AU" sz="2000" kern="0" dirty="0" smtClean="0"/>
              <a:t>n</a:t>
            </a:r>
            <a:r>
              <a:rPr lang="en-US" sz="2000" kern="0" dirty="0" smtClean="0"/>
              <a:t> (</a:t>
            </a:r>
            <a:r>
              <a:rPr lang="ru-RU" sz="2000" kern="0" dirty="0" smtClean="0"/>
              <a:t>расходится)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Граничные условия получаются в виде отражения волны</a:t>
            </a:r>
          </a:p>
          <a:p>
            <a:pPr marL="0" indent="0" algn="ctr" eaLnBrk="1" hangingPunct="1">
              <a:buSzPct val="130000"/>
              <a:buNone/>
              <a:defRPr/>
            </a:pPr>
            <a:r>
              <a:rPr lang="en-AU" kern="0" dirty="0" smtClean="0"/>
              <a:t>F</a:t>
            </a:r>
            <a:r>
              <a:rPr lang="en-AU" kern="0" dirty="0"/>
              <a:t>D</a:t>
            </a:r>
            <a:r>
              <a:rPr lang="en-AU" kern="0" dirty="0" smtClean="0"/>
              <a:t>-BPM</a:t>
            </a:r>
            <a:endParaRPr lang="ru-RU" kern="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Менее </a:t>
            </a:r>
            <a:r>
              <a:rPr lang="ru-RU" sz="2000" kern="0" dirty="0" err="1" smtClean="0"/>
              <a:t>физичный</a:t>
            </a:r>
            <a:r>
              <a:rPr lang="ru-RU" sz="2000" kern="0" dirty="0" smtClean="0"/>
              <a:t> метод, намного больше математики, сложнее программная реализация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Намного эффективнее по скорости расчётов, можно сделать разбиение по</a:t>
            </a:r>
            <a:r>
              <a:rPr lang="en-AU" sz="2000" kern="0" dirty="0" smtClean="0"/>
              <a:t> z </a:t>
            </a:r>
            <a:r>
              <a:rPr lang="ru-RU" sz="2000" kern="0" dirty="0" smtClean="0"/>
              <a:t>грубее, чем в </a:t>
            </a:r>
            <a:r>
              <a:rPr lang="en-AU" sz="2000" kern="0" dirty="0" smtClean="0"/>
              <a:t>FFT-BPM</a:t>
            </a:r>
            <a:endParaRPr lang="ru-RU" sz="2000" kern="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kern="0" dirty="0" smtClean="0"/>
              <a:t>Можно поставить прозрачные граничные условия (энергия сможет уходить через границы)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kern="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en-US" sz="2000" kern="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kern="0" dirty="0"/>
          </a:p>
          <a:p>
            <a:pPr marL="0" indent="0" eaLnBrk="1" hangingPunct="1">
              <a:buSzPct val="130000"/>
              <a:buNone/>
              <a:defRPr/>
            </a:pPr>
            <a:endParaRPr lang="ru-RU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0849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Разделение по физическим факторам</a:t>
            </a:r>
            <a:endParaRPr lang="en-US" sz="2400" b="1" dirty="0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64704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SzPct val="130000"/>
              <a:buNone/>
            </a:pPr>
            <a:r>
              <a:rPr lang="ru-RU" sz="2000" dirty="0" smtClean="0"/>
              <a:t>Распространение импульса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algn="ctr" eaLnBrk="1" hangingPunct="1">
              <a:buSzPct val="130000"/>
              <a:buNone/>
            </a:pPr>
            <a:r>
              <a:rPr lang="ru-RU" sz="2000" dirty="0" smtClean="0"/>
              <a:t>Распространение пучка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D12D5FB5-2A09-4247-A218-C70A19793B4A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1461015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Дисперсия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16216" y="143449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Нелинейность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43332" y="476837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Дифракция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698484" y="476837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Фокусировка</a:t>
            </a:r>
            <a:endParaRPr lang="ru-RU" dirty="0"/>
          </a:p>
        </p:txBody>
      </p:sp>
      <p:sp>
        <p:nvSpPr>
          <p:cNvPr id="3" name="Стрелка вправо 2"/>
          <p:cNvSpPr/>
          <p:nvPr/>
        </p:nvSpPr>
        <p:spPr bwMode="auto">
          <a:xfrm rot="9788590">
            <a:off x="2992831" y="1186749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Стрелка вправо 12"/>
          <p:cNvSpPr/>
          <p:nvPr/>
        </p:nvSpPr>
        <p:spPr bwMode="auto">
          <a:xfrm rot="928969">
            <a:off x="5757112" y="1159766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 bwMode="auto">
          <a:xfrm rot="9788590">
            <a:off x="3021532" y="4500245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 bwMode="auto">
          <a:xfrm rot="928969">
            <a:off x="5919210" y="4498922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6169" y="1948344"/>
            <a:ext cx="3598676" cy="2224315"/>
          </a:xfrm>
          <a:prstGeom prst="rect">
            <a:avLst/>
          </a:prstGeom>
        </p:spPr>
      </p:pic>
      <p:pic>
        <p:nvPicPr>
          <p:cNvPr id="13370" name="Picture 58" descr="l1p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0" y="5432332"/>
            <a:ext cx="52419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Стрелка вправо 19"/>
          <p:cNvSpPr/>
          <p:nvPr/>
        </p:nvSpPr>
        <p:spPr bwMode="auto">
          <a:xfrm rot="8962171">
            <a:off x="6647427" y="5250760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Стрелка вправо 20"/>
          <p:cNvSpPr/>
          <p:nvPr/>
        </p:nvSpPr>
        <p:spPr bwMode="auto">
          <a:xfrm rot="1466612">
            <a:off x="2776673" y="5231939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Стрелка вправо 21"/>
          <p:cNvSpPr/>
          <p:nvPr/>
        </p:nvSpPr>
        <p:spPr bwMode="auto">
          <a:xfrm rot="8962171">
            <a:off x="6276530" y="1953556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Стрелка вправо 22"/>
          <p:cNvSpPr/>
          <p:nvPr/>
        </p:nvSpPr>
        <p:spPr bwMode="auto">
          <a:xfrm rot="1466612">
            <a:off x="2562313" y="1942290"/>
            <a:ext cx="744308" cy="363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19328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>
                <a:solidFill>
                  <a:schemeClr val="tx2"/>
                </a:solidFill>
              </a:rPr>
              <a:t>Упрощение уравнения </a:t>
            </a:r>
            <a:r>
              <a:rPr lang="ru-RU" sz="2800" b="1" i="1" dirty="0" smtClean="0">
                <a:solidFill>
                  <a:schemeClr val="tx2"/>
                </a:solidFill>
              </a:rPr>
              <a:t>Гельм</a:t>
            </a:r>
            <a:r>
              <a:rPr lang="ru-RU" sz="2800" b="1" i="1" dirty="0">
                <a:solidFill>
                  <a:schemeClr val="tx2"/>
                </a:solidFill>
              </a:rPr>
              <a:t>г</a:t>
            </a:r>
            <a:r>
              <a:rPr lang="ru-RU" sz="2800" b="1" i="1" dirty="0" smtClean="0">
                <a:solidFill>
                  <a:schemeClr val="tx2"/>
                </a:solidFill>
              </a:rPr>
              <a:t>ольца</a:t>
            </a:r>
            <a:endParaRPr lang="en-US" sz="2400" b="1" dirty="0"/>
          </a:p>
        </p:txBody>
      </p:sp>
      <p:sp>
        <p:nvSpPr>
          <p:cNvPr id="15364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60412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Уравнение </a:t>
            </a:r>
            <a:r>
              <a:rPr lang="ru-RU" sz="2000" dirty="0" smtClean="0"/>
              <a:t>Гельмгольца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Уравнение распространения пучка: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5E6AF95-A0DE-427A-90A3-A5F0B1224E46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09494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04746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52536" y="1916832"/>
                <a:ext cx="9143999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16832"/>
                <a:ext cx="9143999" cy="468975"/>
              </a:xfrm>
              <a:prstGeom prst="rect">
                <a:avLst/>
              </a:prstGeom>
              <a:blipFill rotWithShape="0">
                <a:blip r:embed="rId7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61977"/>
              </p:ext>
            </p:extLst>
          </p:nvPr>
        </p:nvGraphicFramePr>
        <p:xfrm>
          <a:off x="1771650" y="2474664"/>
          <a:ext cx="36845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8" imgW="1612800" imgH="228600" progId="Equation.DSMT4">
                  <p:embed/>
                </p:oleObj>
              </mc:Choice>
              <mc:Fallback>
                <p:oleObj name="Equation" r:id="rId8" imgW="1612800" imgH="2286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474664"/>
                        <a:ext cx="368458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3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935185"/>
              </p:ext>
            </p:extLst>
          </p:nvPr>
        </p:nvGraphicFramePr>
        <p:xfrm>
          <a:off x="928662" y="3111225"/>
          <a:ext cx="6829184" cy="168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10" imgW="2984500" imgH="736600" progId="Equation.DSMT4">
                  <p:embed/>
                </p:oleObj>
              </mc:Choice>
              <mc:Fallback>
                <p:oleObj name="Equation" r:id="rId10" imgW="2984500" imgH="736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111225"/>
                        <a:ext cx="6829184" cy="1685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 bwMode="auto">
          <a:xfrm rot="5400000">
            <a:off x="4250529" y="3107529"/>
            <a:ext cx="1071570" cy="5715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5475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98706"/>
              </p:ext>
            </p:extLst>
          </p:nvPr>
        </p:nvGraphicFramePr>
        <p:xfrm>
          <a:off x="357158" y="5229200"/>
          <a:ext cx="85756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12" imgW="3683000" imgH="431800" progId="Equation.DSMT4">
                  <p:embed/>
                </p:oleObj>
              </mc:Choice>
              <mc:Fallback>
                <p:oleObj name="Equation" r:id="rId12" imgW="3683000" imgH="4318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229200"/>
                        <a:ext cx="8575675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03324" y="1124744"/>
                <a:ext cx="7401123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к.с.</m:t>
                          </m:r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24" y="1124744"/>
                <a:ext cx="7401123" cy="7838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Физический смысл операторов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Дифракция, уравнение сходно с уравнением дисперсионного расплывания импульсов: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Фазовый сдвиг (линза), сходно с уравнением ФСМ: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714348" y="1500174"/>
          <a:ext cx="46434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4" imgW="1993900" imgH="431800" progId="Equation.DSMT4">
                  <p:embed/>
                </p:oleObj>
              </mc:Choice>
              <mc:Fallback>
                <p:oleObj name="Equation" r:id="rId4" imgW="1993900" imgH="431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00174"/>
                        <a:ext cx="464343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57158" y="3714752"/>
          <a:ext cx="58547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6" imgW="2514600" imgH="431800" progId="Equation.DSMT4">
                  <p:embed/>
                </p:oleObj>
              </mc:Choice>
              <mc:Fallback>
                <p:oleObj name="Equation" r:id="rId6" imgW="25146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714752"/>
                        <a:ext cx="58547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072198" y="1428736"/>
          <a:ext cx="23066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8" imgW="990600" imgH="419100" progId="Equation.DSMT4">
                  <p:embed/>
                </p:oleObj>
              </mc:Choice>
              <mc:Fallback>
                <p:oleObj name="Equation" r:id="rId8" imgW="990600" imgH="419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428736"/>
                        <a:ext cx="23066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6643702" y="3643314"/>
          <a:ext cx="21891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10" imgW="939392" imgH="393529" progId="Equation.DSMT4">
                  <p:embed/>
                </p:oleObj>
              </mc:Choice>
              <mc:Fallback>
                <p:oleObj name="Equation" r:id="rId10" imgW="939392" imgH="39352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643314"/>
                        <a:ext cx="21891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Быстрое преобразование Фурье </a:t>
            </a:r>
            <a:r>
              <a:rPr lang="en-US" sz="2800" b="1" i="1" dirty="0" smtClean="0">
                <a:solidFill>
                  <a:schemeClr val="tx2"/>
                </a:solidFill>
              </a:rPr>
              <a:t>(FFT)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14340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311150" y="642784"/>
            <a:ext cx="8642350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Дискретное преобразование Фурье: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Или: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Рассмотрим разложение: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b="0" dirty="0" smtClean="0"/>
              <a:t>Преобразование Фурье от функции </a:t>
            </a:r>
            <a:r>
              <a:rPr lang="en-US" b="0" dirty="0" smtClean="0"/>
              <a:t>N </a:t>
            </a:r>
            <a:r>
              <a:rPr lang="ru-RU" b="0" dirty="0" smtClean="0"/>
              <a:t>точек можно свести к 2м преобразованиям Фурье от </a:t>
            </a:r>
            <a:r>
              <a:rPr lang="en-US" b="0" dirty="0" smtClean="0"/>
              <a:t>N/2 </a:t>
            </a:r>
            <a:r>
              <a:rPr lang="ru-RU" b="0" dirty="0" smtClean="0"/>
              <a:t>точек.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b="0" dirty="0" smtClean="0"/>
          </a:p>
          <a:p>
            <a:pPr marL="0" indent="0" eaLnBrk="1" hangingPunct="1">
              <a:buSzPct val="130000"/>
              <a:buNone/>
              <a:defRPr/>
            </a:pPr>
            <a:endParaRPr lang="ru-RU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138F07C1-7569-41B6-81E1-9034CBCE3892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08053"/>
              </p:ext>
            </p:extLst>
          </p:nvPr>
        </p:nvGraphicFramePr>
        <p:xfrm>
          <a:off x="4632325" y="1048196"/>
          <a:ext cx="4313255" cy="95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tion" r:id="rId4" imgW="2005729" imgH="444307" progId="Equation.DSMT4">
                  <p:embed/>
                </p:oleObj>
              </mc:Choice>
              <mc:Fallback>
                <p:oleObj name="Equation" r:id="rId4" imgW="2005729" imgH="444307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1048196"/>
                        <a:ext cx="4313255" cy="954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263395" y="31443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8132"/>
              </p:ext>
            </p:extLst>
          </p:nvPr>
        </p:nvGraphicFramePr>
        <p:xfrm>
          <a:off x="2077301" y="2019545"/>
          <a:ext cx="4614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tion" r:id="rId6" imgW="2527300" imgH="241300" progId="Equation.DSMT4">
                  <p:embed/>
                </p:oleObj>
              </mc:Choice>
              <mc:Fallback>
                <p:oleObj name="Equation" r:id="rId6" imgW="25273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301" y="2019545"/>
                        <a:ext cx="46148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0052" y="2327747"/>
                <a:ext cx="5249359" cy="64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2" y="2327747"/>
                <a:ext cx="5249359" cy="641138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63395" y="37154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67434" y="3209316"/>
                <a:ext cx="7481607" cy="12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34" y="3209316"/>
                <a:ext cx="7481607" cy="125027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244" t="-1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6529" y="4359719"/>
                <a:ext cx="5249359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9" y="4359719"/>
                <a:ext cx="5249359" cy="522900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0986" y="4724749"/>
                <a:ext cx="524935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6" y="4724749"/>
                <a:ext cx="5249359" cy="657937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70258"/>
              </p:ext>
            </p:extLst>
          </p:nvPr>
        </p:nvGraphicFramePr>
        <p:xfrm>
          <a:off x="922338" y="1092200"/>
          <a:ext cx="31448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Equation" r:id="rId12" imgW="1727200" imgH="457200" progId="Equation.DSMT4">
                  <p:embed/>
                </p:oleObj>
              </mc:Choice>
              <mc:Fallback>
                <p:oleObj name="Equation" r:id="rId12" imgW="17272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092200"/>
                        <a:ext cx="31448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39281</TotalTime>
  <Words>489</Words>
  <Application>Microsoft Office PowerPoint</Application>
  <PresentationFormat>Экран (4:3)</PresentationFormat>
  <Paragraphs>242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Cambria Math</vt:lpstr>
      <vt:lpstr>Tahoma</vt:lpstr>
      <vt:lpstr>Times</vt:lpstr>
      <vt:lpstr>Times New Roman</vt:lpstr>
      <vt:lpstr>Wingdings</vt:lpstr>
      <vt:lpstr>Blends</vt:lpstr>
      <vt:lpstr>Artwork</vt:lpstr>
      <vt:lpstr>Equation</vt:lpstr>
      <vt:lpstr>MathType 6.0 Equation</vt:lpstr>
      <vt:lpstr>Методы математического моделирования  в фотонике.  Разделение по физическим факторам f(x,y,z)-&gt;f(x,y,z+dz). Методы распространения пучка, использующие быстрое преобразование Фурье или разностную схему. Fast Fourier Transform Beam Propagation Method (FFT-BPM) Finite Difference  Beam Propagation Method (FD-BPM)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Multy-Watt, linearly polarized,  single mode fiber based source at 775nm</dc:title>
  <dc:creator>Mikhail Vyatkin</dc:creator>
  <cp:lastModifiedBy>Andrey Baranov</cp:lastModifiedBy>
  <cp:revision>997</cp:revision>
  <cp:lastPrinted>2001-02-12T15:39:30Z</cp:lastPrinted>
  <dcterms:created xsi:type="dcterms:W3CDTF">2000-03-31T21:51:37Z</dcterms:created>
  <dcterms:modified xsi:type="dcterms:W3CDTF">2017-03-02T07:00:37Z</dcterms:modified>
</cp:coreProperties>
</file>