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4" r:id="rId3"/>
    <p:sldId id="424" r:id="rId4"/>
    <p:sldId id="410" r:id="rId5"/>
    <p:sldId id="395" r:id="rId6"/>
    <p:sldId id="411" r:id="rId7"/>
    <p:sldId id="412" r:id="rId8"/>
    <p:sldId id="413" r:id="rId9"/>
    <p:sldId id="421" r:id="rId10"/>
    <p:sldId id="422" r:id="rId11"/>
    <p:sldId id="423" r:id="rId12"/>
    <p:sldId id="420" r:id="rId13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CCECFF"/>
    <a:srgbClr val="33CCFF"/>
    <a:srgbClr val="C0C0C0"/>
    <a:srgbClr val="00FFFF"/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0" autoAdjust="0"/>
    <p:restoredTop sz="95380" autoAdjust="0"/>
  </p:normalViewPr>
  <p:slideViewPr>
    <p:cSldViewPr>
      <p:cViewPr varScale="1">
        <p:scale>
          <a:sx n="89" d="100"/>
          <a:sy n="89" d="100"/>
        </p:scale>
        <p:origin x="55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64" y="-78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DD5CD35-8298-4EA4-9EA7-5180A458F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9225" y="0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44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DE3A58F-8533-453E-B99C-FA1C822F2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7B9EE1-1362-4C8A-BAD6-1F9AAB02F8DE}" type="slidenum">
              <a:rPr lang="en-US" sz="1200" smtClean="0">
                <a:latin typeface="Tahoma" panose="020B0604030504040204" pitchFamily="34" charset="0"/>
              </a:rPr>
              <a:pPr/>
              <a:t>1</a:t>
            </a:fld>
            <a:endParaRPr lang="en-US" sz="1200" smtClean="0">
              <a:latin typeface="Tahoma" panose="020B060403050404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316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10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11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06C8086-EC47-4835-AABA-EA9CF6E6B91A}" type="slidenum">
              <a:rPr lang="en-US" sz="1200">
                <a:latin typeface="Tahoma" panose="020B0604030504040204" pitchFamily="34" charset="0"/>
              </a:rPr>
              <a:pPr algn="r" eaLnBrk="1" hangingPunct="1"/>
              <a:t>12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950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9577B2C-391A-4004-B42C-7F6D76BE46A5}" type="slidenum">
              <a:rPr lang="en-US" sz="1200">
                <a:latin typeface="Tahoma" panose="020B0604030504040204" pitchFamily="34" charset="0"/>
              </a:rPr>
              <a:pPr algn="r" eaLnBrk="1" hangingPunct="1"/>
              <a:t>2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69781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3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92776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649BFC5-9B34-42C5-9C7A-16EBBFC01523}" type="slidenum">
              <a:rPr lang="en-US" sz="1200">
                <a:latin typeface="Tahoma" panose="020B0604030504040204" pitchFamily="34" charset="0"/>
              </a:rPr>
              <a:pPr algn="r" eaLnBrk="1" hangingPunct="1"/>
              <a:t>4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414818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06D98B-6BC0-4CBA-AABD-BDA0A4FC27B9}" type="slidenum">
              <a:rPr lang="en-US" sz="1200">
                <a:latin typeface="Tahoma" panose="020B0604030504040204" pitchFamily="34" charset="0"/>
              </a:rPr>
              <a:pPr algn="r" eaLnBrk="1" hangingPunct="1"/>
              <a:t>5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19631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F4DBADE-E9C4-4F8A-BCBC-FCA3987CCFC4}" type="slidenum">
              <a:rPr lang="en-US" sz="1200">
                <a:latin typeface="Tahoma" panose="020B0604030504040204" pitchFamily="34" charset="0"/>
              </a:rPr>
              <a:pPr algn="r" eaLnBrk="1" hangingPunct="1"/>
              <a:t>6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91267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3A23534-29F4-4B89-806F-83805378D4B0}" type="slidenum">
              <a:rPr lang="en-US" sz="1200">
                <a:latin typeface="Tahoma" panose="020B0604030504040204" pitchFamily="34" charset="0"/>
              </a:rPr>
              <a:pPr algn="r" eaLnBrk="1" hangingPunct="1"/>
              <a:t>7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275802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8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959225" y="8818563"/>
            <a:ext cx="3025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85" tIns="46493" rIns="92985" bIns="46493" anchor="b"/>
          <a:lstStyle>
            <a:lvl1pPr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C1AAFC0-0FB4-4C77-9564-946F4421B968}" type="slidenum">
              <a:rPr lang="en-US" sz="1200">
                <a:latin typeface="Tahoma" panose="020B0604030504040204" pitchFamily="34" charset="0"/>
              </a:rPr>
              <a:pPr algn="r" eaLnBrk="1" hangingPunct="1"/>
              <a:t>9</a:t>
            </a:fld>
            <a:endParaRPr 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531813"/>
            <a:ext cx="4667250" cy="350043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214813"/>
            <a:ext cx="5176838" cy="4186237"/>
          </a:xfrm>
          <a:noFill/>
          <a:ln cap="rnd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ru-RU" sz="1100" smtClean="0"/>
          </a:p>
        </p:txBody>
      </p:sp>
    </p:spTree>
    <p:extLst>
      <p:ext uri="{BB962C8B-B14F-4D97-AF65-F5344CB8AC3E}">
        <p14:creationId xmlns:p14="http://schemas.microsoft.com/office/powerpoint/2010/main" val="327693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9"/>
          <p:cNvGraphicFramePr>
            <a:graphicFrameLocks noChangeAspect="1"/>
          </p:cNvGraphicFramePr>
          <p:nvPr/>
        </p:nvGraphicFramePr>
        <p:xfrm>
          <a:off x="0" y="0"/>
          <a:ext cx="215423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Artwork" r:id="rId3" imgW="2409524" imgH="7676190" progId="">
                  <p:embed/>
                </p:oleObj>
              </mc:Choice>
              <mc:Fallback>
                <p:oleObj name="Artwork" r:id="rId3" imgW="2409524" imgH="767619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4238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5589588"/>
            <a:ext cx="316865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5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1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2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8324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16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9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0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9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255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360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sp>
        <p:nvSpPr>
          <p:cNvPr id="1027" name="Rectangle 43"/>
          <p:cNvSpPr>
            <a:spLocks noChangeArrowheads="1"/>
          </p:cNvSpPr>
          <p:nvPr/>
        </p:nvSpPr>
        <p:spPr bwMode="auto">
          <a:xfrm>
            <a:off x="0" y="0"/>
            <a:ext cx="1371600" cy="6858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graphicFrame>
        <p:nvGraphicFramePr>
          <p:cNvPr id="1028" name="Object 44"/>
          <p:cNvGraphicFramePr>
            <a:graphicFrameLocks noChangeAspect="1"/>
          </p:cNvGraphicFramePr>
          <p:nvPr/>
        </p:nvGraphicFramePr>
        <p:xfrm>
          <a:off x="0" y="0"/>
          <a:ext cx="14160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Artwork" r:id="rId15" imgW="2409524" imgH="7676190" progId="">
                  <p:embed/>
                </p:oleObj>
              </mc:Choice>
              <mc:Fallback>
                <p:oleObj name="Artwork" r:id="rId15" imgW="2409524" imgH="767619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1605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45"/>
          <p:cNvSpPr>
            <a:spLocks noChangeShapeType="1"/>
          </p:cNvSpPr>
          <p:nvPr/>
        </p:nvSpPr>
        <p:spPr bwMode="auto">
          <a:xfrm flipH="1">
            <a:off x="0" y="6561138"/>
            <a:ext cx="6842125" cy="47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ru-RU"/>
          </a:p>
        </p:txBody>
      </p:sp>
      <p:pic>
        <p:nvPicPr>
          <p:cNvPr id="1030" name="Picture 46" descr="fiber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49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619125"/>
            <a:ext cx="9144000" cy="746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2021404" algn="ctr" rotWithShape="0">
              <a:schemeClr val="bg2"/>
            </a:outerShdw>
          </a:effectLst>
          <a:ex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ru-RU" smtClean="0"/>
          </a:p>
        </p:txBody>
      </p:sp>
      <p:pic>
        <p:nvPicPr>
          <p:cNvPr id="1032" name="Picture 102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11888"/>
            <a:ext cx="2133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</a:defRPr>
      </a:lvl4pPr>
      <a:lvl5pPr marL="2095500" indent="-2667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</a:defRPr>
      </a:lvl5pPr>
      <a:lvl6pPr marL="25527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30099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671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924300" indent="-2667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8.png"/><Relationship Id="rId5" Type="http://schemas.openxmlformats.org/officeDocument/2006/relationships/image" Target="../media/image4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95288" y="549275"/>
            <a:ext cx="8351837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 eaLnBrk="1" hangingPunct="1"/>
            <a:r>
              <a:rPr lang="ru-RU" sz="2000" b="1" dirty="0" smtClean="0"/>
              <a:t>Методы математического моделирования </a:t>
            </a:r>
            <a:br>
              <a:rPr lang="ru-RU" sz="2000" b="1" dirty="0" smtClean="0"/>
            </a:br>
            <a:r>
              <a:rPr lang="ru-RU" sz="2000" b="1" dirty="0" smtClean="0"/>
              <a:t>в </a:t>
            </a:r>
            <a:r>
              <a:rPr lang="ru-RU" sz="2000" b="1" dirty="0" err="1" smtClean="0"/>
              <a:t>фотонике</a:t>
            </a:r>
            <a:r>
              <a:rPr lang="ru-RU" sz="2000" b="1" dirty="0" smtClean="0"/>
              <a:t>.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ru-RU" sz="2000" b="1" dirty="0" smtClean="0"/>
              <a:t>Вариационный принцип.</a:t>
            </a:r>
            <a:br>
              <a:rPr lang="ru-RU" sz="2000" b="1" dirty="0" smtClean="0"/>
            </a:br>
            <a:r>
              <a:rPr lang="ru-RU" sz="2000" b="1" dirty="0" smtClean="0"/>
              <a:t>Метод Рэлея-Ритца.</a:t>
            </a:r>
            <a:endParaRPr lang="en-GB" sz="2000" b="1" dirty="0" smtClean="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143000" y="2971800"/>
            <a:ext cx="782161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i="1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5124" name="Text Box 0"/>
          <p:cNvSpPr txBox="1">
            <a:spLocks noChangeArrowheads="1"/>
          </p:cNvSpPr>
          <p:nvPr/>
        </p:nvSpPr>
        <p:spPr bwMode="auto">
          <a:xfrm>
            <a:off x="1219200" y="3429000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800" i="1"/>
          </a:p>
          <a:p>
            <a:pPr algn="ctr" eaLnBrk="1" hangingPunct="1"/>
            <a:endParaRPr lang="en-US" sz="1800" i="1"/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2484438" y="3716338"/>
            <a:ext cx="46799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dirty="0"/>
              <a:t>Подготовил Баранов А.</a:t>
            </a:r>
          </a:p>
          <a:p>
            <a:pPr algn="ctr" eaLnBrk="1" hangingPunct="1"/>
            <a:endParaRPr lang="ru-RU" dirty="0"/>
          </a:p>
          <a:p>
            <a:pPr algn="ctr" eaLnBrk="1" hangingPunct="1"/>
            <a:r>
              <a:rPr lang="ru-RU" dirty="0"/>
              <a:t>МФТИ</a:t>
            </a:r>
          </a:p>
          <a:p>
            <a:pPr algn="ctr" eaLnBrk="1" hangingPunct="1"/>
            <a:r>
              <a:rPr lang="ru-RU" dirty="0"/>
              <a:t>Кафедра </a:t>
            </a:r>
            <a:r>
              <a:rPr lang="ru-RU" dirty="0" err="1"/>
              <a:t>фотоники</a:t>
            </a:r>
            <a:endParaRPr lang="ru-RU" dirty="0"/>
          </a:p>
          <a:p>
            <a:pPr algn="ctr" eaLnBrk="1" hangingPunct="1"/>
            <a:r>
              <a:rPr lang="ru-RU" dirty="0"/>
              <a:t>Г. Фрязино</a:t>
            </a:r>
          </a:p>
          <a:p>
            <a:pPr algn="ctr" eaLnBrk="1" hangingPunct="1"/>
            <a:endParaRPr lang="ru-RU" dirty="0"/>
          </a:p>
          <a:p>
            <a:pPr algn="ctr" eaLnBrk="1" hangingPunct="1"/>
            <a:r>
              <a:rPr lang="en-US" dirty="0" smtClean="0"/>
              <a:t>16</a:t>
            </a:r>
            <a:r>
              <a:rPr lang="en-US" dirty="0" smtClean="0"/>
              <a:t>.0</a:t>
            </a:r>
            <a:r>
              <a:rPr lang="en-US" dirty="0" smtClean="0"/>
              <a:t>3</a:t>
            </a:r>
            <a:r>
              <a:rPr lang="en-US" dirty="0" smtClean="0"/>
              <a:t>.201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</a:t>
            </a:r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7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Граничные условия и базис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22831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Сведение к однородным граничным условиям: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Базис должен удовлетворять граничным условиям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Пользуясь симметрией решаемой задачи можно уменьшить количество базисных функций. Например, если по одной из координат условия симметричны, то можно взять только четные базисные функции.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Желательно, чтобы базис был ортогональным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10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785786" y="1928802"/>
          <a:ext cx="270351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7" name="Equation" r:id="rId4" imgW="1040948" imgH="431613" progId="Equation.DSMT4">
                  <p:embed/>
                </p:oleObj>
              </mc:Choice>
              <mc:Fallback>
                <p:oleObj name="Equation" r:id="rId4" imgW="1040948" imgH="431613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928802"/>
                        <a:ext cx="2703512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5300981" y="1571612"/>
          <a:ext cx="3843019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Equation" r:id="rId6" imgW="1524000" imgH="965200" progId="Equation.DSMT4">
                  <p:embed/>
                </p:oleObj>
              </mc:Choice>
              <mc:Fallback>
                <p:oleObj name="Equation" r:id="rId6" imgW="1524000" imgH="965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981" y="1571612"/>
                        <a:ext cx="3843019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Стрелка вправо 14"/>
          <p:cNvSpPr/>
          <p:nvPr/>
        </p:nvSpPr>
        <p:spPr bwMode="auto">
          <a:xfrm>
            <a:off x="3786182" y="2214554"/>
            <a:ext cx="1214446" cy="5000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Примеры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500034" y="500042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Одномерный случай: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Двухмерный случай: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11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142976" y="1357298"/>
          <a:ext cx="46815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tion" r:id="rId4" imgW="1803400" imgH="1117600" progId="Equation.DSMT4">
                  <p:embed/>
                </p:oleObj>
              </mc:Choice>
              <mc:Fallback>
                <p:oleObj name="Equation" r:id="rId4" imgW="1803400" imgH="1117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357298"/>
                        <a:ext cx="4681538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5855" y="4572008"/>
            <a:ext cx="606742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1538" y="5214950"/>
            <a:ext cx="2486711" cy="40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00562" y="5214950"/>
            <a:ext cx="3525449" cy="44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86050" y="5715016"/>
            <a:ext cx="3357586" cy="79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Дальнейшие направления</a:t>
            </a:r>
            <a:endParaRPr lang="en-US" sz="2400" b="1"/>
          </a:p>
        </p:txBody>
      </p:sp>
      <p:sp>
        <p:nvSpPr>
          <p:cNvPr id="9223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Задача на собственные значения (математика и физика)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Смешанные граничные условия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0" indent="0" eaLnBrk="1" hangingPunct="1">
              <a:buSzPct val="130000"/>
              <a:buFont typeface="Wingdings" panose="05000000000000000000" pitchFamily="2" charset="2"/>
              <a:buNone/>
              <a:defRPr/>
            </a:pPr>
            <a:r>
              <a:rPr lang="ru-RU" sz="2000" dirty="0"/>
              <a:t>	</a:t>
            </a:r>
            <a:r>
              <a:rPr lang="ru-RU" sz="2000" dirty="0" smtClean="0"/>
              <a:t>		Литература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ru-RU" sz="2000" dirty="0" smtClean="0"/>
              <a:t>В.К. Романко. </a:t>
            </a:r>
            <a:r>
              <a:rPr lang="en-US" sz="2000" dirty="0" smtClean="0"/>
              <a:t>“</a:t>
            </a:r>
            <a:r>
              <a:rPr lang="ru-RU" sz="2000" dirty="0" smtClean="0"/>
              <a:t>Курс дифференциальных уравнений и вариационного исчисления</a:t>
            </a:r>
            <a:r>
              <a:rPr lang="en-US" sz="2000" dirty="0" smtClean="0"/>
              <a:t>”</a:t>
            </a:r>
            <a:r>
              <a:rPr lang="ru-RU" sz="2000" dirty="0" smtClean="0"/>
              <a:t>, Москва, </a:t>
            </a:r>
            <a:r>
              <a:rPr lang="ru-RU" sz="2000" dirty="0" err="1" smtClean="0"/>
              <a:t>ФизМатЛит</a:t>
            </a:r>
            <a:r>
              <a:rPr lang="ru-RU" sz="2000" dirty="0" smtClean="0"/>
              <a:t>, 2001</a:t>
            </a:r>
          </a:p>
          <a:p>
            <a:pPr marL="457200" indent="-457200" eaLnBrk="1" hangingPunct="1">
              <a:buSzPct val="130000"/>
              <a:buFont typeface="+mj-lt"/>
              <a:buAutoNum type="arabicPeriod"/>
              <a:defRPr/>
            </a:pPr>
            <a:r>
              <a:rPr lang="en-US" sz="2000" dirty="0" smtClean="0"/>
              <a:t>Matthew N.O. </a:t>
            </a:r>
            <a:r>
              <a:rPr lang="en-US" sz="2000" dirty="0" err="1" smtClean="0"/>
              <a:t>Sadiku</a:t>
            </a:r>
            <a:r>
              <a:rPr lang="en-US" sz="2000" dirty="0" smtClean="0"/>
              <a:t> “Numerical Technic in Electromagnetics” ch.4 </a:t>
            </a:r>
            <a:r>
              <a:rPr lang="en-US" sz="2000" dirty="0" err="1" smtClean="0"/>
              <a:t>Variational</a:t>
            </a:r>
            <a:r>
              <a:rPr lang="en-US" sz="2000" dirty="0" smtClean="0"/>
              <a:t> Methods. </a:t>
            </a:r>
            <a:r>
              <a:rPr lang="en-US" sz="2000" smtClean="0"/>
              <a:t>CRC Press 2009</a:t>
            </a: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6B09D6D6-C1B7-4BC9-B306-6AEED7DEB44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12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>
                <a:solidFill>
                  <a:schemeClr val="tx2"/>
                </a:solidFill>
              </a:rPr>
              <a:t>План лекции</a:t>
            </a:r>
            <a:endParaRPr lang="en-US" sz="2400" b="1"/>
          </a:p>
        </p:txBody>
      </p:sp>
      <p:sp>
        <p:nvSpPr>
          <p:cNvPr id="717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Постановка задачи, актуальность.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Основы вариационного исчисления. Уравнение Эйлера-Лагранжа.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Метод Рэлея-Ритца в математике.</a:t>
            </a:r>
            <a:r>
              <a:rPr lang="en-US" sz="2000" dirty="0" smtClean="0"/>
              <a:t> </a:t>
            </a:r>
            <a:r>
              <a:rPr lang="ru-RU" sz="2000" dirty="0" smtClean="0"/>
              <a:t>Операторное уравнение.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Метод Рэлея-Ритца в физике. Принцип Гамильтона.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Немного о граничных условиях и базисе функций.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r>
              <a:rPr lang="ru-RU" sz="2000" dirty="0" smtClean="0"/>
              <a:t>Примеры</a:t>
            </a:r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  <a:defRPr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55150D30-629C-4EBA-9401-795BF4B147E9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2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Вспомним математику</a:t>
            </a:r>
            <a:endParaRPr lang="en-US" sz="2400" b="1" dirty="0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400050" lvl="1" indent="0" eaLnBrk="1" hangingPunct="1">
              <a:buSzPct val="130000"/>
              <a:buNone/>
              <a:defRPr/>
            </a:pPr>
            <a:endParaRPr lang="ru-RU" sz="16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 dirty="0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3</a:t>
            </a:fld>
            <a:endParaRPr lang="en-GB" sz="12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8334" y="173352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Число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44208" y="177004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Число</a:t>
            </a:r>
            <a:endParaRPr lang="ru-RU" dirty="0"/>
          </a:p>
        </p:txBody>
      </p:sp>
      <p:sp>
        <p:nvSpPr>
          <p:cNvPr id="3" name="Стрелка вправо 2"/>
          <p:cNvSpPr/>
          <p:nvPr/>
        </p:nvSpPr>
        <p:spPr bwMode="auto">
          <a:xfrm>
            <a:off x="3552205" y="1694825"/>
            <a:ext cx="2160240" cy="543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0638" y="410685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12" y="414338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Число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 bwMode="auto">
          <a:xfrm>
            <a:off x="3394509" y="4068160"/>
            <a:ext cx="2160240" cy="543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5941" y="3733836"/>
            <a:ext cx="188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Функционал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791241" y="291067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387115" y="294719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 bwMode="auto">
          <a:xfrm>
            <a:off x="3495112" y="2871975"/>
            <a:ext cx="2160240" cy="543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9058" y="2571744"/>
            <a:ext cx="188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690638" y="5087346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Число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286512" y="512387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20" name="Стрелка вправо 19"/>
          <p:cNvSpPr/>
          <p:nvPr/>
        </p:nvSpPr>
        <p:spPr bwMode="auto">
          <a:xfrm>
            <a:off x="3394509" y="5048651"/>
            <a:ext cx="2160240" cy="5433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4571" y="4543490"/>
            <a:ext cx="3364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Семейство функций с параметром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986151" y="1336031"/>
            <a:ext cx="1881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77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  <p:bldP spid="10" grpId="0"/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 animBg="1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>
                <a:solidFill>
                  <a:schemeClr val="tx2"/>
                </a:solidFill>
              </a:rPr>
              <a:t>Постановка задачи</a:t>
            </a:r>
            <a:endParaRPr lang="en-US" sz="2400" b="1" dirty="0"/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188" y="981075"/>
            <a:ext cx="8281987" cy="51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Решение некоторых уравнений в частных производных и многомерных задач на собственные значения. Задача теплопроводности. Задача колебаний. Волновая задача.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endParaRPr lang="ru-RU" sz="2000" dirty="0" smtClean="0"/>
          </a:p>
          <a:p>
            <a:pPr marL="0" indent="0" eaLnBrk="1" hangingPunct="1">
              <a:buSzPct val="130000"/>
              <a:buNone/>
              <a:defRPr/>
            </a:pPr>
            <a:r>
              <a:rPr lang="ru-RU" sz="2000" smtClean="0"/>
              <a:t>Метод </a:t>
            </a:r>
            <a:r>
              <a:rPr lang="ru-RU" sz="2000" dirty="0" smtClean="0"/>
              <a:t>Рэлея-Ритца:</a:t>
            </a:r>
          </a:p>
          <a:p>
            <a:pPr marL="0" indent="0" eaLnBrk="1" hangingPunct="1">
              <a:buSzPct val="130000"/>
              <a:buNone/>
              <a:defRPr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Достоинства: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Относительно простая программная реализация (по сравнению с МКЭ)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Скорость вычислений (по сравнению с МКЭ)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Сходимость (по сравнению с разностными методами)</a:t>
            </a:r>
            <a:endParaRPr lang="ru-RU" sz="16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2000" dirty="0" smtClean="0"/>
              <a:t>Недостатки</a:t>
            </a:r>
            <a:endParaRPr lang="ru-RU" sz="2000" dirty="0"/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Трудность решения со специфическими граничными условиями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smtClean="0"/>
              <a:t>Необходимость поиска хорошего базиса</a:t>
            </a:r>
          </a:p>
          <a:p>
            <a:pPr marL="857250" lvl="1" indent="-457200" eaLnBrk="1" hangingPunct="1">
              <a:buSzPct val="130000"/>
              <a:buFont typeface="Wingdings" panose="05000000000000000000" pitchFamily="2" charset="2"/>
              <a:buChar char="Ø"/>
              <a:defRPr/>
            </a:pPr>
            <a:r>
              <a:rPr lang="ru-RU" sz="1600" dirty="0" err="1" smtClean="0"/>
              <a:t>Неуниверсальность</a:t>
            </a:r>
            <a:endParaRPr lang="ru-RU" sz="1600" dirty="0"/>
          </a:p>
          <a:p>
            <a:pPr marL="400050" lvl="1" indent="0" eaLnBrk="1" hangingPunct="1">
              <a:buSzPct val="130000"/>
              <a:buNone/>
              <a:defRPr/>
            </a:pPr>
            <a:endParaRPr lang="ru-RU" sz="16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ECB7F527-D750-4610-9CBC-118E404AAD1E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4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71550" y="0"/>
            <a:ext cx="81724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b="1" i="1" dirty="0" smtClean="0">
                <a:solidFill>
                  <a:schemeClr val="tx2"/>
                </a:solidFill>
              </a:rPr>
              <a:t>Вариационный принцип</a:t>
            </a:r>
            <a:endParaRPr lang="en-US" sz="3200" b="1" dirty="0"/>
          </a:p>
        </p:txBody>
      </p:sp>
      <p:sp>
        <p:nvSpPr>
          <p:cNvPr id="11268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764704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Рассмотрим интегральный функционал вида: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В силу теоремы Эйлера, если </a:t>
            </a:r>
            <a:r>
              <a:rPr lang="en-US" sz="2000" dirty="0" smtClean="0"/>
              <a:t>f</a:t>
            </a:r>
            <a:r>
              <a:rPr lang="ru-RU" sz="2000" dirty="0" smtClean="0"/>
              <a:t> </a:t>
            </a:r>
            <a:r>
              <a:rPr lang="en-US" sz="2000" dirty="0" smtClean="0"/>
              <a:t>–</a:t>
            </a:r>
            <a:r>
              <a:rPr lang="ru-RU" sz="2000" dirty="0" smtClean="0"/>
              <a:t> функция, доставляющая экстремум Функционала </a:t>
            </a:r>
            <a:r>
              <a:rPr lang="en-US" sz="2000" dirty="0" smtClean="0"/>
              <a:t>I</a:t>
            </a:r>
            <a:r>
              <a:rPr lang="ru-RU" sz="2000" dirty="0" smtClean="0"/>
              <a:t>, то </a:t>
            </a:r>
            <a:r>
              <a:rPr lang="en-US" sz="2000" dirty="0" smtClean="0"/>
              <a:t>f</a:t>
            </a:r>
            <a:r>
              <a:rPr lang="ru-RU" sz="2000" dirty="0" smtClean="0"/>
              <a:t> удовлетворяет уравнению Эйлера-Лагранжа: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Для многомерного случая:</a:t>
            </a:r>
          </a:p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b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ABA5F20-378F-4D13-8058-BE16740B1AF4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5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63688" y="1082945"/>
                <a:ext cx="4824536" cy="930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82945"/>
                <a:ext cx="4824536" cy="930063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20057" y="3280238"/>
                <a:ext cx="4824536" cy="129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057" y="3280238"/>
                <a:ext cx="4824536" cy="129150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20057" y="4813076"/>
                <a:ext cx="4824536" cy="1291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057" y="4813076"/>
                <a:ext cx="4824536" cy="129150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Связь между задачами</a:t>
            </a:r>
          </a:p>
        </p:txBody>
      </p:sp>
      <p:sp>
        <p:nvSpPr>
          <p:cNvPr id="13316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611560" y="764704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Сведение дифференциальной задачи к поиску экстремума функционала: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D12D5FB5-2A09-4247-A218-C70A19793B4A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6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62111" y="1463285"/>
                <a:ext cx="4824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11" y="1463285"/>
                <a:ext cx="4824536" cy="46166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0134" y="1924950"/>
                <a:ext cx="8664835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4" y="1924950"/>
                <a:ext cx="8664835" cy="106106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9490" y="2842593"/>
                <a:ext cx="8664835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0" y="2842593"/>
                <a:ext cx="8664835" cy="126618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116632" y="4190924"/>
                <a:ext cx="8664835" cy="1120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6632" y="4190924"/>
                <a:ext cx="8664835" cy="1120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353030" y="5212178"/>
                <a:ext cx="5247139" cy="1207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3030" y="5212178"/>
                <a:ext cx="5247139" cy="12074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270259" y="5440614"/>
                <a:ext cx="5247139" cy="1207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259" y="5440614"/>
                <a:ext cx="5247139" cy="12074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кругленный прямоугольник 16"/>
          <p:cNvSpPr/>
          <p:nvPr/>
        </p:nvSpPr>
        <p:spPr bwMode="auto">
          <a:xfrm>
            <a:off x="4632325" y="5489128"/>
            <a:ext cx="4261222" cy="76746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6800" y="19328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Альтернативный метод</a:t>
            </a:r>
          </a:p>
        </p:txBody>
      </p:sp>
      <p:sp>
        <p:nvSpPr>
          <p:cNvPr id="15364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60412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Функциональное пространство</a:t>
            </a: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Если </a:t>
            </a:r>
            <a:r>
              <a:rPr lang="en-US" sz="2000" dirty="0" smtClean="0"/>
              <a:t>L </a:t>
            </a:r>
            <a:r>
              <a:rPr lang="ru-RU" sz="2000" dirty="0" smtClean="0"/>
              <a:t>действительный, самосопряженный и положительно определенный: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25E6AF95-A0DE-427A-90A3-A5F0B1224E46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7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509494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104746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6" imgW="435285" imgH="677109" progId="Equation.DSMT4">
                  <p:embed/>
                </p:oleObj>
              </mc:Choice>
              <mc:Fallback>
                <p:oleObj name="Equation" r:id="rId6" imgW="435285" imgH="677109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9632" y="2436184"/>
            <a:ext cx="1728192" cy="58635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55976" y="2436184"/>
            <a:ext cx="3816424" cy="5662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7015" y="3070702"/>
            <a:ext cx="8568506" cy="163152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5776" y="5592026"/>
            <a:ext cx="4921964" cy="551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97015" y="1235430"/>
                <a:ext cx="5247139" cy="1096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5" y="1235430"/>
                <a:ext cx="5247139" cy="109658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Метод Рэлея-Ритца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304800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Метод Рэлея-Ритца поиска экстремума функционала состоит в разложении искомой функции по базисным:</a:t>
            </a: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8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423619"/>
            <a:ext cx="2873130" cy="12049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632" y="2620587"/>
            <a:ext cx="4380496" cy="530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5303" y="3199208"/>
            <a:ext cx="5031545" cy="18501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656" y="5186517"/>
            <a:ext cx="3393698" cy="1034221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 bwMode="auto">
          <a:xfrm>
            <a:off x="1066800" y="1423619"/>
            <a:ext cx="4873352" cy="177558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0325" y="2886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0"/>
            <a:ext cx="80772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2800" b="1" i="1" dirty="0" smtClean="0">
                <a:solidFill>
                  <a:schemeClr val="tx2"/>
                </a:solidFill>
              </a:rPr>
              <a:t>Принцип Гамильтона</a:t>
            </a:r>
            <a:endParaRPr lang="en-US" sz="2400" b="1" dirty="0"/>
          </a:p>
        </p:txBody>
      </p:sp>
      <p:sp>
        <p:nvSpPr>
          <p:cNvPr id="17412" name="Содержимое 4"/>
          <p:cNvSpPr>
            <a:spLocks noGrp="1"/>
          </p:cNvSpPr>
          <p:nvPr>
            <p:ph idx="4294967295"/>
          </p:nvPr>
        </p:nvSpPr>
        <p:spPr bwMode="auto">
          <a:xfrm>
            <a:off x="491331" y="722831"/>
            <a:ext cx="8281987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err="1" smtClean="0"/>
              <a:t>Лагранжиан</a:t>
            </a:r>
            <a:r>
              <a:rPr lang="ru-RU" sz="2000" dirty="0" smtClean="0"/>
              <a:t> (механика) и уравнения Лагранжа: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Действие по Гамильтону: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None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r>
              <a:rPr lang="ru-RU" sz="2000" dirty="0" smtClean="0"/>
              <a:t>Реализуется траектория отвечающая минимуму действия по Гамильтону</a:t>
            </a:r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/>
          </a:p>
          <a:p>
            <a:pPr marL="0" indent="0" eaLnBrk="1" hangingPunct="1">
              <a:buSzPct val="130000"/>
              <a:buNone/>
            </a:pPr>
            <a:endParaRPr lang="ru-RU" sz="2000" dirty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Wingdings" panose="05000000000000000000" pitchFamily="2" charset="2"/>
              <a:buChar char="Ø"/>
            </a:pPr>
            <a:endParaRPr lang="ru-RU" sz="2000" dirty="0" smtClean="0"/>
          </a:p>
          <a:p>
            <a:pPr marL="457200" indent="-457200" eaLnBrk="1" hangingPunct="1">
              <a:buSzPct val="130000"/>
              <a:buFont typeface="Tahoma" panose="020B0604030504040204" pitchFamily="34" charset="0"/>
              <a:buAutoNum type="arabicPeriod"/>
            </a:pPr>
            <a:endParaRPr lang="ru-RU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950" y="6597650"/>
            <a:ext cx="7056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t>	НТО «ИРЭ-Полюс»                                                                              </a:t>
            </a:r>
            <a:fld id="{0D099EAB-2FF1-41C2-99E5-BA705021A4A8}" type="slidenum">
              <a:rPr lang="ru-RU" sz="1200" b="1">
                <a:solidFill>
                  <a:schemeClr val="tx2"/>
                </a:solidFill>
                <a:latin typeface="Tahoma" panose="020B0604030504040204" pitchFamily="34" charset="0"/>
              </a:rPr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t>9</a:t>
            </a:fld>
            <a:endParaRPr lang="en-GB" sz="12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285852" y="1571612"/>
          <a:ext cx="1613717" cy="46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Equation" r:id="rId4" imgW="621760" imgH="177646" progId="Equation.DSMT4">
                  <p:embed/>
                </p:oleObj>
              </mc:Choice>
              <mc:Fallback>
                <p:oleObj name="Equation" r:id="rId4" imgW="621760" imgH="177646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571612"/>
                        <a:ext cx="1613717" cy="46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214414" y="2143116"/>
          <a:ext cx="2949091" cy="1624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6" imgW="1244520" imgH="685800" progId="Equation.DSMT4">
                  <p:embed/>
                </p:oleObj>
              </mc:Choice>
              <mc:Fallback>
                <p:oleObj name="Equation" r:id="rId6" imgW="1244520" imgH="685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143116"/>
                        <a:ext cx="2949091" cy="1624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000100" y="4357694"/>
          <a:ext cx="2668588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3" name="Equation" r:id="rId8" imgW="1028254" imgH="495085" progId="Equation.DSMT4">
                  <p:embed/>
                </p:oleObj>
              </mc:Choice>
              <mc:Fallback>
                <p:oleObj name="Equation" r:id="rId8" imgW="1028254" imgH="495085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357694"/>
                        <a:ext cx="2668588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36378</TotalTime>
  <Words>324</Words>
  <Application>Microsoft Office PowerPoint</Application>
  <PresentationFormat>Экран (4:3)</PresentationFormat>
  <Paragraphs>205</Paragraphs>
  <Slides>12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Cambria Math</vt:lpstr>
      <vt:lpstr>Tahoma</vt:lpstr>
      <vt:lpstr>Times</vt:lpstr>
      <vt:lpstr>Times New Roman</vt:lpstr>
      <vt:lpstr>Wingdings</vt:lpstr>
      <vt:lpstr>Blends</vt:lpstr>
      <vt:lpstr>Artwork</vt:lpstr>
      <vt:lpstr>Equation</vt:lpstr>
      <vt:lpstr>Методы математического моделирования  в фотонике.  Вариационный принцип. Метод Рэлея-Ритца.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IPG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Multy-Watt, linearly polarized,  single mode fiber based source at 775nm</dc:title>
  <dc:creator>Mikhail Vyatkin</dc:creator>
  <cp:lastModifiedBy>Andrey Baranov</cp:lastModifiedBy>
  <cp:revision>991</cp:revision>
  <cp:lastPrinted>2001-02-12T15:39:30Z</cp:lastPrinted>
  <dcterms:created xsi:type="dcterms:W3CDTF">2000-03-31T21:51:37Z</dcterms:created>
  <dcterms:modified xsi:type="dcterms:W3CDTF">2017-03-16T07:41:28Z</dcterms:modified>
</cp:coreProperties>
</file>