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4" r:id="rId3"/>
    <p:sldId id="410" r:id="rId4"/>
    <p:sldId id="429" r:id="rId5"/>
    <p:sldId id="395" r:id="rId6"/>
    <p:sldId id="411" r:id="rId7"/>
    <p:sldId id="412" r:id="rId8"/>
    <p:sldId id="413" r:id="rId9"/>
    <p:sldId id="421" r:id="rId10"/>
    <p:sldId id="422" r:id="rId11"/>
    <p:sldId id="428" r:id="rId12"/>
    <p:sldId id="423" r:id="rId13"/>
    <p:sldId id="424" r:id="rId14"/>
    <p:sldId id="426" r:id="rId15"/>
    <p:sldId id="430" r:id="rId16"/>
    <p:sldId id="425" r:id="rId17"/>
    <p:sldId id="427" r:id="rId18"/>
    <p:sldId id="420" r:id="rId1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CCECFF"/>
    <a:srgbClr val="33CCFF"/>
    <a:srgbClr val="C0C0C0"/>
    <a:srgbClr val="00FFFF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0" autoAdjust="0"/>
    <p:restoredTop sz="95380" autoAdjust="0"/>
  </p:normalViewPr>
  <p:slideViewPr>
    <p:cSldViewPr>
      <p:cViewPr varScale="1">
        <p:scale>
          <a:sx n="116" d="100"/>
          <a:sy n="116" d="100"/>
        </p:scale>
        <p:origin x="16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DD5CD35-8298-4EA4-9EA7-5180A458F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DE3A58F-8533-453E-B99C-FA1C822F2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7B9EE1-1362-4C8A-BAD6-1F9AAB02F8DE}" type="slidenum">
              <a:rPr lang="en-US" sz="1200" smtClean="0">
                <a:latin typeface="Tahoma" panose="020B0604030504040204" pitchFamily="34" charset="0"/>
              </a:rPr>
              <a:pPr/>
              <a:t>1</a:t>
            </a:fld>
            <a:endParaRPr lang="en-US" sz="1200" smtClean="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316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10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11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87086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976944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54137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89309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370084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543517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9577B2C-391A-4004-B42C-7F6D76BE46A5}" type="slidenum">
              <a:rPr lang="en-US" sz="1200">
                <a:latin typeface="Tahoma" panose="020B0604030504040204" pitchFamily="34" charset="0"/>
              </a:rPr>
              <a:pPr algn="r" eaLnBrk="1" hangingPunct="1"/>
              <a:t>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69781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818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690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F4DBADE-E9C4-4F8A-BCBC-FCA3987CCFC4}" type="slidenum">
              <a:rPr lang="en-US" sz="1200">
                <a:latin typeface="Tahoma" panose="020B0604030504040204" pitchFamily="34" charset="0"/>
              </a:rPr>
              <a:pPr algn="r" eaLnBrk="1" hangingPunct="1"/>
              <a:t>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91267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3A23534-29F4-4B89-806F-83805378D4B0}" type="slidenum">
              <a:rPr 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75802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0" y="0"/>
          <a:ext cx="21542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Artwork" r:id="rId3" imgW="2409524" imgH="7676190" progId="">
                  <p:embed/>
                </p:oleObj>
              </mc:Choice>
              <mc:Fallback>
                <p:oleObj name="Artwork" r:id="rId3" imgW="2409524" imgH="767619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423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31686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5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1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832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55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36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sp>
        <p:nvSpPr>
          <p:cNvPr id="1027" name="Rectangle 43"/>
          <p:cNvSpPr>
            <a:spLocks noChangeArrowheads="1"/>
          </p:cNvSpPr>
          <p:nvPr/>
        </p:nvSpPr>
        <p:spPr bwMode="auto">
          <a:xfrm>
            <a:off x="0" y="0"/>
            <a:ext cx="13716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graphicFrame>
        <p:nvGraphicFramePr>
          <p:cNvPr id="1028" name="Object 44"/>
          <p:cNvGraphicFramePr>
            <a:graphicFrameLocks noChangeAspect="1"/>
          </p:cNvGraphicFramePr>
          <p:nvPr/>
        </p:nvGraphicFramePr>
        <p:xfrm>
          <a:off x="0" y="0"/>
          <a:ext cx="141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Artwork" r:id="rId15" imgW="2409524" imgH="7676190" progId="">
                  <p:embed/>
                </p:oleObj>
              </mc:Choice>
              <mc:Fallback>
                <p:oleObj name="Artwork" r:id="rId15" imgW="2409524" imgH="767619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160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5"/>
          <p:cNvSpPr>
            <a:spLocks noChangeShapeType="1"/>
          </p:cNvSpPr>
          <p:nvPr/>
        </p:nvSpPr>
        <p:spPr bwMode="auto">
          <a:xfrm flipH="1">
            <a:off x="0" y="6561138"/>
            <a:ext cx="6842125" cy="47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pic>
        <p:nvPicPr>
          <p:cNvPr id="1030" name="Picture 46" descr="fiber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619125"/>
            <a:ext cx="9144000" cy="746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pic>
        <p:nvPicPr>
          <p:cNvPr id="1032" name="Picture 102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18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1.jpeg"/><Relationship Id="rId4" Type="http://schemas.openxmlformats.org/officeDocument/2006/relationships/image" Target="../media/image24.png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95288" y="549275"/>
            <a:ext cx="8351837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lang="ru-RU" sz="2000" b="1" dirty="0" smtClean="0"/>
              <a:t>Методы математического моделирования </a:t>
            </a:r>
            <a:br>
              <a:rPr lang="ru-RU" sz="2000" b="1" dirty="0" smtClean="0"/>
            </a:br>
            <a:r>
              <a:rPr lang="ru-RU" sz="2000" b="1" dirty="0" smtClean="0"/>
              <a:t>в </a:t>
            </a:r>
            <a:r>
              <a:rPr lang="ru-RU" sz="2000" b="1" dirty="0" err="1" smtClean="0"/>
              <a:t>фотонике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Вариационный принцип.</a:t>
            </a:r>
            <a:br>
              <a:rPr lang="ru-RU" sz="2000" b="1" dirty="0" smtClean="0"/>
            </a:br>
            <a:r>
              <a:rPr lang="ru-RU" sz="2000" b="1" dirty="0" smtClean="0"/>
              <a:t>Метод конечных элементов (МКЭ).</a:t>
            </a:r>
            <a:br>
              <a:rPr lang="ru-RU" sz="2000" b="1" dirty="0" smtClean="0"/>
            </a:br>
            <a:r>
              <a:rPr lang="en-US" sz="2000" b="1" dirty="0" smtClean="0"/>
              <a:t>Finite Element Method (FEM).</a:t>
            </a:r>
            <a:endParaRPr lang="en-GB" sz="2000" b="1" dirty="0" smtClean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782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i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124" name="Text Box 0"/>
          <p:cNvSpPr txBox="1">
            <a:spLocks noChangeArrowheads="1"/>
          </p:cNvSpPr>
          <p:nvPr/>
        </p:nvSpPr>
        <p:spPr bwMode="auto">
          <a:xfrm>
            <a:off x="1219200" y="342900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800" i="1"/>
          </a:p>
          <a:p>
            <a:pPr algn="ctr" eaLnBrk="1" hangingPunct="1"/>
            <a:endParaRPr lang="en-US" sz="1800" i="1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484438" y="3716338"/>
            <a:ext cx="46799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/>
              <a:t>Подготовил Баранов А.</a:t>
            </a:r>
          </a:p>
          <a:p>
            <a:pPr algn="ctr" eaLnBrk="1" hangingPunct="1"/>
            <a:endParaRPr lang="ru-RU" dirty="0"/>
          </a:p>
          <a:p>
            <a:pPr algn="ctr" eaLnBrk="1" hangingPunct="1"/>
            <a:r>
              <a:rPr lang="ru-RU" dirty="0"/>
              <a:t>МФТИ</a:t>
            </a:r>
          </a:p>
          <a:p>
            <a:pPr algn="ctr" eaLnBrk="1" hangingPunct="1"/>
            <a:r>
              <a:rPr lang="ru-RU" dirty="0"/>
              <a:t>Кафедра </a:t>
            </a:r>
            <a:r>
              <a:rPr lang="ru-RU" dirty="0" err="1"/>
              <a:t>фотоники</a:t>
            </a:r>
            <a:endParaRPr lang="ru-RU" dirty="0"/>
          </a:p>
          <a:p>
            <a:pPr algn="ctr" eaLnBrk="1" hangingPunct="1"/>
            <a:r>
              <a:rPr lang="ru-RU" dirty="0"/>
              <a:t>Г. Фрязино</a:t>
            </a:r>
          </a:p>
          <a:p>
            <a:pPr algn="ctr" eaLnBrk="1" hangingPunct="1"/>
            <a:endParaRPr lang="ru-RU" dirty="0"/>
          </a:p>
          <a:p>
            <a:pPr algn="ctr" eaLnBrk="1" hangingPunct="1"/>
            <a:r>
              <a:rPr lang="en-US" dirty="0" smtClean="0"/>
              <a:t>30.03.2017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</a:t>
            </a:r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Матрица Рэлея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Рассмотрим уравнение вида:</a:t>
            </a:r>
            <a:endParaRPr lang="en-US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 eaLnBrk="1" hangingPunct="1">
              <a:buSzPct val="130000"/>
              <a:buNone/>
            </a:pPr>
            <a:endParaRPr lang="en-US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Перепишем </a:t>
            </a:r>
            <a:r>
              <a:rPr lang="ru-RU" sz="2000" smtClean="0"/>
              <a:t>скалярное произведение в виде:</a:t>
            </a:r>
            <a:endParaRPr lang="en-US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Для построения матрицы Рэлея потребуется матрица жесткости и матрица масс</a:t>
            </a:r>
            <a:endParaRPr lang="en-US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10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7704" y="1196752"/>
                <a:ext cx="4608512" cy="86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4608512" cy="86087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8422" y="2233530"/>
                <a:ext cx="8064896" cy="1324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=−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∮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2" y="2233530"/>
                <a:ext cx="8064896" cy="132485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/>
          <p:cNvCxnSpPr/>
          <p:nvPr/>
        </p:nvCxnSpPr>
        <p:spPr bwMode="auto">
          <a:xfrm flipV="1">
            <a:off x="7020272" y="2233530"/>
            <a:ext cx="1440000" cy="979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6800" y="3852383"/>
                <a:ext cx="4608512" cy="242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52383"/>
                <a:ext cx="4608512" cy="242233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Граничные условия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491331" y="722831"/>
                <a:ext cx="8281987" cy="51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Рассмотрим задачу Пуассона в прямоугольнике</a:t>
                </a:r>
                <a:endParaRPr lang="en-US" sz="2000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в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ru-RU" sz="2000" b="1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на границе</m:t>
                      </m:r>
                    </m:oMath>
                  </m:oMathPara>
                </a14:m>
                <a:endParaRPr lang="ru-RU" sz="2000" b="1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b="1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b="1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r>
                  <a:rPr lang="ru-RU" sz="2000" b="1" dirty="0" smtClean="0">
                    <a:ea typeface="Cambria Math" panose="02040503050406030204" pitchFamily="18" charset="0"/>
                  </a:rPr>
                  <a:t>Для задания граничных условий Дирихле нужно видоизменить систему Рэлея:</a:t>
                </a:r>
                <a:endParaRPr lang="en-US" sz="2000" b="1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en-US" sz="2000" b="1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457200" indent="-457200" eaLnBrk="1" hangingPunct="1">
                  <a:buSzPct val="130000"/>
                  <a:buFont typeface="Tahoma" panose="020B0604030504040204" pitchFamily="34" charset="0"/>
                  <a:buAutoNum type="arabicPeriod"/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17412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491331" y="722831"/>
                <a:ext cx="8281987" cy="518477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178" t="-1882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11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80" y="1079024"/>
            <a:ext cx="3960440" cy="2913427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11911"/>
              </p:ext>
            </p:extLst>
          </p:nvPr>
        </p:nvGraphicFramePr>
        <p:xfrm>
          <a:off x="456307" y="1848942"/>
          <a:ext cx="4914723" cy="197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6" imgW="3479760" imgH="1396800" progId="Equation.DSMT4">
                  <p:embed/>
                </p:oleObj>
              </mc:Choice>
              <mc:Fallback>
                <p:oleObj name="Equation" r:id="rId6" imgW="3479760" imgH="1396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07" y="1848942"/>
                        <a:ext cx="4914723" cy="1973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 bwMode="auto">
          <a:xfrm>
            <a:off x="491331" y="1848942"/>
            <a:ext cx="2526189" cy="13209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4920435" y="1876617"/>
            <a:ext cx="363302" cy="13209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41497"/>
              </p:ext>
            </p:extLst>
          </p:nvPr>
        </p:nvGraphicFramePr>
        <p:xfrm>
          <a:off x="1034008" y="4792590"/>
          <a:ext cx="597376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8" imgW="4228920" imgH="939600" progId="Equation.DSMT4">
                  <p:embed/>
                </p:oleObj>
              </mc:Choice>
              <mc:Fallback>
                <p:oleObj name="Equation" r:id="rId8" imgW="4228920" imgH="939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008" y="4792590"/>
                        <a:ext cx="5973763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Программа расчета мод в световоде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64704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/>
              <a:t>% femcode2.m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% [</a:t>
            </a:r>
            <a:r>
              <a:rPr lang="en-US" sz="1200" dirty="0" err="1" smtClean="0"/>
              <a:t>p,t,b</a:t>
            </a:r>
            <a:r>
              <a:rPr lang="en-US" sz="1200" dirty="0" smtClean="0"/>
              <a:t>] from mesh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%%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tic()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Rcore</a:t>
            </a:r>
            <a:r>
              <a:rPr lang="en-US" sz="1200" dirty="0" smtClean="0"/>
              <a:t> = 8;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nclad</a:t>
            </a:r>
            <a:r>
              <a:rPr lang="en-US" sz="1200" dirty="0" smtClean="0"/>
              <a:t> = 1.45;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deltan</a:t>
            </a:r>
            <a:r>
              <a:rPr lang="en-US" sz="1200" dirty="0" smtClean="0"/>
              <a:t> = 5.5e-3;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lambda = 0.064;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k0 = 2 * pi / lambda;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ncore</a:t>
            </a:r>
            <a:r>
              <a:rPr lang="en-US" sz="1200" dirty="0" smtClean="0"/>
              <a:t> = </a:t>
            </a:r>
            <a:r>
              <a:rPr lang="en-US" sz="1200" dirty="0" err="1" smtClean="0"/>
              <a:t>nclad</a:t>
            </a:r>
            <a:r>
              <a:rPr lang="en-US" sz="1200" dirty="0" smtClean="0"/>
              <a:t> + </a:t>
            </a:r>
            <a:r>
              <a:rPr lang="en-US" sz="1200" dirty="0" err="1" smtClean="0"/>
              <a:t>deltan</a:t>
            </a:r>
            <a:r>
              <a:rPr lang="en-US" sz="1200" dirty="0" smtClean="0"/>
              <a:t>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N=size(p,1);T=size(t,1);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K=</a:t>
            </a:r>
            <a:r>
              <a:rPr lang="en-US" sz="1200" dirty="0" err="1" smtClean="0"/>
              <a:t>spalloc</a:t>
            </a:r>
            <a:r>
              <a:rPr lang="en-US" sz="1200" dirty="0" smtClean="0"/>
              <a:t>(N,N , floor(N^2 * 0.01));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G=</a:t>
            </a:r>
            <a:r>
              <a:rPr lang="en-US" sz="1200" dirty="0" err="1" smtClean="0"/>
              <a:t>spalloc</a:t>
            </a:r>
            <a:r>
              <a:rPr lang="en-US" sz="1200" dirty="0" smtClean="0"/>
              <a:t>(N,N , floor(N^2 * 0.01));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%  Stiffness and mass matrices calculation goes here</a:t>
            </a:r>
            <a:endParaRPr lang="ru-RU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K(b,:)=0; K(:,b)=0; G(b,:)=0; G(:,b)=0; % put zeros in boundary rows/columns of K and F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K(</a:t>
            </a:r>
            <a:r>
              <a:rPr lang="en-US" sz="1200" dirty="0" err="1" smtClean="0"/>
              <a:t>b,b</a:t>
            </a:r>
            <a:r>
              <a:rPr lang="en-US" sz="1200" dirty="0" smtClean="0"/>
              <a:t>)=</a:t>
            </a:r>
            <a:r>
              <a:rPr lang="en-US" sz="1200" dirty="0" err="1" smtClean="0"/>
              <a:t>speye</a:t>
            </a:r>
            <a:r>
              <a:rPr lang="en-US" sz="1200" dirty="0" smtClean="0"/>
              <a:t>(length(b),length(b)); % put I into boundary </a:t>
            </a:r>
            <a:r>
              <a:rPr lang="en-US" sz="1200" dirty="0" err="1" smtClean="0"/>
              <a:t>submatrix</a:t>
            </a:r>
            <a:r>
              <a:rPr lang="en-US" sz="1200" dirty="0" smtClean="0"/>
              <a:t> of K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G(</a:t>
            </a:r>
            <a:r>
              <a:rPr lang="en-US" sz="1200" dirty="0" err="1" smtClean="0"/>
              <a:t>b,b</a:t>
            </a:r>
            <a:r>
              <a:rPr lang="en-US" sz="1200" dirty="0" smtClean="0"/>
              <a:t>)=</a:t>
            </a:r>
            <a:r>
              <a:rPr lang="en-US" sz="1200" dirty="0" err="1" smtClean="0"/>
              <a:t>speye</a:t>
            </a:r>
            <a:r>
              <a:rPr lang="en-US" sz="1200" dirty="0" smtClean="0"/>
              <a:t>(length(b),length(b));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Kb=K; </a:t>
            </a:r>
            <a:r>
              <a:rPr lang="en-US" sz="1200" dirty="0" err="1" smtClean="0"/>
              <a:t>Gb</a:t>
            </a:r>
            <a:r>
              <a:rPr lang="en-US" sz="1200" dirty="0" smtClean="0"/>
              <a:t>=G;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toc</a:t>
            </a:r>
            <a:r>
              <a:rPr lang="en-US" sz="1200" dirty="0" smtClean="0"/>
              <a:t>()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tic()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[A,B] = </a:t>
            </a:r>
            <a:r>
              <a:rPr lang="en-US" sz="1200" dirty="0" err="1" smtClean="0"/>
              <a:t>eigs</a:t>
            </a:r>
            <a:r>
              <a:rPr lang="en-US" sz="1200" dirty="0" smtClean="0"/>
              <a:t>(Kb,Gb,14);</a:t>
            </a:r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toc</a:t>
            </a:r>
            <a:r>
              <a:rPr lang="en-US" sz="1200" dirty="0" smtClean="0"/>
              <a:t>()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%%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mode = 14;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h = </a:t>
            </a:r>
            <a:r>
              <a:rPr lang="en-US" sz="1200" dirty="0" err="1" smtClean="0"/>
              <a:t>trisurf</a:t>
            </a:r>
            <a:r>
              <a:rPr lang="en-US" sz="1200" dirty="0" smtClean="0"/>
              <a:t>(</a:t>
            </a:r>
            <a:r>
              <a:rPr lang="en-US" sz="1200" dirty="0" err="1" smtClean="0"/>
              <a:t>t,p</a:t>
            </a:r>
            <a:r>
              <a:rPr lang="en-US" sz="1200" dirty="0" smtClean="0"/>
              <a:t>(:,1),p(:,2),A(:,mode),A(:,mode),'</a:t>
            </a:r>
            <a:r>
              <a:rPr lang="en-US" sz="1200" dirty="0" err="1" smtClean="0"/>
              <a:t>edgecolor','k','facecolor','interp</a:t>
            </a:r>
            <a:r>
              <a:rPr lang="en-US" sz="1200" dirty="0" smtClean="0"/>
              <a:t>');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set(h, '</a:t>
            </a:r>
            <a:r>
              <a:rPr lang="en-US" sz="1200" dirty="0" err="1" smtClean="0"/>
              <a:t>LineStyle</a:t>
            </a:r>
            <a:r>
              <a:rPr lang="en-US" sz="1200" dirty="0" smtClean="0"/>
              <a:t>' , 'none')</a:t>
            </a:r>
          </a:p>
          <a:p>
            <a:endParaRPr lang="ru-RU" sz="11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Программа расчета мод в световоде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714348" y="642918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SzPct val="130000"/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%Stiffness and mass matrices calculations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for e=1:T  % integration over one triangular element at a time 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nodes=t(e,:); % row of t = node numbers of the 3 corners of triangle e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</a:t>
            </a:r>
            <a:r>
              <a:rPr lang="en-US" sz="1400" dirty="0" err="1" smtClean="0"/>
              <a:t>Pe</a:t>
            </a:r>
            <a:r>
              <a:rPr lang="en-US" sz="1400" dirty="0" smtClean="0"/>
              <a:t>=[ones(3,1),p(nodes,:)]; % 3 by 3 matrix with rows=[1 </a:t>
            </a:r>
            <a:r>
              <a:rPr lang="en-US" sz="1400" dirty="0" err="1" smtClean="0"/>
              <a:t>xcorner</a:t>
            </a:r>
            <a:r>
              <a:rPr lang="en-US" sz="1400" dirty="0" smtClean="0"/>
              <a:t> </a:t>
            </a:r>
            <a:r>
              <a:rPr lang="en-US" sz="1400" dirty="0" err="1" smtClean="0"/>
              <a:t>ycorner</a:t>
            </a:r>
            <a:r>
              <a:rPr lang="en-US" sz="1400" dirty="0" smtClean="0"/>
              <a:t>]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Area=abs(</a:t>
            </a:r>
            <a:r>
              <a:rPr lang="en-US" sz="1400" dirty="0" err="1" smtClean="0"/>
              <a:t>det</a:t>
            </a:r>
            <a:r>
              <a:rPr lang="en-US" sz="1400" dirty="0" smtClean="0"/>
              <a:t>(</a:t>
            </a:r>
            <a:r>
              <a:rPr lang="en-US" sz="1400" dirty="0" err="1" smtClean="0"/>
              <a:t>Pe</a:t>
            </a:r>
            <a:r>
              <a:rPr lang="en-US" sz="1400" dirty="0" smtClean="0"/>
              <a:t>))/2; % area of triangle e = half of parallelogram area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C=inv(</a:t>
            </a:r>
            <a:r>
              <a:rPr lang="en-US" sz="1400" dirty="0" err="1" smtClean="0"/>
              <a:t>Pe</a:t>
            </a:r>
            <a:r>
              <a:rPr lang="en-US" sz="1400" dirty="0" smtClean="0"/>
              <a:t>); % columns of C are </a:t>
            </a:r>
            <a:r>
              <a:rPr lang="en-US" sz="1400" dirty="0" err="1" smtClean="0"/>
              <a:t>coeffs</a:t>
            </a:r>
            <a:r>
              <a:rPr lang="en-US" sz="1400" dirty="0" smtClean="0"/>
              <a:t> in </a:t>
            </a:r>
            <a:r>
              <a:rPr lang="en-US" sz="1400" dirty="0" err="1" smtClean="0"/>
              <a:t>a+bx+cy</a:t>
            </a:r>
            <a:r>
              <a:rPr lang="en-US" sz="1400" dirty="0" smtClean="0"/>
              <a:t> to give phi=1,0,0 at nodes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center = sum(</a:t>
            </a:r>
            <a:r>
              <a:rPr lang="en-US" sz="1400" dirty="0" err="1" smtClean="0"/>
              <a:t>Pe</a:t>
            </a:r>
            <a:r>
              <a:rPr lang="en-US" sz="1400" dirty="0" smtClean="0"/>
              <a:t>)/3;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if center(2)^2 + center(3)^2 &lt; Rcore^2;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%   if (abs(center(2))&lt;</a:t>
            </a:r>
            <a:r>
              <a:rPr lang="en-US" sz="1400" dirty="0" err="1" smtClean="0"/>
              <a:t>Rcore</a:t>
            </a:r>
            <a:r>
              <a:rPr lang="en-US" sz="1400" dirty="0" smtClean="0"/>
              <a:t>) &amp;&amp; (abs(center(3))&lt;</a:t>
            </a:r>
            <a:r>
              <a:rPr lang="en-US" sz="1400" dirty="0" err="1" smtClean="0"/>
              <a:t>Rcore</a:t>
            </a:r>
            <a:r>
              <a:rPr lang="en-US" sz="14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    epsilon = ncore^2;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else epsilon = nclad^2;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end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</a:t>
            </a:r>
            <a:r>
              <a:rPr lang="en-US" sz="1400" dirty="0" err="1" smtClean="0"/>
              <a:t>Pe_shift</a:t>
            </a:r>
            <a:r>
              <a:rPr lang="en-US" sz="1400" dirty="0" smtClean="0"/>
              <a:t> = </a:t>
            </a:r>
            <a:r>
              <a:rPr lang="en-US" sz="1400" dirty="0" err="1" smtClean="0"/>
              <a:t>Pe</a:t>
            </a:r>
            <a:r>
              <a:rPr lang="en-US" sz="1400" dirty="0" smtClean="0"/>
              <a:t>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</a:t>
            </a:r>
            <a:r>
              <a:rPr lang="en-US" sz="1400" dirty="0" err="1" smtClean="0"/>
              <a:t>Pe_shift</a:t>
            </a:r>
            <a:r>
              <a:rPr lang="en-US" sz="1400" dirty="0" smtClean="0"/>
              <a:t>(4,:) = </a:t>
            </a:r>
            <a:r>
              <a:rPr lang="en-US" sz="1400" dirty="0" err="1" smtClean="0"/>
              <a:t>Pe</a:t>
            </a:r>
            <a:r>
              <a:rPr lang="en-US" sz="1400" dirty="0" smtClean="0"/>
              <a:t>(1,:);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</a:t>
            </a:r>
            <a:r>
              <a:rPr lang="en-US" sz="1400" dirty="0" err="1" smtClean="0"/>
              <a:t>Pe_shift</a:t>
            </a:r>
            <a:r>
              <a:rPr lang="en-US" sz="1400" dirty="0" smtClean="0"/>
              <a:t>(1,:) = [];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</a:t>
            </a:r>
            <a:r>
              <a:rPr lang="en-US" sz="1400" dirty="0" err="1" smtClean="0"/>
              <a:t>Pmid</a:t>
            </a:r>
            <a:r>
              <a:rPr lang="en-US" sz="1400" dirty="0" smtClean="0"/>
              <a:t> = (</a:t>
            </a:r>
            <a:r>
              <a:rPr lang="en-US" sz="1400" dirty="0" err="1" smtClean="0"/>
              <a:t>Pe</a:t>
            </a:r>
            <a:r>
              <a:rPr lang="en-US" sz="1400" dirty="0" smtClean="0"/>
              <a:t> + </a:t>
            </a:r>
            <a:r>
              <a:rPr lang="en-US" sz="1400" dirty="0" err="1" smtClean="0"/>
              <a:t>Pe_shift</a:t>
            </a:r>
            <a:r>
              <a:rPr lang="en-US" sz="1400" dirty="0" smtClean="0"/>
              <a:t>)/2;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</a:t>
            </a:r>
            <a:r>
              <a:rPr lang="en-US" sz="1400" dirty="0" err="1" smtClean="0"/>
              <a:t>Ge</a:t>
            </a:r>
            <a:r>
              <a:rPr lang="en-US" sz="1400" dirty="0" smtClean="0"/>
              <a:t> = Area / 3 * (</a:t>
            </a:r>
            <a:r>
              <a:rPr lang="en-US" sz="1400" dirty="0" err="1" smtClean="0"/>
              <a:t>Pmid</a:t>
            </a:r>
            <a:r>
              <a:rPr lang="en-US" sz="1400" dirty="0" smtClean="0"/>
              <a:t> * C).' * (</a:t>
            </a:r>
            <a:r>
              <a:rPr lang="en-US" sz="1400" dirty="0" err="1" smtClean="0"/>
              <a:t>Pmid</a:t>
            </a:r>
            <a:r>
              <a:rPr lang="en-US" sz="1400" dirty="0" smtClean="0"/>
              <a:t> * C);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grad=C(2:3,:);</a:t>
            </a:r>
            <a:r>
              <a:rPr lang="en-US" sz="1400" dirty="0" err="1" smtClean="0"/>
              <a:t>Ke</a:t>
            </a:r>
            <a:r>
              <a:rPr lang="en-US" sz="1400" dirty="0" smtClean="0"/>
              <a:t>=Area*(grad).'*grad; % element matrix from slopes </a:t>
            </a:r>
            <a:r>
              <a:rPr lang="en-US" sz="1400" dirty="0" err="1" smtClean="0"/>
              <a:t>b,c</a:t>
            </a:r>
            <a:r>
              <a:rPr lang="en-US" sz="1400" dirty="0" smtClean="0"/>
              <a:t> in grad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K(</a:t>
            </a:r>
            <a:r>
              <a:rPr lang="en-US" sz="1400" dirty="0" err="1" smtClean="0"/>
              <a:t>nodes,nodes</a:t>
            </a:r>
            <a:r>
              <a:rPr lang="en-US" sz="1400" dirty="0" smtClean="0"/>
              <a:t>)=K(</a:t>
            </a:r>
            <a:r>
              <a:rPr lang="en-US" sz="1400" dirty="0" err="1" smtClean="0"/>
              <a:t>nodes,nodes</a:t>
            </a:r>
            <a:r>
              <a:rPr lang="en-US" sz="1400" dirty="0" smtClean="0"/>
              <a:t>)-</a:t>
            </a:r>
            <a:r>
              <a:rPr lang="en-US" sz="1400" dirty="0" err="1" smtClean="0"/>
              <a:t>Ke</a:t>
            </a:r>
            <a:r>
              <a:rPr lang="en-US" sz="1400" dirty="0" smtClean="0"/>
              <a:t> + </a:t>
            </a:r>
            <a:r>
              <a:rPr lang="en-US" sz="1400" dirty="0" err="1" smtClean="0"/>
              <a:t>Ge</a:t>
            </a:r>
            <a:r>
              <a:rPr lang="en-US" sz="1400" dirty="0" smtClean="0"/>
              <a:t> * k0 * epsilon; % add </a:t>
            </a:r>
            <a:r>
              <a:rPr lang="en-US" sz="1400" dirty="0" err="1" smtClean="0"/>
              <a:t>Ke</a:t>
            </a:r>
            <a:r>
              <a:rPr lang="en-US" sz="1400" dirty="0" smtClean="0"/>
              <a:t> to 9 entries of global K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 G(</a:t>
            </a:r>
            <a:r>
              <a:rPr lang="en-US" sz="1400" dirty="0" err="1" smtClean="0"/>
              <a:t>nodes,nodes</a:t>
            </a:r>
            <a:r>
              <a:rPr lang="en-US" sz="1400" dirty="0" smtClean="0"/>
              <a:t>)=G(</a:t>
            </a:r>
            <a:r>
              <a:rPr lang="en-US" sz="1400" dirty="0" err="1" smtClean="0"/>
              <a:t>nodes,nodes</a:t>
            </a:r>
            <a:r>
              <a:rPr lang="en-US" sz="1400" dirty="0" smtClean="0"/>
              <a:t>)+</a:t>
            </a:r>
            <a:r>
              <a:rPr lang="en-US" sz="1400" dirty="0" err="1" smtClean="0"/>
              <a:t>Ge</a:t>
            </a:r>
            <a:r>
              <a:rPr lang="en-US" sz="1400" dirty="0" smtClean="0"/>
              <a:t>; % add </a:t>
            </a:r>
            <a:r>
              <a:rPr lang="en-US" sz="1400" dirty="0" err="1" smtClean="0"/>
              <a:t>Ge</a:t>
            </a:r>
            <a:r>
              <a:rPr lang="en-US" sz="1400" dirty="0" smtClean="0"/>
              <a:t> to 9 entries of global G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Примеры – круглая жила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83568" y="614968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SzPct val="130000"/>
              <a:buFont typeface="+mj-lt"/>
              <a:buAutoNum type="arabicPeriod"/>
            </a:pPr>
            <a:endParaRPr lang="en-US" sz="1400" dirty="0"/>
          </a:p>
          <a:p>
            <a:pPr marL="0" indent="0" eaLnBrk="1" hangingPunct="1">
              <a:buSzPct val="130000"/>
              <a:buNone/>
            </a:pPr>
            <a:endParaRPr 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 dirty="0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14</a:t>
            </a:fld>
            <a:endParaRPr lang="en-GB" sz="1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4269681" cy="314091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16" y="3446880"/>
            <a:ext cx="4283968" cy="31514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37335"/>
            <a:ext cx="3241551" cy="31209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48" y="714038"/>
            <a:ext cx="3161884" cy="3044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9087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908720"/>
            <a:ext cx="124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 zoomed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29395" y="340323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LP-0-1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07051" y="349701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LP-1-1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Примеры – круглая жила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83568" y="614968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SzPct val="130000"/>
              <a:buFont typeface="+mj-lt"/>
              <a:buAutoNum type="arabicPeriod"/>
            </a:pPr>
            <a:endParaRPr lang="en-US" sz="1400" dirty="0"/>
          </a:p>
          <a:p>
            <a:pPr marL="0" indent="0" eaLnBrk="1" hangingPunct="1">
              <a:buSzPct val="130000"/>
              <a:buNone/>
            </a:pPr>
            <a:endParaRPr 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 dirty="0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15</a:t>
            </a:fld>
            <a:endParaRPr lang="en-GB" sz="1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5" y="487915"/>
            <a:ext cx="3353847" cy="32291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76672"/>
            <a:ext cx="3297714" cy="31750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3311286"/>
            <a:ext cx="3579835" cy="34467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62" y="3364565"/>
            <a:ext cx="3357658" cy="32327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8170" y="10285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LP-1-3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1599" y="36120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LP-5-2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61113" y="10285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LP-3-3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3" y="3617604"/>
            <a:ext cx="115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LP-10-1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8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Примеры – квадратная жила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83568" y="614968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SzPct val="130000"/>
              <a:buFont typeface="+mj-lt"/>
              <a:buAutoNum type="arabicPeriod"/>
            </a:pPr>
            <a:endParaRPr lang="en-US" sz="1400" dirty="0"/>
          </a:p>
          <a:p>
            <a:pPr marL="0" indent="0" eaLnBrk="1" hangingPunct="1">
              <a:buSzPct val="130000"/>
              <a:buNone/>
            </a:pPr>
            <a:endParaRPr 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 dirty="0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16</a:t>
            </a:fld>
            <a:endParaRPr lang="en-GB" sz="1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8" y="827406"/>
            <a:ext cx="4211962" cy="30984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89" y="806455"/>
            <a:ext cx="4268924" cy="31403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25412"/>
            <a:ext cx="4113921" cy="30263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90" y="3567550"/>
            <a:ext cx="4281058" cy="31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Примеры – мода на изгибе круглой жилы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83568" y="614968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SzPct val="130000"/>
              <a:buFont typeface="+mj-lt"/>
              <a:buAutoNum type="arabicPeriod"/>
            </a:pPr>
            <a:endParaRPr lang="en-US" sz="1400" dirty="0"/>
          </a:p>
          <a:p>
            <a:pPr marL="0" indent="0" eaLnBrk="1" hangingPunct="1">
              <a:buSzPct val="130000"/>
              <a:buNone/>
            </a:pPr>
            <a:endParaRPr 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 dirty="0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17</a:t>
            </a:fld>
            <a:endParaRPr lang="en-GB" sz="1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9" y="596320"/>
            <a:ext cx="4413696" cy="3246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55" y="549917"/>
            <a:ext cx="4539851" cy="33396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9" y="3663672"/>
            <a:ext cx="4307216" cy="31685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03" y="3592966"/>
            <a:ext cx="4403331" cy="32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Литература</a:t>
            </a:r>
            <a:endParaRPr lang="en-US" sz="2400" b="1" dirty="0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Font typeface="Wingdings" panose="05000000000000000000" pitchFamily="2" charset="2"/>
              <a:buNone/>
              <a:defRPr/>
            </a:pPr>
            <a:r>
              <a:rPr lang="ru-RU" sz="2000" dirty="0"/>
              <a:t>	</a:t>
            </a:r>
            <a:r>
              <a:rPr lang="ru-RU" sz="2000" dirty="0" smtClean="0"/>
              <a:t>		Литература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ru-RU" sz="2000" dirty="0" smtClean="0"/>
              <a:t>В.К. Романко. </a:t>
            </a:r>
            <a:r>
              <a:rPr lang="en-US" sz="2000" dirty="0" smtClean="0"/>
              <a:t>“</a:t>
            </a:r>
            <a:r>
              <a:rPr lang="ru-RU" sz="2000" dirty="0" smtClean="0"/>
              <a:t>Курс дифференциальных уравнений и вариационного исчисления</a:t>
            </a:r>
            <a:r>
              <a:rPr lang="en-US" sz="2000" dirty="0" smtClean="0"/>
              <a:t>”</a:t>
            </a:r>
            <a:r>
              <a:rPr lang="ru-RU" sz="2000" dirty="0" smtClean="0"/>
              <a:t>, Москва, </a:t>
            </a:r>
            <a:r>
              <a:rPr lang="ru-RU" sz="2000" dirty="0" err="1" smtClean="0"/>
              <a:t>ФизМатЛит</a:t>
            </a:r>
            <a:r>
              <a:rPr lang="ru-RU" sz="2000" dirty="0" smtClean="0"/>
              <a:t>, 2001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smtClean="0"/>
              <a:t>Matthew N.O. </a:t>
            </a:r>
            <a:r>
              <a:rPr lang="en-US" sz="2000" dirty="0" err="1" smtClean="0"/>
              <a:t>Sadiku</a:t>
            </a:r>
            <a:r>
              <a:rPr lang="en-US" sz="2000" dirty="0" smtClean="0"/>
              <a:t> “Numerical Technic in Electromagnetics” ch.4 </a:t>
            </a:r>
            <a:r>
              <a:rPr lang="en-US" sz="2000" dirty="0" err="1" smtClean="0"/>
              <a:t>Variational</a:t>
            </a:r>
            <a:r>
              <a:rPr lang="en-US" sz="2000" dirty="0" smtClean="0"/>
              <a:t> Methods. CRC Press 2009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/>
              <a:t>Peter J. </a:t>
            </a:r>
            <a:r>
              <a:rPr lang="en-US" sz="2000" dirty="0" err="1" smtClean="0"/>
              <a:t>Olver</a:t>
            </a:r>
            <a:r>
              <a:rPr lang="ru-RU" sz="2000" dirty="0" smtClean="0"/>
              <a:t> </a:t>
            </a:r>
            <a:r>
              <a:rPr lang="en-US" sz="2000" dirty="0"/>
              <a:t>“Introduction to Partial Diﬀerential Equations” </a:t>
            </a:r>
            <a:r>
              <a:rPr lang="en-US" sz="2000" dirty="0" smtClean="0"/>
              <a:t>Springer, ch.10-11 “Finite Elements and Weak Solutions”, 2013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smtClean="0"/>
              <a:t>Francisco-Javier </a:t>
            </a:r>
            <a:r>
              <a:rPr lang="en-US" sz="2000" dirty="0" err="1" smtClean="0"/>
              <a:t>Sayas</a:t>
            </a:r>
            <a:r>
              <a:rPr lang="en-US" sz="2000" dirty="0"/>
              <a:t> </a:t>
            </a:r>
            <a:r>
              <a:rPr lang="en-US" sz="2000" dirty="0" smtClean="0"/>
              <a:t>“A </a:t>
            </a:r>
            <a:r>
              <a:rPr lang="en-US" sz="2000" dirty="0"/>
              <a:t>gentle introduction to the Finite Element </a:t>
            </a:r>
            <a:r>
              <a:rPr lang="en-US" sz="2000" dirty="0" smtClean="0"/>
              <a:t>Method”, 2008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/>
              <a:t>P.-O. </a:t>
            </a:r>
            <a:r>
              <a:rPr lang="en-US" sz="2000" dirty="0" err="1"/>
              <a:t>Persson</a:t>
            </a:r>
            <a:r>
              <a:rPr lang="en-US" sz="2000" dirty="0"/>
              <a:t>, G. </a:t>
            </a:r>
            <a:r>
              <a:rPr lang="en-US" sz="2000" dirty="0" err="1"/>
              <a:t>Strang</a:t>
            </a:r>
            <a:r>
              <a:rPr lang="en-US" sz="2000" dirty="0"/>
              <a:t>, </a:t>
            </a:r>
            <a:r>
              <a:rPr lang="en-US" sz="2000" dirty="0" smtClean="0"/>
              <a:t>”A </a:t>
            </a:r>
            <a:r>
              <a:rPr lang="en-US" sz="2000" dirty="0"/>
              <a:t>Simple Mesh Generator in </a:t>
            </a:r>
            <a:r>
              <a:rPr lang="en-US" sz="2000" dirty="0" smtClean="0"/>
              <a:t>MATLAB”.</a:t>
            </a:r>
            <a:r>
              <a:rPr lang="ru-RU" sz="2000" dirty="0" smtClean="0"/>
              <a:t> </a:t>
            </a:r>
            <a:r>
              <a:rPr lang="en-US" sz="2000" i="1" dirty="0" smtClean="0"/>
              <a:t>SIAM </a:t>
            </a:r>
            <a:r>
              <a:rPr lang="en-US" sz="2000" i="1" dirty="0"/>
              <a:t>Review</a:t>
            </a:r>
            <a:r>
              <a:rPr lang="en-US" sz="2000" dirty="0"/>
              <a:t>, Volume 46 (2), pp. 329-345, June 2004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План лекции</a:t>
            </a:r>
            <a:endParaRPr lang="en-US" sz="2400" b="1"/>
          </a:p>
        </p:txBody>
      </p:sp>
      <p:sp>
        <p:nvSpPr>
          <p:cNvPr id="717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Постановка задачи, актуальность.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Вариационный принцип. Система уравнений Рэлея.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Принцип метода конечных элементов.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Триангуляция области (</a:t>
            </a:r>
            <a:r>
              <a:rPr lang="en-US" sz="2000" dirty="0" smtClean="0"/>
              <a:t>meshing)</a:t>
            </a:r>
            <a:r>
              <a:rPr lang="ru-RU" sz="2000" dirty="0" smtClean="0"/>
              <a:t>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Построение матрицы Рэлея. Матрица жесткости и матрица масс</a:t>
            </a:r>
            <a:r>
              <a:rPr lang="en-US" sz="2000" dirty="0" smtClean="0"/>
              <a:t> (stiffness and mass matrices)</a:t>
            </a:r>
            <a:r>
              <a:rPr lang="ru-RU" sz="2000" dirty="0" smtClean="0"/>
              <a:t>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Граничные условия.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Пример программной реализации и расчетов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55150D30-629C-4EBA-9401-795BF4B147E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>
                <a:solidFill>
                  <a:schemeClr val="tx2"/>
                </a:solidFill>
              </a:rPr>
              <a:t>Постановка задачи</a:t>
            </a:r>
            <a:endParaRPr lang="en-US" sz="2400" b="1" dirty="0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836712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Решение некоторых уравнений в частных производных и многомерных задач на собственные значения. Задача теплопроводности. Задача колебаний. Волновая задача.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None/>
              <a:defRPr/>
            </a:pPr>
            <a:r>
              <a:rPr lang="ru-RU" sz="2000" dirty="0" smtClean="0"/>
              <a:t>Метод конечных элементов:</a:t>
            </a:r>
          </a:p>
          <a:p>
            <a:pPr marL="0" indent="0" eaLnBrk="1" hangingPunct="1">
              <a:buSzPct val="130000"/>
              <a:buNone/>
              <a:defRPr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Достоинства: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Подходит для любой геометрии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Нет необходимости подбирать базис под конкретные граничные условия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Можно контролировать точность вычислений локально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Универсальный алгоритм построения матрицы Рэлея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Недостатки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Громоздкая матрица Рэлея (размер </a:t>
            </a:r>
            <a:r>
              <a:rPr lang="en-US" sz="1600" dirty="0" smtClean="0"/>
              <a:t>~</a:t>
            </a:r>
            <a:r>
              <a:rPr lang="ru-RU" sz="1600" dirty="0" smtClean="0"/>
              <a:t>10000х10000, хотя и сильно разреженная)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Значительно большее время расчета по сравнению с методом Рэлея-Ритца при одной и той же точности вычислений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Для построения базиса необходима триангуляция области (</a:t>
            </a:r>
            <a:r>
              <a:rPr lang="en-US" sz="1600" dirty="0" smtClean="0"/>
              <a:t>meshing)</a:t>
            </a:r>
            <a:endParaRPr lang="ru-RU" sz="1600" dirty="0" smtClean="0"/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1600" dirty="0"/>
          </a:p>
          <a:p>
            <a:pPr marL="400050" lvl="1" indent="0" eaLnBrk="1" hangingPunct="1">
              <a:buSzPct val="130000"/>
              <a:buNone/>
              <a:defRPr/>
            </a:pPr>
            <a:endParaRPr lang="ru-RU" sz="16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Примеры решаемых задач</a:t>
            </a:r>
            <a:endParaRPr lang="en-US" sz="2400" b="1" dirty="0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1600" dirty="0"/>
          </a:p>
          <a:p>
            <a:pPr marL="400050" lvl="1" indent="0" eaLnBrk="1" hangingPunct="1">
              <a:buSzPct val="130000"/>
              <a:buNone/>
              <a:defRPr/>
            </a:pPr>
            <a:endParaRPr lang="ru-RU" sz="16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5" y="981075"/>
            <a:ext cx="8999984" cy="23502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8" y="3348667"/>
            <a:ext cx="8064896" cy="32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Вариационный принцип</a:t>
            </a:r>
            <a:endParaRPr lang="en-US" sz="3200" b="1" dirty="0"/>
          </a:p>
        </p:txBody>
      </p:sp>
      <p:sp>
        <p:nvSpPr>
          <p:cNvPr id="11268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64704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Дифференциальная задача сводится к поиску экстремума  функционала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Принцип Рэлея-Ритца состоит в разложении искомой функции по базисным:</a:t>
            </a: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А также нахождения коэффициентов разложения по базисным функциям с помощью решения системы уравнения Рэлея: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b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587933"/>
            <a:ext cx="1728192" cy="5863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605308"/>
            <a:ext cx="4921964" cy="551599"/>
          </a:xfrm>
          <a:prstGeom prst="rect">
            <a:avLst/>
          </a:prstGeom>
        </p:spPr>
      </p:pic>
      <p:sp>
        <p:nvSpPr>
          <p:cNvPr id="2" name="Стрелка вправо 1"/>
          <p:cNvSpPr/>
          <p:nvPr/>
        </p:nvSpPr>
        <p:spPr bwMode="auto">
          <a:xfrm rot="10800000">
            <a:off x="2915816" y="1729402"/>
            <a:ext cx="93610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4786" y="3212791"/>
            <a:ext cx="2873130" cy="12049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5313049"/>
            <a:ext cx="3645193" cy="11108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 bwMode="auto">
          <a:xfrm>
            <a:off x="3275856" y="3429000"/>
            <a:ext cx="1368152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Метод конечных элементов</a:t>
            </a:r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1118200"/>
            <a:ext cx="8281987" cy="52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Метод Рэлея-Ритца:</a:t>
            </a:r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1600" dirty="0" smtClean="0"/>
              <a:t>Искомое решение раскладывается по базисным функциям в данной области (полиномы, тригонометрические функции)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/>
              <a:t>Метод </a:t>
            </a:r>
            <a:r>
              <a:rPr lang="ru-RU" sz="2000" dirty="0" smtClean="0"/>
              <a:t>конечных элементов:</a:t>
            </a:r>
            <a:endParaRPr lang="ru-RU" sz="20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1600" dirty="0" smtClean="0"/>
              <a:t>Искомое решение раскладывается в сумму пирамидок (первый порядок)</a:t>
            </a:r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marL="457200" lvl="1" indent="0" eaLnBrk="1" hangingPunct="1">
              <a:buSzPct val="130000"/>
              <a:buNone/>
            </a:pPr>
            <a:endParaRPr lang="ru-RU" sz="24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Алгоритм:</a:t>
            </a:r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1600" dirty="0" smtClean="0"/>
              <a:t>Триангуляция (</a:t>
            </a:r>
            <a:r>
              <a:rPr lang="en-US" sz="1600" dirty="0" smtClean="0"/>
              <a:t>meshing)</a:t>
            </a: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1600" dirty="0" smtClean="0"/>
              <a:t>Построение матрицы Рэлея и правой части</a:t>
            </a:r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1600" dirty="0" smtClean="0"/>
              <a:t>Решение системы</a:t>
            </a:r>
            <a:r>
              <a:rPr lang="en-US" sz="1600" dirty="0" smtClean="0"/>
              <a:t> </a:t>
            </a:r>
            <a:r>
              <a:rPr lang="ru-RU" sz="1600" dirty="0" smtClean="0"/>
              <a:t>линейных уравнений</a:t>
            </a:r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1600" dirty="0" smtClean="0"/>
              <a:t>Визуализация</a:t>
            </a:r>
            <a:endParaRPr lang="en-US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lvl="1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D12D5FB5-2A09-4247-A218-C70A19793B4A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50" y="2666639"/>
            <a:ext cx="3645615" cy="21976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6717" y="2662447"/>
            <a:ext cx="4434259" cy="235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19328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Триангуляция области</a:t>
            </a:r>
          </a:p>
        </p:txBody>
      </p:sp>
      <p:sp>
        <p:nvSpPr>
          <p:cNvPr id="15364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958850"/>
            <a:ext cx="8281987" cy="549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Разбиение простых областей и сложных областей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Существует множество программных продуктов, осуществляющих триангуляцию сложных областей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Важную роль в алгоритмах триангуляции играет триангуляция Делоне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5E6AF95-A0DE-427A-90A3-A5F0B1224E46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09494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04746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04" name="Picture 144" descr="https://www.sharcnet.ca/Software/Gambit/html/modeling_guide/mgimage/fig_m_face_tri_mapspli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89" y="1355124"/>
            <a:ext cx="4318466" cy="30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8" name="Picture 148" descr="http://www-sop.inria.fr/geometrica/images/research/vt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33" y="1339289"/>
            <a:ext cx="2808237" cy="340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Триангуляция Делоне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086" y="722831"/>
            <a:ext cx="7776864" cy="584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Триангуляция Делоне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Построение триангуляции Делоне с </a:t>
            </a:r>
            <a:endParaRPr lang="en-US" sz="2000" dirty="0" smtClean="0"/>
          </a:p>
          <a:p>
            <a:pPr eaLnBrk="1" hangingPunct="1">
              <a:buSzPct val="130000"/>
              <a:buNone/>
            </a:pPr>
            <a:r>
              <a:rPr lang="ru-RU" sz="2000" dirty="0" smtClean="0"/>
              <a:t>помощью диаграммы Вороного:</a:t>
            </a:r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Измельчение сетки: можно каждый</a:t>
            </a:r>
            <a:endParaRPr lang="ru-RU" sz="2000" dirty="0"/>
          </a:p>
          <a:p>
            <a:pPr marL="0" indent="0" eaLnBrk="1" hangingPunct="1">
              <a:buSzPct val="130000"/>
              <a:buNone/>
            </a:pPr>
            <a:r>
              <a:rPr lang="ru-RU" sz="2000" dirty="0" smtClean="0"/>
              <a:t>треугольник разбить на 4 равных</a:t>
            </a:r>
          </a:p>
          <a:p>
            <a:pPr marL="0" indent="0" eaLnBrk="1" hangingPunct="1">
              <a:buSzPct val="130000"/>
              <a:buNone/>
            </a:pPr>
            <a:r>
              <a:rPr lang="ru-RU" sz="2000" dirty="0" smtClean="0"/>
              <a:t>меньших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76120"/>
            <a:ext cx="4104456" cy="30791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38" y="3576120"/>
            <a:ext cx="4096282" cy="30730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4" y="785794"/>
            <a:ext cx="3143272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37167</TotalTime>
  <Words>800</Words>
  <Application>Microsoft Office PowerPoint</Application>
  <PresentationFormat>Экран (4:3)</PresentationFormat>
  <Paragraphs>274</Paragraphs>
  <Slides>18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Cambria Math</vt:lpstr>
      <vt:lpstr>Tahoma</vt:lpstr>
      <vt:lpstr>Times</vt:lpstr>
      <vt:lpstr>Times New Roman</vt:lpstr>
      <vt:lpstr>Wingdings</vt:lpstr>
      <vt:lpstr>Blends</vt:lpstr>
      <vt:lpstr>Artwork</vt:lpstr>
      <vt:lpstr>Equation</vt:lpstr>
      <vt:lpstr>Методы математического моделирования  в фотонике.  Вариационный принцип. Метод конечных элементов (МКЭ). Finite Element Method (FEM).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Multy-Watt, linearly polarized,  single mode fiber based source at 775nm</dc:title>
  <dc:creator>Mikhail Vyatkin</dc:creator>
  <cp:lastModifiedBy>Andrey Baranov</cp:lastModifiedBy>
  <cp:revision>1022</cp:revision>
  <cp:lastPrinted>2001-02-12T15:39:30Z</cp:lastPrinted>
  <dcterms:created xsi:type="dcterms:W3CDTF">2000-03-31T21:51:37Z</dcterms:created>
  <dcterms:modified xsi:type="dcterms:W3CDTF">2017-03-30T07:31:08Z</dcterms:modified>
</cp:coreProperties>
</file>